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18"/>
  </p:notesMasterIdLst>
  <p:sldIdLst>
    <p:sldId id="256" r:id="rId5"/>
    <p:sldId id="275" r:id="rId6"/>
    <p:sldId id="257" r:id="rId7"/>
    <p:sldId id="258" r:id="rId8"/>
    <p:sldId id="259" r:id="rId9"/>
    <p:sldId id="261" r:id="rId10"/>
    <p:sldId id="263" r:id="rId11"/>
    <p:sldId id="264" r:id="rId12"/>
    <p:sldId id="266" r:id="rId13"/>
    <p:sldId id="268" r:id="rId14"/>
    <p:sldId id="269" r:id="rId15"/>
    <p:sldId id="262" r:id="rId16"/>
    <p:sldId id="274" r:id="rId17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Tahoma" panose="020B060403050404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Tahoma" panose="020B060403050404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Tahoma" panose="020B060403050404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Tahoma" panose="020B060403050404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Tahoma" panose="020B060403050404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Tahoma" panose="020B060403050404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Tahoma" panose="020B060403050404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Tahoma" panose="020B060403050404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Tahoma" panose="020B060403050404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8236A0-55C9-41C8-B983-7F042900DBBD}" v="72" dt="2025-11-13T10:38:35.8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144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1">
            <a:extLst>
              <a:ext uri="{FF2B5EF4-FFF2-40B4-BE49-F238E27FC236}">
                <a16:creationId xmlns:a16="http://schemas.microsoft.com/office/drawing/2014/main" id="{7E101520-03CD-4318-A753-1CC5CA6F2E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i-FI" altLang="fi-FI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6A63C54F-BBB8-4797-BFAB-CFF1B4B1F63E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-8440738"/>
            <a:ext cx="0" cy="182689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76CCEF20-58AF-4849-9F7E-95FD53F4B8BC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3225" cy="41116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fi-FI" altLang="fi-FI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>
            <a:extLst>
              <a:ext uri="{FF2B5EF4-FFF2-40B4-BE49-F238E27FC236}">
                <a16:creationId xmlns:a16="http://schemas.microsoft.com/office/drawing/2014/main" id="{EBFFF678-CFF6-4C23-8007-FA30E1953D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29CC1BA7-F1D7-464E-B010-ECFC0F01D2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>
            <a:extLst>
              <a:ext uri="{FF2B5EF4-FFF2-40B4-BE49-F238E27FC236}">
                <a16:creationId xmlns:a16="http://schemas.microsoft.com/office/drawing/2014/main" id="{AA21E68F-2DD8-4910-BF8A-AF82B374D8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2179300" y="-8440738"/>
            <a:ext cx="24360188" cy="182705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073B0B12-107E-4712-ACC6-562F66D7F9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4813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>
            <a:extLst>
              <a:ext uri="{FF2B5EF4-FFF2-40B4-BE49-F238E27FC236}">
                <a16:creationId xmlns:a16="http://schemas.microsoft.com/office/drawing/2014/main" id="{8BDECCB8-5E6B-4B65-9433-E0806D0E5B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2179300" y="-8440738"/>
            <a:ext cx="24360188" cy="182705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8D8D6CA4-15EE-41BE-81C2-6E83E9FFF2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4813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">
            <a:extLst>
              <a:ext uri="{FF2B5EF4-FFF2-40B4-BE49-F238E27FC236}">
                <a16:creationId xmlns:a16="http://schemas.microsoft.com/office/drawing/2014/main" id="{499A3B84-791B-426E-A064-F0210A79D2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2179300" y="-8440738"/>
            <a:ext cx="24360188" cy="182705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433F60D0-C588-4707-90C2-DE10BA13F0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4813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>
            <a:extLst>
              <a:ext uri="{FF2B5EF4-FFF2-40B4-BE49-F238E27FC236}">
                <a16:creationId xmlns:a16="http://schemas.microsoft.com/office/drawing/2014/main" id="{F107FCE6-8ADA-46CF-969C-D1BA352A66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2179300" y="-8440738"/>
            <a:ext cx="24360188" cy="182705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2CA90734-1E90-4D2E-995C-E479025988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4813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>
            <a:extLst>
              <a:ext uri="{FF2B5EF4-FFF2-40B4-BE49-F238E27FC236}">
                <a16:creationId xmlns:a16="http://schemas.microsoft.com/office/drawing/2014/main" id="{8FF2D02E-DA0F-45F4-A607-EA8B632608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D58E1DFF-3AF7-4A6E-AA33-AA3EC0B969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>
            <a:extLst>
              <a:ext uri="{FF2B5EF4-FFF2-40B4-BE49-F238E27FC236}">
                <a16:creationId xmlns:a16="http://schemas.microsoft.com/office/drawing/2014/main" id="{B1CE4D0A-4F16-4D5E-A23A-0572F1F42B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2DE3DEA9-821E-4438-8553-49D33D1589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>
            <a:extLst>
              <a:ext uri="{FF2B5EF4-FFF2-40B4-BE49-F238E27FC236}">
                <a16:creationId xmlns:a16="http://schemas.microsoft.com/office/drawing/2014/main" id="{B9EA7CBD-35A3-47EF-8908-6F40036888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2179300" y="-8440738"/>
            <a:ext cx="24360188" cy="182705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D8ED457B-F345-4467-A93A-609432524B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4813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>
            <a:extLst>
              <a:ext uri="{FF2B5EF4-FFF2-40B4-BE49-F238E27FC236}">
                <a16:creationId xmlns:a16="http://schemas.microsoft.com/office/drawing/2014/main" id="{26E0CF57-1410-4835-9EBD-8C6F1E4941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3B1F216B-181E-4A62-9A20-30F8020A00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>
            <a:extLst>
              <a:ext uri="{FF2B5EF4-FFF2-40B4-BE49-F238E27FC236}">
                <a16:creationId xmlns:a16="http://schemas.microsoft.com/office/drawing/2014/main" id="{5EC12EA8-256C-4D6E-BC6C-CE9FC45693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80BE358E-C700-4F32-9FC4-EC522BFAEE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>
            <a:extLst>
              <a:ext uri="{FF2B5EF4-FFF2-40B4-BE49-F238E27FC236}">
                <a16:creationId xmlns:a16="http://schemas.microsoft.com/office/drawing/2014/main" id="{3F98D4BF-31BC-4159-BF5A-B11B56904E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2179300" y="-8440738"/>
            <a:ext cx="24360188" cy="182705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247E1901-1DDD-49BA-8403-B492CA1D99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4813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>
            <a:extLst>
              <a:ext uri="{FF2B5EF4-FFF2-40B4-BE49-F238E27FC236}">
                <a16:creationId xmlns:a16="http://schemas.microsoft.com/office/drawing/2014/main" id="{191ED5DC-CF32-4A6E-A7E8-9CB3BAF93F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272D8EF8-3E11-4D09-BBE3-27AD2A24B4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76ED4A-9016-49C7-B24D-51EB2557CE9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1277168-7F76-4913-824A-140BB939597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B56EC0-7B71-42BE-AACF-D147664954FD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275330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1B46540-8E5A-4FDA-AC61-2B1D5D45CAA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2F55EA1-276D-4864-9918-D9A7A49F53E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FA33D9-C338-433A-BE48-06D76C3F45AE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48182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62738" y="382588"/>
            <a:ext cx="1908175" cy="54959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938213" y="382588"/>
            <a:ext cx="5572125" cy="54959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2F07A39-B250-4F2E-853D-598E733BED6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6B8E617-C522-492B-92F6-48748D487FE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4B28D0-B4FE-4675-B0CF-8AD19D893737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614315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027B64D-CD97-4347-99BF-00D4F87562F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CE589B0-AAAF-44D3-BAFE-6A89546C9351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4BACDD-B89A-410E-9338-27E7E88EEB1B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393472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00B1193-7F74-468B-B21F-767E8FEBE0B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E07462F-4EC3-4032-811E-5215B3DC376E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8BFC22-9E44-4689-9A91-7A7C725CA688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88407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938213" y="2286000"/>
            <a:ext cx="3740150" cy="35925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830763" y="2286000"/>
            <a:ext cx="3740150" cy="35925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F90A57B-26BF-4424-A2DF-CA04A62F671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7B9524-81E1-428B-A54F-19D4C3D6600D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0F2474-074C-4C90-BA7E-4255F7997DB0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62210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898DCE04-4431-41E3-B5EF-383F05D7577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AC9EDF8-CD91-4949-8684-EC9F43619FA5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F64FEE-6317-4071-AE8D-99390E4A113D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705546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21B6CC0C-8852-4CB3-873E-EDBA404E27E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7083E3A-FBE3-4A4B-8674-2A8405324202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762D37-E3A0-467E-8743-F6E0D2DD02BA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41553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62C73B6A-1660-432A-972B-5B7165F341A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8F909CE-2670-4DB5-A740-0550871CD2AA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D28185-B154-4AB8-8535-2FF0D8DCA390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480900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E2EF4AA-9347-4715-B2CE-6C82F5CF8F0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9F9C04-4832-468B-AFC2-67DC849D360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97F662-24FC-4EDF-9EB1-D72EFCFF0105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62844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0925DFD-8580-49B1-9723-4ADC6DCDD89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C1D60B9-5C55-425F-9EDD-D7C85776B9D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D5E942-C4F7-4E93-B1F6-FCD8500CEA50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877108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32641FE8-4EFA-469C-8EC1-24728E0767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38213" y="382588"/>
            <a:ext cx="7632700" cy="2189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i-FI"/>
              <a:t>Muokkaa otsikon tekstimuotoa napsauttamalla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458E6AE7-8175-4D74-A6B0-AB6716EDE0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38213" y="2286000"/>
            <a:ext cx="7632700" cy="359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i-FI"/>
              <a:t>Muokkaa jäsennyksen tekstimuotoa napsauttamalla</a:t>
            </a:r>
          </a:p>
          <a:p>
            <a:pPr lvl="1"/>
            <a:r>
              <a:rPr lang="en-GB" altLang="fi-FI"/>
              <a:t>Toinen jäsennystaso</a:t>
            </a:r>
          </a:p>
          <a:p>
            <a:pPr lvl="2"/>
            <a:r>
              <a:rPr lang="en-GB" altLang="fi-FI"/>
              <a:t>Kolmas jäsennystaso</a:t>
            </a:r>
          </a:p>
          <a:p>
            <a:pPr lvl="3"/>
            <a:r>
              <a:rPr lang="en-GB" altLang="fi-FI"/>
              <a:t>Neljäs jäsennystaso</a:t>
            </a:r>
          </a:p>
          <a:p>
            <a:pPr lvl="4"/>
            <a:r>
              <a:rPr lang="en-GB" altLang="fi-FI"/>
              <a:t>Viides jäsennystaso</a:t>
            </a:r>
          </a:p>
          <a:p>
            <a:pPr lvl="4"/>
            <a:r>
              <a:rPr lang="en-GB" altLang="fi-FI"/>
              <a:t>Kuudes jäsennystaso</a:t>
            </a:r>
          </a:p>
          <a:p>
            <a:pPr lvl="4"/>
            <a:r>
              <a:rPr lang="en-GB" altLang="fi-FI"/>
              <a:t>Seitsemäs jäsennystaso</a:t>
            </a:r>
          </a:p>
          <a:p>
            <a:pPr lvl="4"/>
            <a:r>
              <a:rPr lang="en-GB" altLang="fi-FI"/>
              <a:t>Kahdeksas jäsennystaso</a:t>
            </a:r>
          </a:p>
          <a:p>
            <a:pPr lvl="4"/>
            <a:r>
              <a:rPr lang="en-GB" altLang="fi-FI"/>
              <a:t>Yhdeksäs jäsennystaso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4278C0C2-89FA-424A-938D-42DAE995DF7F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938213" y="6364288"/>
            <a:ext cx="174625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1029" name="Text Box 4">
            <a:extLst>
              <a:ext uri="{FF2B5EF4-FFF2-40B4-BE49-F238E27FC236}">
                <a16:creationId xmlns:a16="http://schemas.microsoft.com/office/drawing/2014/main" id="{F8F4A1BC-5A1E-4054-90C8-429A1A290E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8950" y="6364288"/>
            <a:ext cx="30861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i-FI" altLang="fi-FI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256EE8F-AD48-4A78-8B00-764BE7DB0B4A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457950" y="6364288"/>
            <a:ext cx="2112963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fld id="{E2B816BB-8D23-442C-85D4-FFD6576DDC48}" type="slidenum">
              <a:rPr lang="fi-FI" altLang="fi-FI"/>
              <a:pPr/>
              <a:t>‹#›</a:t>
            </a:fld>
            <a:endParaRPr lang="fi-FI" altLang="fi-FI"/>
          </a:p>
        </p:txBody>
      </p:sp>
      <p:sp>
        <p:nvSpPr>
          <p:cNvPr id="1031" name="Rectangle 6">
            <a:extLst>
              <a:ext uri="{FF2B5EF4-FFF2-40B4-BE49-F238E27FC236}">
                <a16:creationId xmlns:a16="http://schemas.microsoft.com/office/drawing/2014/main" id="{F5C17B98-FCBC-47F7-89AF-2FB48F6643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1275" y="0"/>
            <a:ext cx="212725" cy="6858000"/>
          </a:xfrm>
          <a:prstGeom prst="rect">
            <a:avLst/>
          </a:prstGeom>
          <a:solidFill>
            <a:srgbClr val="F8B32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i-FI" altLang="fi-FI"/>
          </a:p>
        </p:txBody>
      </p:sp>
      <p:sp>
        <p:nvSpPr>
          <p:cNvPr id="1032" name="Rectangle 7">
            <a:extLst>
              <a:ext uri="{FF2B5EF4-FFF2-40B4-BE49-F238E27FC236}">
                <a16:creationId xmlns:a16="http://schemas.microsoft.com/office/drawing/2014/main" id="{C2302F7F-3F96-470B-955D-0ED1480DD8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1275" y="0"/>
            <a:ext cx="212725" cy="6858000"/>
          </a:xfrm>
          <a:prstGeom prst="rect">
            <a:avLst/>
          </a:prstGeom>
          <a:solidFill>
            <a:srgbClr val="F8B32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i-FI" altLang="fi-FI"/>
          </a:p>
        </p:txBody>
      </p:sp>
      <p:sp>
        <p:nvSpPr>
          <p:cNvPr id="1033" name="Freeform 8">
            <a:extLst>
              <a:ext uri="{FF2B5EF4-FFF2-40B4-BE49-F238E27FC236}">
                <a16:creationId xmlns:a16="http://schemas.microsoft.com/office/drawing/2014/main" id="{61F18555-DF5C-414F-AEEF-90B1F77BA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79450" cy="6858000"/>
          </a:xfrm>
          <a:custGeom>
            <a:avLst/>
            <a:gdLst>
              <a:gd name="T0" fmla="*/ 2147483646 w 211"/>
              <a:gd name="T1" fmla="*/ 2147483646 h 2160"/>
              <a:gd name="T2" fmla="*/ 2147483646 w 211"/>
              <a:gd name="T3" fmla="*/ 2147483646 h 2160"/>
              <a:gd name="T4" fmla="*/ 2147483646 w 211"/>
              <a:gd name="T5" fmla="*/ 2147483646 h 2160"/>
              <a:gd name="T6" fmla="*/ 2147483646 w 211"/>
              <a:gd name="T7" fmla="*/ 2147483646 h 2160"/>
              <a:gd name="T8" fmla="*/ 2147483646 w 211"/>
              <a:gd name="T9" fmla="*/ 2147483646 h 2160"/>
              <a:gd name="T10" fmla="*/ 2147483646 w 211"/>
              <a:gd name="T11" fmla="*/ 2147483646 h 2160"/>
              <a:gd name="T12" fmla="*/ 2147483646 w 211"/>
              <a:gd name="T13" fmla="*/ 2147483646 h 2160"/>
              <a:gd name="T14" fmla="*/ 2147483646 w 211"/>
              <a:gd name="T15" fmla="*/ 2147483646 h 2160"/>
              <a:gd name="T16" fmla="*/ 2147483646 w 211"/>
              <a:gd name="T17" fmla="*/ 0 h 2160"/>
              <a:gd name="T18" fmla="*/ 0 w 211"/>
              <a:gd name="T19" fmla="*/ 0 h 2160"/>
              <a:gd name="T20" fmla="*/ 0 w 211"/>
              <a:gd name="T21" fmla="*/ 2147483646 h 2160"/>
              <a:gd name="T22" fmla="*/ 2147483646 w 211"/>
              <a:gd name="T23" fmla="*/ 2147483646 h 2160"/>
              <a:gd name="T24" fmla="*/ 2147483646 w 211"/>
              <a:gd name="T25" fmla="*/ 2147483646 h 2160"/>
              <a:gd name="T26" fmla="*/ 2147483646 w 211"/>
              <a:gd name="T27" fmla="*/ 2147483646 h 216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rgbClr val="2A1A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100" kern="1200">
          <a:solidFill>
            <a:srgbClr val="2A1A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100">
          <a:solidFill>
            <a:srgbClr val="2A1A00"/>
          </a:solidFill>
          <a:latin typeface="Impact" panose="020B0806030902050204" pitchFamily="34" charset="0"/>
          <a:ea typeface="Microsoft YaHei" panose="020B0503020204020204" pitchFamily="34" charset="-122"/>
        </a:defRPr>
      </a:lvl2pPr>
      <a:lvl3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100">
          <a:solidFill>
            <a:srgbClr val="2A1A00"/>
          </a:solidFill>
          <a:latin typeface="Impact" panose="020B0806030902050204" pitchFamily="34" charset="0"/>
          <a:ea typeface="Microsoft YaHei" panose="020B0503020204020204" pitchFamily="34" charset="-122"/>
        </a:defRPr>
      </a:lvl3pPr>
      <a:lvl4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100">
          <a:solidFill>
            <a:srgbClr val="2A1A00"/>
          </a:solidFill>
          <a:latin typeface="Impact" panose="020B0806030902050204" pitchFamily="34" charset="0"/>
          <a:ea typeface="Microsoft YaHei" panose="020B0503020204020204" pitchFamily="34" charset="-122"/>
        </a:defRPr>
      </a:lvl4pPr>
      <a:lvl5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100">
          <a:solidFill>
            <a:srgbClr val="2A1A00"/>
          </a:solidFill>
          <a:latin typeface="Impact" panose="020B0806030902050204" pitchFamily="34" charset="0"/>
          <a:ea typeface="Microsoft YaHei" panose="020B0503020204020204" pitchFamily="34" charset="-122"/>
        </a:defRPr>
      </a:lvl5pPr>
      <a:lvl6pPr marL="2514600" indent="-228600" algn="l" defTabSz="449263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100">
          <a:solidFill>
            <a:srgbClr val="2A1A00"/>
          </a:solidFill>
          <a:latin typeface="Impact" panose="020B0806030902050204" pitchFamily="34" charset="0"/>
          <a:ea typeface="Microsoft YaHei" panose="020B0503020204020204" pitchFamily="34" charset="-122"/>
        </a:defRPr>
      </a:lvl6pPr>
      <a:lvl7pPr marL="2971800" indent="-228600" algn="l" defTabSz="449263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100">
          <a:solidFill>
            <a:srgbClr val="2A1A00"/>
          </a:solidFill>
          <a:latin typeface="Impact" panose="020B0806030902050204" pitchFamily="34" charset="0"/>
          <a:ea typeface="Microsoft YaHei" panose="020B0503020204020204" pitchFamily="34" charset="-122"/>
        </a:defRPr>
      </a:lvl7pPr>
      <a:lvl8pPr marL="3429000" indent="-228600" algn="l" defTabSz="449263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100">
          <a:solidFill>
            <a:srgbClr val="2A1A00"/>
          </a:solidFill>
          <a:latin typeface="Impact" panose="020B0806030902050204" pitchFamily="34" charset="0"/>
          <a:ea typeface="Microsoft YaHei" panose="020B0503020204020204" pitchFamily="34" charset="-122"/>
        </a:defRPr>
      </a:lvl8pPr>
      <a:lvl9pPr marL="3886200" indent="-228600" algn="l" defTabSz="449263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100">
          <a:solidFill>
            <a:srgbClr val="2A1A00"/>
          </a:solidFill>
          <a:latin typeface="Impact" panose="020B080603090205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lnSpc>
          <a:spcPct val="110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110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110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110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110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>
            <a:extLst>
              <a:ext uri="{FF2B5EF4-FFF2-40B4-BE49-F238E27FC236}">
                <a16:creationId xmlns:a16="http://schemas.microsoft.com/office/drawing/2014/main" id="{056F9770-86E2-40EC-BC78-1CFF650119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481" y="883024"/>
            <a:ext cx="8301038" cy="3978613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SzPct val="100000"/>
              <a:defRPr/>
            </a:pPr>
            <a:endParaRPr lang="fi-FI" altLang="fi-FI" sz="44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/>
              <a:ea typeface="Microsoft YaHei"/>
              <a:cs typeface="Tahoma"/>
            </a:endParaRPr>
          </a:p>
          <a:p>
            <a:pPr algn="ctr">
              <a:defRPr/>
            </a:pPr>
            <a:endParaRPr lang="fi-FI" altLang="fi-FI" sz="44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/>
              <a:ea typeface="Microsoft YaHei"/>
              <a:cs typeface="Tahoma"/>
            </a:endParaRPr>
          </a:p>
          <a:p>
            <a:pPr algn="ctr">
              <a:defRPr/>
            </a:pPr>
            <a:r>
              <a:rPr lang="fi-FI" altLang="fi-FI" sz="4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Lehmon</a:t>
            </a:r>
            <a:r>
              <a:rPr lang="fi-FI" altLang="fi-FI" sz="4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 koulun</a:t>
            </a:r>
            <a:endParaRPr lang="fi-FI" dirty="0">
              <a:cs typeface="Tahoma"/>
            </a:endParaRPr>
          </a:p>
          <a:p>
            <a:pPr algn="ctr" eaLnBrk="1" hangingPunct="1">
              <a:buSzPct val="100000"/>
              <a:defRPr/>
            </a:pPr>
            <a:r>
              <a:rPr lang="fi-FI" altLang="fi-FI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JATKOKOULUTUSILTA</a:t>
            </a:r>
          </a:p>
          <a:p>
            <a:pPr algn="ctr">
              <a:defRPr/>
            </a:pPr>
            <a:r>
              <a:rPr lang="fi-FI" altLang="fi-FI" sz="3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</a:rPr>
              <a:t>9.luokkalaisille ja huoltajille</a:t>
            </a:r>
            <a:br>
              <a:rPr lang="fi-FI" altLang="fi-FI" sz="44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fi-FI" altLang="fi-FI" sz="4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19.11.2025</a:t>
            </a:r>
            <a:br>
              <a:rPr lang="fi-FI" altLang="fi-FI" sz="44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br>
              <a:rPr lang="fi-FI" altLang="fi-FI" sz="44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fi-FI" altLang="fi-FI" sz="4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TERVETULOA!</a:t>
            </a:r>
            <a:endParaRPr lang="fi-FI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>
            <a:extLst>
              <a:ext uri="{FF2B5EF4-FFF2-40B4-BE49-F238E27FC236}">
                <a16:creationId xmlns:a16="http://schemas.microsoft.com/office/drawing/2014/main" id="{5CA8923C-6F4E-4598-955D-39F20448B4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575" y="1081088"/>
            <a:ext cx="8353425" cy="3787775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6800" rIns="9000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450"/>
              </a:spcBef>
              <a:buSzPct val="65000"/>
              <a:defRPr/>
            </a:pPr>
            <a:r>
              <a:rPr lang="fi-FI" altLang="fi-FI" u="sng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 Painotettavat arvosanat </a:t>
            </a:r>
          </a:p>
          <a:p>
            <a:pPr eaLnBrk="1" hangingPunct="1">
              <a:spcBef>
                <a:spcPts val="450"/>
              </a:spcBef>
              <a:buSzPct val="65000"/>
              <a:defRPr/>
            </a:pPr>
            <a:endParaRPr lang="fi-FI" altLang="fi-FI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spcBef>
                <a:spcPts val="450"/>
              </a:spcBef>
              <a:buSzPct val="65000"/>
              <a:defRPr/>
            </a:pPr>
            <a:r>
              <a:rPr lang="fi-FI" altLang="fi-FI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Perusopetuksen päättötodistuksen:</a:t>
            </a:r>
          </a:p>
          <a:p>
            <a:pPr eaLnBrk="1" hangingPunct="1">
              <a:spcBef>
                <a:spcPts val="450"/>
              </a:spcBef>
              <a:buSzPct val="65000"/>
              <a:defRPr/>
            </a:pPr>
            <a:r>
              <a:rPr lang="fi-FI" altLang="fi-FI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- liikunnan,</a:t>
            </a:r>
          </a:p>
          <a:p>
            <a:pPr eaLnBrk="1" hangingPunct="1">
              <a:spcBef>
                <a:spcPts val="450"/>
              </a:spcBef>
              <a:buSzPct val="65000"/>
              <a:defRPr/>
            </a:pPr>
            <a:r>
              <a:rPr lang="fi-FI" altLang="fi-FI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- kuvataiteen,</a:t>
            </a:r>
          </a:p>
          <a:p>
            <a:pPr eaLnBrk="1" hangingPunct="1">
              <a:spcBef>
                <a:spcPts val="450"/>
              </a:spcBef>
              <a:buSzPct val="65000"/>
              <a:defRPr/>
            </a:pPr>
            <a:r>
              <a:rPr lang="fi-FI" altLang="fi-FI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- käsityön,</a:t>
            </a:r>
          </a:p>
          <a:p>
            <a:pPr eaLnBrk="1" hangingPunct="1">
              <a:spcBef>
                <a:spcPts val="450"/>
              </a:spcBef>
              <a:buSzPct val="65000"/>
              <a:defRPr/>
            </a:pPr>
            <a:r>
              <a:rPr lang="fi-FI" altLang="fi-FI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- kotitalouden ja</a:t>
            </a:r>
          </a:p>
          <a:p>
            <a:pPr eaLnBrk="1" hangingPunct="1">
              <a:spcBef>
                <a:spcPts val="450"/>
              </a:spcBef>
              <a:buSzPct val="65000"/>
              <a:defRPr/>
            </a:pPr>
            <a:r>
              <a:rPr lang="fi-FI" altLang="fi-FI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- musiikin</a:t>
            </a:r>
          </a:p>
          <a:p>
            <a:pPr eaLnBrk="1" hangingPunct="1">
              <a:spcBef>
                <a:spcPts val="450"/>
              </a:spcBef>
              <a:buSzPct val="65000"/>
              <a:defRPr/>
            </a:pPr>
            <a:r>
              <a:rPr lang="fi-FI" altLang="fi-FI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arvosanoista otetaan huomioon kolme parasta ja lasketaan niiden aritmeettinen keskiarvo. </a:t>
            </a:r>
          </a:p>
          <a:p>
            <a:pPr eaLnBrk="1" hangingPunct="1">
              <a:spcBef>
                <a:spcPts val="450"/>
              </a:spcBef>
              <a:buSzPct val="65000"/>
              <a:defRPr/>
            </a:pPr>
            <a:r>
              <a:rPr lang="fi-FI" altLang="fi-FI" b="1">
                <a:effectLst>
                  <a:outerShdw blurRad="38100" dist="38100" dir="2700000" algn="tl">
                    <a:srgbClr val="C0C0C0"/>
                  </a:outerShdw>
                </a:effectLst>
              </a:rPr>
              <a:t>		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>
            <a:extLst>
              <a:ext uri="{FF2B5EF4-FFF2-40B4-BE49-F238E27FC236}">
                <a16:creationId xmlns:a16="http://schemas.microsoft.com/office/drawing/2014/main" id="{0006CAEC-44D9-473F-84B2-CFAE6F893F5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38213" y="793750"/>
            <a:ext cx="7634287" cy="2190750"/>
          </a:xfrm>
        </p:spPr>
        <p:txBody>
          <a:bodyPr/>
          <a:lstStyle/>
          <a:p>
            <a:pPr eaLnBrk="1" hangingPunct="1"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</a:pPr>
            <a:r>
              <a:rPr lang="fi-FI" altLang="fi-FI" sz="3200" dirty="0">
                <a:latin typeface="Tahoma" panose="020B0604030504040204" pitchFamily="34" charset="0"/>
              </a:rPr>
              <a:t>Hakijan terveydentila</a:t>
            </a: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F70AEC09-66AB-4130-AAAD-750C611C24C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00113" y="1995488"/>
            <a:ext cx="7634287" cy="3594100"/>
          </a:xfrm>
        </p:spPr>
        <p:txBody>
          <a:bodyPr/>
          <a:lstStyle/>
          <a:p>
            <a:pPr marL="228600" indent="-228600" eaLnBrk="1" hangingPunct="1">
              <a:buClr>
                <a:srgbClr val="2A1A00"/>
              </a:buClr>
              <a:buFont typeface="Arial" panose="020B0604020202020204" pitchFamily="34" charset="0"/>
              <a:buChar char="•"/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</a:pPr>
            <a:r>
              <a:rPr lang="fi-FI" altLang="fi-FI" sz="1800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Joillakin aloilla voi olla terveydentilaa koskevia vaatimuksia opiskelijoiksi hakeville. </a:t>
            </a:r>
          </a:p>
          <a:p>
            <a:pPr marL="228600" indent="-228600" eaLnBrk="1" hangingPunct="1">
              <a:buClr>
                <a:srgbClr val="2A1A00"/>
              </a:buClr>
              <a:buFont typeface="Arial" panose="020B0604020202020204" pitchFamily="34" charset="0"/>
              <a:buChar char="•"/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</a:pPr>
            <a:r>
              <a:rPr lang="fi-FI" altLang="fi-FI" sz="1800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Kuljetukseen, liikenteeseen, turvallisuuteen sekä hoito- ja kasvatustehtäviin liittyvillä aloilla</a:t>
            </a:r>
          </a:p>
          <a:p>
            <a:pPr marL="685800" lvl="1" indent="-228600" eaLnBrk="1" hangingPunct="1">
              <a:buClr>
                <a:srgbClr val="2A1A00"/>
              </a:buClr>
              <a:buFont typeface="Gill Sans MT" panose="020B0502020104020203" pitchFamily="34" charset="0"/>
              <a:buChar char="–"/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</a:pPr>
            <a:r>
              <a:rPr lang="fi-FI" altLang="fi-FI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Humanistinen ja kasvatusala</a:t>
            </a:r>
          </a:p>
          <a:p>
            <a:pPr marL="685800" lvl="1" indent="-228600" eaLnBrk="1" hangingPunct="1">
              <a:buClr>
                <a:srgbClr val="2A1A00"/>
              </a:buClr>
              <a:buFont typeface="Gill Sans MT" panose="020B0502020104020203" pitchFamily="34" charset="0"/>
              <a:buChar char="–"/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</a:pPr>
            <a:r>
              <a:rPr lang="fi-FI" altLang="fi-FI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Luonnonvara- ja ympäristöala</a:t>
            </a:r>
          </a:p>
          <a:p>
            <a:pPr marL="685800" lvl="1" indent="-228600" eaLnBrk="1" hangingPunct="1">
              <a:buClr>
                <a:srgbClr val="2A1A00"/>
              </a:buClr>
              <a:buFont typeface="Gill Sans MT" panose="020B0502020104020203" pitchFamily="34" charset="0"/>
              <a:buChar char="–"/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</a:pPr>
            <a:r>
              <a:rPr lang="fi-FI" altLang="fi-FI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Sosiaali-, terveys- ja liikunta-ala</a:t>
            </a:r>
          </a:p>
          <a:p>
            <a:pPr marL="685800" lvl="1" indent="-228600" eaLnBrk="1" hangingPunct="1">
              <a:buClr>
                <a:srgbClr val="2A1A00"/>
              </a:buClr>
              <a:buFont typeface="Gill Sans MT" panose="020B0502020104020203" pitchFamily="34" charset="0"/>
              <a:buChar char="–"/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</a:pPr>
            <a:r>
              <a:rPr lang="fi-FI" altLang="fi-FI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Tekniikan ja liikenteen ala</a:t>
            </a:r>
          </a:p>
          <a:p>
            <a:pPr marL="685800" lvl="1" indent="-228600" eaLnBrk="1" hangingPunct="1">
              <a:buClr>
                <a:srgbClr val="2A1A00"/>
              </a:buClr>
              <a:buFont typeface="Gill Sans MT" panose="020B0502020104020203" pitchFamily="34" charset="0"/>
              <a:buChar char="–"/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</a:pPr>
            <a:r>
              <a:rPr lang="fi-FI" altLang="fi-FI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Turvallisuusala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>
            <a:extLst>
              <a:ext uri="{FF2B5EF4-FFF2-40B4-BE49-F238E27FC236}">
                <a16:creationId xmlns:a16="http://schemas.microsoft.com/office/drawing/2014/main" id="{876F2E92-0BD3-4552-9CF8-66B8AD0F894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17526" y="382588"/>
            <a:ext cx="7634287" cy="2501066"/>
          </a:xfrm>
        </p:spPr>
        <p:txBody>
          <a:bodyPr/>
          <a:lstStyle/>
          <a:p>
            <a:pPr eaLnBrk="1" hangingPunct="1"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  <a:defRPr/>
            </a:pPr>
            <a:r>
              <a:rPr lang="fi-FI" altLang="fi-FI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cs typeface="Tahoma"/>
              </a:rPr>
              <a:t>Yhteishaku </a:t>
            </a:r>
            <a:r>
              <a:rPr lang="fi-FI" altLang="fi-FI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cs typeface="Tahoma"/>
              </a:rPr>
              <a:t>Lehmon</a:t>
            </a:r>
            <a:r>
              <a:rPr lang="fi-FI" altLang="fi-FI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cs typeface="Tahoma"/>
              </a:rPr>
              <a:t> koulussa ja huoltajien kuuleminen</a:t>
            </a: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9204B694-9626-4730-9528-184C65FE17D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00113" y="1619250"/>
            <a:ext cx="7634287" cy="4519173"/>
          </a:xfrm>
        </p:spPr>
        <p:txBody>
          <a:bodyPr/>
          <a:lstStyle/>
          <a:p>
            <a:pPr marL="228600" indent="-228600" eaLnBrk="1" hangingPunct="1">
              <a:buClr>
                <a:srgbClr val="2A1A00"/>
              </a:buClr>
              <a:buFont typeface="Arial" panose="020B0604020202020204" pitchFamily="34" charset="0"/>
              <a:buChar char="•"/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</a:pPr>
            <a:r>
              <a:rPr lang="fi-FI" altLang="fi-FI" dirty="0">
                <a:solidFill>
                  <a:schemeClr val="tx1"/>
                </a:solidFill>
                <a:latin typeface="Tahoma"/>
                <a:cs typeface="Tahoma"/>
              </a:rPr>
              <a:t>Hakemuksen tekemistä harjoitellaan ennen varsinaista hakuaikaa (DEMO)</a:t>
            </a:r>
          </a:p>
          <a:p>
            <a:pPr marL="228600" indent="-228600" eaLnBrk="1" hangingPunct="1">
              <a:buClr>
                <a:srgbClr val="2A1A00"/>
              </a:buClr>
              <a:buFont typeface="Arial" panose="020B0604020202020204" pitchFamily="34" charset="0"/>
              <a:buChar char="•"/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</a:pPr>
            <a:r>
              <a:rPr lang="fi-FI" altLang="fi-FI" dirty="0">
                <a:solidFill>
                  <a:schemeClr val="tx1"/>
                </a:solidFill>
                <a:latin typeface="Tahoma"/>
                <a:cs typeface="Tahoma"/>
              </a:rPr>
              <a:t>Varsinainen hakemus täytetään kotona yhdessä huoltajien kanssa tai koululla opinto-ohjaajien ohjauksessa</a:t>
            </a:r>
          </a:p>
          <a:p>
            <a:pPr marL="228600" indent="-228600" eaLnBrk="1" hangingPunct="1">
              <a:buClr>
                <a:srgbClr val="2A1A00"/>
              </a:buClr>
              <a:buFont typeface="Arial" panose="020B0604020202020204" pitchFamily="34" charset="0"/>
              <a:buChar char="•"/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</a:pPr>
            <a:r>
              <a:rPr lang="fi-FI" altLang="fi-FI" dirty="0">
                <a:solidFill>
                  <a:schemeClr val="tx1"/>
                </a:solidFill>
                <a:latin typeface="Tahoma"/>
                <a:cs typeface="Tahoma"/>
              </a:rPr>
              <a:t>Vanhempien allekirjoitusta ei tarvita hakemukseen</a:t>
            </a:r>
          </a:p>
          <a:p>
            <a:pPr marL="228600" indent="-228600" eaLnBrk="1" hangingPunct="1">
              <a:buClr>
                <a:srgbClr val="2A1A00"/>
              </a:buClr>
              <a:buFont typeface="Arial" panose="020B0604020202020204" pitchFamily="34" charset="0"/>
              <a:buChar char="•"/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</a:pPr>
            <a:r>
              <a:rPr lang="fi-FI" altLang="fi-FI" dirty="0">
                <a:solidFill>
                  <a:schemeClr val="tx1"/>
                </a:solidFill>
                <a:latin typeface="Tahoma"/>
                <a:cs typeface="Tahoma"/>
              </a:rPr>
              <a:t>Vanhempien kuuleminen tapahtuu vanhempainillassa 19.11.2025 sekä Wilman tiedotteisiin lisättävällä yhteishaun tiedotteella </a:t>
            </a:r>
            <a:endParaRPr lang="fi-FI" altLang="fi-FI" dirty="0">
              <a:solidFill>
                <a:schemeClr val="tx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228600" indent="-228600" eaLnBrk="1" hangingPunct="1">
              <a:buClr>
                <a:srgbClr val="2A1A00"/>
              </a:buClr>
              <a:buFont typeface="Arial" panose="020B0604020202020204" pitchFamily="34" charset="0"/>
              <a:buChar char="•"/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</a:pPr>
            <a:r>
              <a:rPr lang="fi-FI" altLang="fi-FI" dirty="0">
                <a:solidFill>
                  <a:schemeClr val="tx1"/>
                </a:solidFill>
                <a:latin typeface="Tahoma"/>
                <a:cs typeface="Tahoma"/>
              </a:rPr>
              <a:t>Huoltajilla mahdollisuus olla yhteydessä tai tavata oman oppilaan opinto-ohjaajaa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>
            <a:extLst>
              <a:ext uri="{FF2B5EF4-FFF2-40B4-BE49-F238E27FC236}">
                <a16:creationId xmlns:a16="http://schemas.microsoft.com/office/drawing/2014/main" id="{618F6E3B-06A1-4273-9592-3B6CD9532FD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38213" y="333375"/>
            <a:ext cx="7634287" cy="1008063"/>
          </a:xfrm>
        </p:spPr>
        <p:txBody>
          <a:bodyPr/>
          <a:lstStyle/>
          <a:p>
            <a:pPr eaLnBrk="1" hangingPunct="1"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</a:pPr>
            <a:r>
              <a:rPr lang="fi-FI" altLang="fi-FI">
                <a:solidFill>
                  <a:schemeClr val="tx1"/>
                </a:solidFill>
              </a:rPr>
              <a:t>Kiitos!</a:t>
            </a:r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A27C7CE1-35E4-4343-8276-2C000A4C39A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68363" y="2223109"/>
            <a:ext cx="8302919" cy="3675062"/>
          </a:xfrm>
        </p:spPr>
        <p:txBody>
          <a:bodyPr/>
          <a:lstStyle/>
          <a:p>
            <a:pPr marL="228600" indent="-228600" eaLnBrk="1" hangingPunct="1">
              <a:buClr>
                <a:srgbClr val="2A1A00"/>
              </a:buClr>
              <a:buFont typeface="Arial" panose="020B0604020202020204" pitchFamily="34" charset="0"/>
              <a:buChar char="•"/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</a:pPr>
            <a:r>
              <a:rPr lang="fi-FI" altLang="fi-FI" dirty="0">
                <a:solidFill>
                  <a:schemeClr val="tx1"/>
                </a:solidFill>
              </a:rPr>
              <a:t>Opot:</a:t>
            </a:r>
          </a:p>
          <a:p>
            <a:pPr marL="457200" lvl="1" indent="0" eaLnBrk="1" hangingPunct="1">
              <a:buClr>
                <a:srgbClr val="2A1A00"/>
              </a:buClr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</a:pPr>
            <a:r>
              <a:rPr lang="fi-FI" altLang="fi-FI" dirty="0">
                <a:solidFill>
                  <a:schemeClr val="tx1"/>
                </a:solidFill>
              </a:rPr>
              <a:t>Kati Marttila (9B, 9C, 9D), kati.marttila@edu.kontiolahti.fi, 050 5144 879</a:t>
            </a:r>
          </a:p>
          <a:p>
            <a:pPr marL="457200" lvl="1" indent="0" eaLnBrk="1" hangingPunct="1">
              <a:buClr>
                <a:srgbClr val="2A1A00"/>
              </a:buClr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</a:pPr>
            <a:r>
              <a:rPr lang="fi-FI" altLang="fi-FI" dirty="0">
                <a:solidFill>
                  <a:schemeClr val="tx1"/>
                </a:solidFill>
              </a:rPr>
              <a:t>Jouni Oinonen (9A), jouni.oinonen@edu.kontiolahti.fi, 050 428 5098</a:t>
            </a:r>
          </a:p>
          <a:p>
            <a:pPr marL="457200" lvl="1" indent="0"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</a:pPr>
            <a:r>
              <a:rPr lang="fi-FI" altLang="fi-FI" dirty="0">
                <a:solidFill>
                  <a:schemeClr val="tx1"/>
                </a:solidFill>
              </a:rPr>
              <a:t>Jonna Keinänen (9E+pienluokat), jonna.keinanen@edu.kontiolahti.fi 050-4122559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433635-29BD-4329-B3D7-A19EE637C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fi-FI" dirty="0"/>
            </a:br>
            <a:r>
              <a:rPr lang="fi-FI" dirty="0"/>
              <a:t>Ohjelma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45154D9-84D8-4FB6-8144-6C4D9B965D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/>
              <a:buChar char="•"/>
            </a:pPr>
            <a:r>
              <a:rPr lang="fi-FI" sz="2400" b="1" dirty="0">
                <a:solidFill>
                  <a:srgbClr val="333333"/>
                </a:solidFill>
                <a:latin typeface="Arial"/>
                <a:cs typeface="Arial"/>
              </a:rPr>
              <a:t>klo 17.30-18.00 messut</a:t>
            </a:r>
            <a:endParaRPr lang="fi-FI" sz="2400" b="1" dirty="0">
              <a:ea typeface="+mn-lt"/>
              <a:cs typeface="+mn-lt"/>
            </a:endParaRP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/>
              <a:buChar char="•"/>
            </a:pPr>
            <a:r>
              <a:rPr lang="fi-FI" sz="2400" b="1" dirty="0">
                <a:solidFill>
                  <a:srgbClr val="333333"/>
                </a:solidFill>
                <a:latin typeface="Arial"/>
                <a:cs typeface="Arial"/>
              </a:rPr>
              <a:t>klo 18.00 Yhteishaku 2026 ja valintaprosessi, </a:t>
            </a:r>
            <a:endParaRPr lang="fi-FI" sz="2400" b="1" dirty="0">
              <a:latin typeface="Gill Sans MT"/>
              <a:cs typeface="Arial"/>
            </a:endParaRPr>
          </a:p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fi-FI" sz="1400" b="1" dirty="0">
                <a:solidFill>
                  <a:srgbClr val="333333"/>
                </a:solidFill>
                <a:latin typeface="Arial"/>
                <a:cs typeface="Arial"/>
              </a:rPr>
              <a:t>       				opinto-ohjaajat Kati Marttila &amp; Jouni Oinonen</a:t>
            </a:r>
            <a:endParaRPr lang="fi-FI" sz="1400" b="1" dirty="0">
              <a:latin typeface="Gill Sans MT"/>
              <a:cs typeface="Arial"/>
            </a:endParaRP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/>
              <a:buChar char="•"/>
            </a:pPr>
            <a:r>
              <a:rPr lang="fi-FI" sz="2400" b="1" dirty="0">
                <a:solidFill>
                  <a:srgbClr val="333333"/>
                </a:solidFill>
                <a:latin typeface="Arial"/>
                <a:cs typeface="Arial"/>
              </a:rPr>
              <a:t>klo 18.20 Opiskelu lukiossa, 											</a:t>
            </a:r>
            <a:r>
              <a:rPr lang="fi-FI" sz="1400" b="1" dirty="0">
                <a:solidFill>
                  <a:srgbClr val="333333"/>
                </a:solidFill>
                <a:latin typeface="Arial"/>
                <a:cs typeface="Arial"/>
              </a:rPr>
              <a:t>Kontiolahden lukion rehtori Arto Koskela ja opinto-ohjaaja Sari Tanskanen</a:t>
            </a:r>
            <a:endParaRPr lang="fi-FI" sz="1400" b="1" dirty="0">
              <a:ea typeface="+mn-lt"/>
              <a:cs typeface="+mn-lt"/>
            </a:endParaRP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/>
              <a:buChar char="•"/>
            </a:pPr>
            <a:r>
              <a:rPr lang="fi-FI" sz="2400" b="1" dirty="0">
                <a:solidFill>
                  <a:srgbClr val="333333"/>
                </a:solidFill>
                <a:latin typeface="Arial"/>
                <a:cs typeface="Arial"/>
              </a:rPr>
              <a:t>klo 18.45 Opiskelu ammattiopistossa, 								</a:t>
            </a:r>
            <a:r>
              <a:rPr lang="fi-FI" sz="1400" b="1" dirty="0" err="1">
                <a:solidFill>
                  <a:srgbClr val="333333"/>
                </a:solidFill>
                <a:latin typeface="Arial"/>
                <a:cs typeface="Arial"/>
              </a:rPr>
              <a:t>Riveria</a:t>
            </a:r>
            <a:r>
              <a:rPr lang="fi-FI" sz="1400" b="1" dirty="0">
                <a:solidFill>
                  <a:srgbClr val="333333"/>
                </a:solidFill>
                <a:latin typeface="Arial"/>
                <a:cs typeface="Arial"/>
              </a:rPr>
              <a:t>, opinto-ohjaaja Kaisa </a:t>
            </a:r>
            <a:r>
              <a:rPr lang="fi-FI" sz="1400" b="1" dirty="0" err="1">
                <a:solidFill>
                  <a:srgbClr val="333333"/>
                </a:solidFill>
                <a:latin typeface="Arial"/>
                <a:cs typeface="Arial"/>
              </a:rPr>
              <a:t>Kaltiola</a:t>
            </a:r>
          </a:p>
        </p:txBody>
      </p:sp>
    </p:spTree>
    <p:extLst>
      <p:ext uri="{BB962C8B-B14F-4D97-AF65-F5344CB8AC3E}">
        <p14:creationId xmlns:p14="http://schemas.microsoft.com/office/powerpoint/2010/main" val="4040346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>
            <a:extLst>
              <a:ext uri="{FF2B5EF4-FFF2-40B4-BE49-F238E27FC236}">
                <a16:creationId xmlns:a16="http://schemas.microsoft.com/office/drawing/2014/main" id="{95B47CCC-1B6F-4515-A008-B861A02A3FD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38213" y="382588"/>
            <a:ext cx="7634287" cy="2190750"/>
          </a:xfrm>
        </p:spPr>
        <p:txBody>
          <a:bodyPr/>
          <a:lstStyle/>
          <a:p>
            <a:pPr eaLnBrk="1" hangingPunct="1"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  <a:defRPr/>
            </a:pPr>
            <a:r>
              <a:rPr lang="fi-FI" altLang="fi-FI" sz="3200"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9. luokkalaisen vuosi</a:t>
            </a: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B676F232-F8E4-43C5-BD10-07903F7E329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38213" y="1844675"/>
            <a:ext cx="3725862" cy="3594100"/>
          </a:xfrm>
        </p:spPr>
        <p:txBody>
          <a:bodyPr/>
          <a:lstStyle/>
          <a:p>
            <a:pPr marL="0" indent="0" eaLnBrk="1" hangingPunct="1">
              <a:buClr>
                <a:srgbClr val="2A1A00"/>
              </a:buClr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</a:pPr>
            <a:r>
              <a:rPr lang="fi-FI" altLang="fi-FI" u="sng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Opiskelun tehostaminen</a:t>
            </a:r>
          </a:p>
          <a:p>
            <a:pPr lvl="1" eaLnBrk="1" hangingPunct="1">
              <a:buClr>
                <a:srgbClr val="2A1A00"/>
              </a:buClr>
              <a:buFont typeface="Arial" panose="020B0604020202020204" pitchFamily="34" charset="0"/>
              <a:buChar char="•"/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</a:pPr>
            <a:r>
              <a:rPr lang="fi-FI" altLang="fi-FI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Tavoitteellisuus</a:t>
            </a:r>
          </a:p>
          <a:p>
            <a:pPr lvl="1" eaLnBrk="1" hangingPunct="1">
              <a:buClr>
                <a:srgbClr val="2A1A00"/>
              </a:buClr>
              <a:buFont typeface="Arial" panose="020B0604020202020204" pitchFamily="34" charset="0"/>
              <a:buChar char="•"/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</a:pPr>
            <a:r>
              <a:rPr lang="fi-FI" altLang="fi-FI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Omien opiskelutapojen muokkaaminen</a:t>
            </a:r>
          </a:p>
          <a:p>
            <a:pPr lvl="1" eaLnBrk="1" hangingPunct="1">
              <a:buClr>
                <a:srgbClr val="2A1A00"/>
              </a:buClr>
              <a:buFont typeface="Arial" panose="020B0604020202020204" pitchFamily="34" charset="0"/>
              <a:buChar char="•"/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</a:pPr>
            <a:r>
              <a:rPr lang="fi-FI" altLang="fi-FI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Aikataulutus</a:t>
            </a:r>
          </a:p>
          <a:p>
            <a:pPr lvl="1" eaLnBrk="1" hangingPunct="1">
              <a:buClr>
                <a:srgbClr val="2A1A00"/>
              </a:buClr>
              <a:buFont typeface="Arial" panose="020B0604020202020204" pitchFamily="34" charset="0"/>
              <a:buChar char="•"/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</a:pPr>
            <a:r>
              <a:rPr lang="fi-FI" altLang="fi-FI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Säännöllisyys</a:t>
            </a:r>
          </a:p>
          <a:p>
            <a:pPr lvl="1" eaLnBrk="1" hangingPunct="1">
              <a:buClr>
                <a:srgbClr val="2A1A00"/>
              </a:buClr>
              <a:buFont typeface="Arial" panose="020B0604020202020204" pitchFamily="34" charset="0"/>
              <a:buChar char="•"/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</a:pPr>
            <a:r>
              <a:rPr lang="fi-FI" altLang="fi-FI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LEPO!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222A4C9C-B47A-41EA-96AA-032D45B3A18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849813" y="1844675"/>
            <a:ext cx="3725862" cy="4456113"/>
          </a:xfrm>
        </p:spPr>
        <p:txBody>
          <a:bodyPr/>
          <a:lstStyle/>
          <a:p>
            <a:pPr marL="0" indent="0" eaLnBrk="1" hangingPunct="1">
              <a:buClr>
                <a:srgbClr val="2A1A00"/>
              </a:buClr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  <a:defRPr/>
            </a:pPr>
            <a:r>
              <a:rPr lang="fi-FI" altLang="fi-FI" u="sng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Ohjaus ja ammatinvalinta</a:t>
            </a:r>
          </a:p>
          <a:p>
            <a:pPr lvl="1" eaLnBrk="1" hangingPunct="1">
              <a:buClr>
                <a:srgbClr val="2A1A00"/>
              </a:buClr>
              <a:buFont typeface="Arial" panose="020B0604020202020204" pitchFamily="34" charset="0"/>
              <a:buChar char="•"/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  <a:defRPr/>
            </a:pPr>
            <a:r>
              <a:rPr lang="fi-FI" altLang="fi-FI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Opotunnit</a:t>
            </a:r>
          </a:p>
          <a:p>
            <a:pPr lvl="1" eaLnBrk="1" hangingPunct="1">
              <a:buClr>
                <a:srgbClr val="2A1A00"/>
              </a:buClr>
              <a:buFont typeface="Arial" panose="020B0604020202020204" pitchFamily="34" charset="0"/>
              <a:buChar char="•"/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  <a:defRPr/>
            </a:pPr>
            <a:r>
              <a:rPr lang="fi-FI" altLang="fi-FI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Henkilökohtaiset ohjauskeskustelut</a:t>
            </a:r>
          </a:p>
          <a:p>
            <a:pPr lvl="1" eaLnBrk="1" hangingPunct="1">
              <a:buClr>
                <a:srgbClr val="2A1A00"/>
              </a:buClr>
              <a:buFont typeface="Arial" panose="020B0604020202020204" pitchFamily="34" charset="0"/>
              <a:buChar char="•"/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  <a:defRPr/>
            </a:pPr>
            <a:r>
              <a:rPr lang="fi-FI" altLang="fi-FI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Keskustelu kotona</a:t>
            </a:r>
          </a:p>
          <a:p>
            <a:pPr lvl="1" eaLnBrk="1" hangingPunct="1">
              <a:buClr>
                <a:srgbClr val="2A1A00"/>
              </a:buClr>
              <a:buFont typeface="Arial" panose="020B0604020202020204" pitchFamily="34" charset="0"/>
              <a:buChar char="•"/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  <a:defRPr/>
            </a:pPr>
            <a:r>
              <a:rPr lang="fi-FI" altLang="fi-FI" u="sng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Aktiivinen ja oma-aloitteinen tiedonhaku</a:t>
            </a:r>
          </a:p>
          <a:p>
            <a:pPr lvl="1" eaLnBrk="1" hangingPunct="1">
              <a:buClr>
                <a:srgbClr val="2A1A00"/>
              </a:buClr>
              <a:buFont typeface="Arial" panose="020B0604020202020204" pitchFamily="34" charset="0"/>
              <a:buChar char="•"/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  <a:defRPr/>
            </a:pPr>
            <a:r>
              <a:rPr lang="fi-FI" altLang="fi-FI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Vierailut</a:t>
            </a:r>
          </a:p>
          <a:p>
            <a:pPr lvl="1" eaLnBrk="1" hangingPunct="1">
              <a:buClr>
                <a:srgbClr val="2A1A00"/>
              </a:buClr>
              <a:buFont typeface="Arial" panose="020B0604020202020204" pitchFamily="34" charset="0"/>
              <a:buChar char="•"/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  <a:defRPr/>
            </a:pPr>
            <a:r>
              <a:rPr lang="fi-FI" altLang="fi-FI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TET-jakso</a:t>
            </a:r>
          </a:p>
          <a:p>
            <a:pPr lvl="1" eaLnBrk="1" hangingPunct="1">
              <a:buClr>
                <a:srgbClr val="2A1A00"/>
              </a:buClr>
              <a:buFont typeface="Arial" panose="020B0604020202020204" pitchFamily="34" charset="0"/>
              <a:buChar char="•"/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  <a:defRPr/>
            </a:pPr>
            <a:r>
              <a:rPr lang="fi-FI" altLang="fi-FI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Huoltaja voi ottaa yhteyttä opoon!</a:t>
            </a:r>
          </a:p>
          <a:p>
            <a:pPr marL="685800" lvl="1" indent="-228600" eaLnBrk="1" hangingPunct="1">
              <a:buClr>
                <a:srgbClr val="2A1A00"/>
              </a:buClr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  <a:defRPr/>
            </a:pPr>
            <a:endParaRPr lang="fi-FI" altLang="fi-FI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>
            <a:extLst>
              <a:ext uri="{FF2B5EF4-FFF2-40B4-BE49-F238E27FC236}">
                <a16:creationId xmlns:a16="http://schemas.microsoft.com/office/drawing/2014/main" id="{B4794505-A0E6-4E18-919E-5D6913B7D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0"/>
            <a:ext cx="8229600" cy="2103438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SzPct val="100000"/>
              <a:defRPr/>
            </a:pPr>
            <a:r>
              <a:rPr lang="fi-FI" altLang="fi-FI" sz="4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Yhteishaku ammatilliseen koulutukseen ja lukiokoulutukseen keväällä 2026</a:t>
            </a:r>
            <a:endParaRPr lang="fi-FI" altLang="fi-FI" sz="40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Tahoma"/>
            </a:endParaRPr>
          </a:p>
        </p:txBody>
      </p:sp>
      <p:sp>
        <p:nvSpPr>
          <p:cNvPr id="9218" name="Text Box 2">
            <a:extLst>
              <a:ext uri="{FF2B5EF4-FFF2-40B4-BE49-F238E27FC236}">
                <a16:creationId xmlns:a16="http://schemas.microsoft.com/office/drawing/2014/main" id="{80686351-4911-4479-8979-3CCBF69D6A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2205038"/>
            <a:ext cx="8496870" cy="4032250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6800" rIns="90000" bIns="46800" anchor="t"/>
          <a:lstStyle>
            <a:lvl1pPr marL="341313" indent="-339725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1pPr>
            <a:lvl2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2pPr>
            <a:lvl3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3pPr>
            <a:lvl4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4pPr>
            <a:lvl5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marL="340995" eaLnBrk="1" hangingPunct="1">
              <a:spcBef>
                <a:spcPts val="800"/>
              </a:spcBef>
              <a:buSzPct val="100000"/>
              <a:defRPr/>
            </a:pPr>
            <a:r>
              <a:rPr lang="fi-FI" altLang="fi-FI" sz="2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Hakuaika on  </a:t>
            </a:r>
            <a:r>
              <a:rPr lang="fi-FI" altLang="fi-FI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17.2.-17.3.2026</a:t>
            </a:r>
            <a:endParaRPr lang="fi-FI" altLang="fi-FI" sz="24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Tahoma"/>
            </a:endParaRPr>
          </a:p>
          <a:p>
            <a:pPr marL="340995" eaLnBrk="1" hangingPunct="1">
              <a:spcBef>
                <a:spcPts val="8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"/>
              <a:defRPr/>
            </a:pPr>
            <a:r>
              <a:rPr lang="fi-FI" altLang="fi-FI" sz="2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Hakemus tehdään osoitteessa www.opintopolku.fi. </a:t>
            </a:r>
            <a:endParaRPr lang="fi-FI" altLang="fi-FI" sz="24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Tahoma"/>
            </a:endParaRPr>
          </a:p>
          <a:p>
            <a:pPr marL="340995" eaLnBrk="1" hangingPunct="1">
              <a:spcBef>
                <a:spcPts val="8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"/>
              <a:defRPr/>
            </a:pPr>
            <a:r>
              <a:rPr lang="fi-FI" altLang="fi-FI" sz="2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Nettihaku sulkeutuu yhteishaun viimeisenä päivänä klo </a:t>
            </a:r>
            <a:r>
              <a:rPr lang="fi-FI" altLang="fi-FI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15.00</a:t>
            </a:r>
            <a:r>
              <a:rPr lang="fi-FI" altLang="fi-FI" sz="2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. </a:t>
            </a:r>
            <a:endParaRPr lang="fi-FI" altLang="fi-FI" sz="24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Tahoma"/>
            </a:endParaRPr>
          </a:p>
          <a:p>
            <a:pPr marL="340995" eaLnBrk="1" hangingPunct="1">
              <a:spcBef>
                <a:spcPts val="8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"/>
              <a:defRPr/>
            </a:pPr>
            <a:r>
              <a:rPr lang="fi-FI" altLang="fi-FI" sz="2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1-7 hakutoivetta</a:t>
            </a:r>
          </a:p>
          <a:p>
            <a:pPr marL="340995" eaLnBrk="1" hangingPunct="1">
              <a:spcBef>
                <a:spcPts val="8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"/>
              <a:defRPr/>
            </a:pPr>
            <a:r>
              <a:rPr lang="fi-FI" altLang="fi-FI" sz="2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Sitova hakutoivejärjestys!</a:t>
            </a:r>
          </a:p>
          <a:p>
            <a:pPr marL="340995" eaLnBrk="1" hangingPunct="1">
              <a:spcBef>
                <a:spcPts val="8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"/>
              <a:defRPr/>
            </a:pPr>
            <a:r>
              <a:rPr lang="fi-FI" altLang="fi-FI" sz="2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Haku MYÖS erityisopetuksena järjestettävään ammatilliseen koulutukseen sekä TUVA- koulutukseen</a:t>
            </a:r>
          </a:p>
          <a:p>
            <a:pPr marL="340995">
              <a:spcBef>
                <a:spcPts val="8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"/>
              <a:defRPr/>
            </a:pPr>
            <a:r>
              <a:rPr lang="fi-FI" altLang="fi-FI" sz="2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Hakuvelvoite suorittamaan oppivelvollisuutta!</a:t>
            </a:r>
            <a:endParaRPr lang="fi-FI" altLang="fi-FI" sz="20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Tahoma" panose="020B0604030504040204" pitchFamily="34" charset="0"/>
            </a:endParaRPr>
          </a:p>
          <a:p>
            <a:pPr marL="1270" indent="0" eaLnBrk="1" hangingPunct="1">
              <a:spcBef>
                <a:spcPts val="800"/>
              </a:spcBef>
              <a:buClr>
                <a:srgbClr val="00CCFF"/>
              </a:buClr>
              <a:buSzPct val="65000"/>
              <a:defRPr/>
            </a:pPr>
            <a:endParaRPr lang="fi-FI" altLang="fi-FI" sz="24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>
            <a:extLst>
              <a:ext uri="{FF2B5EF4-FFF2-40B4-BE49-F238E27FC236}">
                <a16:creationId xmlns:a16="http://schemas.microsoft.com/office/drawing/2014/main" id="{80052D39-F2C5-477E-9C5C-9ECAA6DD0A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SzPct val="100000"/>
              <a:defRPr/>
            </a:pPr>
            <a:r>
              <a:rPr lang="fi-FI" altLang="fi-FI" sz="4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Opiskelijavalinnan tulokset</a:t>
            </a:r>
          </a:p>
        </p:txBody>
      </p:sp>
      <p:sp>
        <p:nvSpPr>
          <p:cNvPr id="10242" name="Text Box 2">
            <a:extLst>
              <a:ext uri="{FF2B5EF4-FFF2-40B4-BE49-F238E27FC236}">
                <a16:creationId xmlns:a16="http://schemas.microsoft.com/office/drawing/2014/main" id="{D366C1D8-C4A2-40FF-890F-4B7C3A6BC9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1800" y="1981200"/>
            <a:ext cx="6985000" cy="4194175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6800" rIns="90000" bIns="46800" anchor="t"/>
          <a:lstStyle>
            <a:lvl1pPr marL="339725" indent="-33972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1pPr>
            <a:lvl2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2pPr>
            <a:lvl3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3pPr>
            <a:lvl4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4pPr>
            <a:lvl5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marL="0" indent="0" eaLnBrk="1" hangingPunct="1">
              <a:spcBef>
                <a:spcPts val="800"/>
              </a:spcBef>
              <a:buClr>
                <a:srgbClr val="00CCFF"/>
              </a:buClr>
              <a:buSzPct val="65000"/>
              <a:defRPr/>
            </a:pPr>
            <a:r>
              <a:rPr lang="fi-FI" altLang="fi-FI" sz="28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Oppilaitokset ilmoittavat valintojen tulokset hakijoille sähköpostitse (kirjeitse) aikaisintaan </a:t>
            </a:r>
            <a:r>
              <a:rPr lang="fi-FI" altLang="fi-FI" sz="2800" u="sng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torstaina 11.6.2026</a:t>
            </a:r>
            <a:r>
              <a:rPr lang="fi-FI" altLang="fi-FI" sz="28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. </a:t>
            </a:r>
            <a:endParaRPr lang="fi-FI" altLang="fi-FI" sz="28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Tahoma" panose="020B0604030504040204" pitchFamily="34" charset="0"/>
            </a:endParaRPr>
          </a:p>
          <a:p>
            <a:pPr marL="0" indent="0" eaLnBrk="1" hangingPunct="1">
              <a:spcBef>
                <a:spcPts val="800"/>
              </a:spcBef>
              <a:buClr>
                <a:srgbClr val="00CCFF"/>
              </a:buClr>
              <a:buSzPct val="65000"/>
              <a:defRPr/>
            </a:pPr>
            <a:endParaRPr lang="fi-FI" altLang="fi-FI" sz="28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/>
              <a:ea typeface="Microsoft YaHei"/>
              <a:cs typeface="Tahoma"/>
            </a:endParaRPr>
          </a:p>
          <a:p>
            <a:pPr marL="0" indent="0" eaLnBrk="1" hangingPunct="1">
              <a:spcBef>
                <a:spcPts val="800"/>
              </a:spcBef>
              <a:buClr>
                <a:srgbClr val="00CCFF"/>
              </a:buClr>
              <a:buSzPct val="65000"/>
              <a:defRPr/>
            </a:pPr>
            <a:r>
              <a:rPr lang="fi-FI" altLang="fi-FI" sz="28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Opiskelijan tulee ottaa opiskelupaikka vastaan </a:t>
            </a:r>
            <a:r>
              <a:rPr lang="fi-FI" altLang="fi-FI" sz="2800" u="sng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viimeistään 25.6.2026</a:t>
            </a:r>
            <a:r>
              <a:rPr lang="fi-FI" altLang="fi-FI" sz="28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>
            <a:extLst>
              <a:ext uri="{FF2B5EF4-FFF2-40B4-BE49-F238E27FC236}">
                <a16:creationId xmlns:a16="http://schemas.microsoft.com/office/drawing/2014/main" id="{203AF96F-D20A-4998-ABB0-721CF656233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38213" y="382588"/>
            <a:ext cx="7634287" cy="2190750"/>
          </a:xfrm>
        </p:spPr>
        <p:txBody>
          <a:bodyPr/>
          <a:lstStyle/>
          <a:p>
            <a:pPr eaLnBrk="1" hangingPunct="1"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  <a:defRPr/>
            </a:pPr>
            <a:r>
              <a:rPr lang="fi-FI" altLang="fi-FI" sz="3200"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Jos ei pääse opiskelemaan...</a:t>
            </a: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6B1A464-97AA-4596-BFBB-DAA6B611E7C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38213" y="1484313"/>
            <a:ext cx="7634287" cy="4395787"/>
          </a:xfrm>
        </p:spPr>
        <p:txBody>
          <a:bodyPr/>
          <a:lstStyle/>
          <a:p>
            <a:pPr marL="228600" indent="-228600" eaLnBrk="1" hangingPunct="1">
              <a:buClr>
                <a:srgbClr val="2A1A00"/>
              </a:buClr>
              <a:buFont typeface="Arial" panose="020B0604020202020204" pitchFamily="34" charset="0"/>
              <a:buChar char="•"/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</a:pPr>
            <a:r>
              <a:rPr lang="fi-FI" altLang="fi-FI" sz="2400" dirty="0">
                <a:solidFill>
                  <a:schemeClr val="tx1"/>
                </a:solidFill>
                <a:latin typeface="Tahoma"/>
                <a:cs typeface="Tahoma"/>
              </a:rPr>
              <a:t>Jonotusmahdollisuus varasijoille 14.8.2026 asti</a:t>
            </a:r>
          </a:p>
          <a:p>
            <a:pPr marL="228600" indent="-228600" eaLnBrk="1" hangingPunct="1">
              <a:buClr>
                <a:srgbClr val="2A1A00"/>
              </a:buClr>
              <a:buFont typeface="Arial" panose="020B0604020202020204" pitchFamily="34" charset="0"/>
              <a:buChar char="•"/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</a:pPr>
            <a:r>
              <a:rPr lang="fi-FI" altLang="fi-FI" sz="2400" dirty="0">
                <a:solidFill>
                  <a:schemeClr val="tx1"/>
                </a:solidFill>
                <a:latin typeface="Tahoma"/>
                <a:cs typeface="Tahoma"/>
              </a:rPr>
              <a:t>Oma aktiivisuus – yhteydenotot lukioihin ja ammatillisiin oppilaitoksiin! </a:t>
            </a:r>
            <a:endParaRPr lang="fi-FI" altLang="fi-FI" sz="2400" dirty="0">
              <a:solidFill>
                <a:schemeClr val="tx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228600" indent="-228600" eaLnBrk="1" hangingPunct="1">
              <a:buClr>
                <a:srgbClr val="2A1A00"/>
              </a:buClr>
              <a:buFont typeface="Arial" panose="020B0604020202020204" pitchFamily="34" charset="0"/>
              <a:buChar char="•"/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</a:pPr>
            <a:r>
              <a:rPr lang="fi-FI" altLang="fi-FI" sz="2400" dirty="0">
                <a:solidFill>
                  <a:schemeClr val="tx1"/>
                </a:solidFill>
                <a:latin typeface="Tahoma"/>
                <a:cs typeface="Tahoma"/>
              </a:rPr>
              <a:t>Ammatillisten koulutusten </a:t>
            </a:r>
            <a:r>
              <a:rPr lang="fi-FI" altLang="fi-FI" sz="2400" u="sng" dirty="0">
                <a:solidFill>
                  <a:schemeClr val="tx1"/>
                </a:solidFill>
                <a:latin typeface="Tahoma"/>
                <a:cs typeface="Tahoma"/>
              </a:rPr>
              <a:t>jatkuva</a:t>
            </a:r>
            <a:r>
              <a:rPr lang="fi-FI" altLang="fi-FI" sz="2400" dirty="0">
                <a:solidFill>
                  <a:schemeClr val="tx1"/>
                </a:solidFill>
                <a:latin typeface="Tahoma"/>
                <a:cs typeface="Tahoma"/>
              </a:rPr>
              <a:t> haku</a:t>
            </a:r>
          </a:p>
          <a:p>
            <a:pPr marL="228600" indent="-228600" eaLnBrk="1" hangingPunct="1">
              <a:buClr>
                <a:srgbClr val="2A1A00"/>
              </a:buClr>
              <a:buFont typeface="Arial" panose="020B0604020202020204" pitchFamily="34" charset="0"/>
              <a:buChar char="•"/>
              <a:tabLst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</a:pPr>
            <a:r>
              <a:rPr lang="fi-FI" altLang="fi-FI" sz="2400" dirty="0">
                <a:solidFill>
                  <a:schemeClr val="tx1"/>
                </a:solidFill>
                <a:latin typeface="Tahoma"/>
                <a:cs typeface="Tahoma"/>
              </a:rPr>
              <a:t>TUVA-koulutus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>
            <a:extLst>
              <a:ext uri="{FF2B5EF4-FFF2-40B4-BE49-F238E27FC236}">
                <a16:creationId xmlns:a16="http://schemas.microsoft.com/office/drawing/2014/main" id="{2D67A3A5-232F-438C-9F5A-B34E10F04E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49275"/>
            <a:ext cx="8075612" cy="1431925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SzPct val="100000"/>
              <a:defRPr/>
            </a:pPr>
            <a:r>
              <a:rPr lang="fi-FI" altLang="fi-FI" sz="38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Lukiokoulutuksen </a:t>
            </a:r>
          </a:p>
          <a:p>
            <a:pPr algn="ctr" eaLnBrk="1" hangingPunct="1">
              <a:buSzPct val="100000"/>
              <a:defRPr/>
            </a:pPr>
            <a:r>
              <a:rPr lang="fi-FI" altLang="fi-FI" sz="38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valintaperusteet</a:t>
            </a:r>
          </a:p>
        </p:txBody>
      </p:sp>
      <p:sp>
        <p:nvSpPr>
          <p:cNvPr id="14338" name="Text Box 2">
            <a:extLst>
              <a:ext uri="{FF2B5EF4-FFF2-40B4-BE49-F238E27FC236}">
                <a16:creationId xmlns:a16="http://schemas.microsoft.com/office/drawing/2014/main" id="{827B8FAA-A9BF-4CFF-92B6-F2523EE0C1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770188"/>
            <a:ext cx="8291512" cy="2674937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6800" rIns="90000" bIns="46800" anchor="t"/>
          <a:lstStyle>
            <a:lvl1pPr marL="339725" indent="-33972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1pPr>
            <a:lvl2pPr marL="739775" indent="-28257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2pPr>
            <a:lvl3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3pPr>
            <a:lvl4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4pPr>
            <a:lvl5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"/>
              <a:defRPr/>
            </a:pPr>
            <a:r>
              <a:rPr lang="fi-FI" altLang="fi-FI" sz="2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Lukuaineiden keskiarvo valintaperusteena</a:t>
            </a:r>
          </a:p>
          <a:p>
            <a:pPr eaLnBrk="1" hangingPunct="1">
              <a:spcBef>
                <a:spcPts val="8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"/>
              <a:defRPr/>
            </a:pPr>
            <a:r>
              <a:rPr lang="fi-FI" altLang="fi-FI" sz="2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Peruskoulun </a:t>
            </a:r>
            <a:r>
              <a:rPr lang="fi-FI" altLang="fi-FI" sz="2400" u="sng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päättötodistuksen </a:t>
            </a:r>
            <a:r>
              <a:rPr lang="fi-FI" altLang="fi-FI" sz="2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seuraavien aineiden keskiarvo:</a:t>
            </a:r>
          </a:p>
          <a:p>
            <a:pPr lvl="1" eaLnBrk="1" hangingPunct="1">
              <a:spcBef>
                <a:spcPts val="700"/>
              </a:spcBef>
              <a:buClr>
                <a:srgbClr val="FFCC00"/>
              </a:buClr>
              <a:buSzPct val="65000"/>
              <a:buFont typeface="Wingdings" panose="05000000000000000000" pitchFamily="2" charset="2"/>
              <a:buChar char=""/>
              <a:defRPr/>
            </a:pPr>
            <a:r>
              <a:rPr lang="fi-FI" altLang="fi-FI" sz="1600" dirty="0">
                <a:solidFill>
                  <a:srgbClr val="000000"/>
                </a:solidFill>
                <a:latin typeface="Tahoma"/>
                <a:ea typeface="Microsoft YaHei"/>
                <a:cs typeface="Tahoma"/>
              </a:rPr>
              <a:t>äidinkieli ja kirjallisuus, toinen kotimainen kieli, vieraat kielet, uskonto tai elämänkatsomustieto, historia, yhteiskuntaoppi, matematiikka, fysiikka, kemia, biologia, terveystieto, maantieto</a:t>
            </a:r>
          </a:p>
          <a:p>
            <a:pPr lvl="1" eaLnBrk="1" hangingPunct="1">
              <a:spcBef>
                <a:spcPts val="700"/>
              </a:spcBef>
              <a:buClr>
                <a:srgbClr val="FFCC00"/>
              </a:buClr>
              <a:buSzPct val="65000"/>
              <a:buFont typeface="Wingdings" panose="05000000000000000000" pitchFamily="2" charset="2"/>
              <a:buNone/>
              <a:defRPr/>
            </a:pPr>
            <a:endParaRPr lang="fi-FI" altLang="fi-FI" sz="2000"/>
          </a:p>
          <a:p>
            <a:pPr eaLnBrk="1" hangingPunct="1">
              <a:spcBef>
                <a:spcPts val="800"/>
              </a:spcBef>
              <a:buSzPct val="65000"/>
              <a:defRPr/>
            </a:pPr>
            <a:endParaRPr lang="fi-FI" altLang="fi-FI" sz="2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>
            <a:extLst>
              <a:ext uri="{FF2B5EF4-FFF2-40B4-BE49-F238E27FC236}">
                <a16:creationId xmlns:a16="http://schemas.microsoft.com/office/drawing/2014/main" id="{4A8C9BBF-5652-4663-AC30-2F1AD98FFB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476250"/>
            <a:ext cx="7772400" cy="1503363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6800" rIns="90000" bIns="46800" anchor="b" anchorCtr="1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SzPct val="100000"/>
              <a:defRPr/>
            </a:pPr>
            <a:r>
              <a:rPr lang="fi-FI" altLang="fi-FI" sz="38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Ammatilliseen koulutuksen valintaperusteet: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87B4D4E-E65B-4682-9FAD-1365A38A64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725" y="2268538"/>
            <a:ext cx="8353425" cy="3671887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6800" rIns="90000" bIns="46800" anchor="t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450"/>
              </a:spcBef>
              <a:buSzPct val="65000"/>
              <a:defRPr/>
            </a:pPr>
            <a:endParaRPr lang="fi-FI" altLang="fi-FI" sz="15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spcBef>
                <a:spcPts val="450"/>
              </a:spcBef>
              <a:buSzPct val="65000"/>
              <a:defRPr/>
            </a:pPr>
            <a:r>
              <a:rPr lang="fi-FI" altLang="fi-FI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Opiskelijavalinta: hakijoiden valintapistemäärä ja hakijoiden esittämä hakutoivejärjestys</a:t>
            </a:r>
          </a:p>
          <a:p>
            <a:pPr eaLnBrk="1" hangingPunct="1">
              <a:spcBef>
                <a:spcPts val="450"/>
              </a:spcBef>
              <a:buSzPct val="65000"/>
              <a:defRPr/>
            </a:pPr>
            <a:endParaRPr lang="fi-FI" altLang="fi-FI" sz="15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spcBef>
                <a:spcPts val="450"/>
              </a:spcBef>
              <a:buSzPct val="65000"/>
              <a:defRPr/>
            </a:pPr>
            <a:r>
              <a:rPr lang="fi-FI" altLang="fi-FI" sz="15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Valintapisteytys:</a:t>
            </a:r>
          </a:p>
          <a:p>
            <a:pPr eaLnBrk="1" hangingPunct="1">
              <a:spcBef>
                <a:spcPts val="450"/>
              </a:spcBef>
              <a:buSzPct val="65000"/>
              <a:defRPr/>
            </a:pPr>
            <a:r>
              <a:rPr lang="fi-FI" altLang="fi-FI" sz="15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1. Perus- tai lisäopetuksen oppimäärän </a:t>
            </a:r>
          </a:p>
          <a:p>
            <a:pPr eaLnBrk="1" hangingPunct="1">
              <a:spcBef>
                <a:spcPts val="450"/>
              </a:spcBef>
              <a:buSzPct val="65000"/>
              <a:defRPr/>
            </a:pPr>
            <a:r>
              <a:rPr lang="fi-FI" altLang="fi-FI" sz="15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    suorittaminen hakeutumisvuonna tai edellisenä vuonna 		6			pistettä		</a:t>
            </a:r>
          </a:p>
          <a:p>
            <a:pPr eaLnBrk="1" hangingPunct="1">
              <a:spcBef>
                <a:spcPts val="450"/>
              </a:spcBef>
              <a:buSzPct val="65000"/>
              <a:defRPr/>
            </a:pPr>
            <a:r>
              <a:rPr lang="fi-FI" altLang="fi-FI" sz="15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2. Yleinen koulumenestys								1-16				”</a:t>
            </a:r>
          </a:p>
          <a:p>
            <a:pPr eaLnBrk="1" hangingPunct="1">
              <a:spcBef>
                <a:spcPts val="450"/>
              </a:spcBef>
              <a:buSzPct val="65000"/>
              <a:defRPr/>
            </a:pPr>
            <a:r>
              <a:rPr lang="fi-FI" altLang="fi-FI" sz="15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3. Painotettavat arvosanat								1-8				”	</a:t>
            </a:r>
          </a:p>
          <a:p>
            <a:pPr eaLnBrk="1" hangingPunct="1">
              <a:spcBef>
                <a:spcPts val="450"/>
              </a:spcBef>
              <a:buSzPct val="65000"/>
              <a:defRPr/>
            </a:pPr>
            <a:r>
              <a:rPr lang="fi-FI" altLang="fi-FI" sz="15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5. Ensimmäinen hakutoive								2				”</a:t>
            </a:r>
          </a:p>
          <a:p>
            <a:pPr eaLnBrk="1" hangingPunct="1">
              <a:spcBef>
                <a:spcPts val="450"/>
              </a:spcBef>
              <a:buSzPct val="65000"/>
              <a:defRPr/>
            </a:pPr>
            <a:r>
              <a:rPr lang="fi-FI" altLang="fi-FI" sz="15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6. Mahdollinen pääsy- tai soveltuvuuskoe					1-10				”</a:t>
            </a:r>
          </a:p>
          <a:p>
            <a:pPr eaLnBrk="1" hangingPunct="1">
              <a:spcBef>
                <a:spcPts val="450"/>
              </a:spcBef>
              <a:buSzPct val="65000"/>
              <a:defRPr/>
            </a:pPr>
            <a:r>
              <a:rPr lang="fi-FI" altLang="fi-FI" sz="15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Microsoft YaHei"/>
                <a:cs typeface="Tahoma"/>
              </a:rPr>
              <a:t>					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>
            <a:extLst>
              <a:ext uri="{FF2B5EF4-FFF2-40B4-BE49-F238E27FC236}">
                <a16:creationId xmlns:a16="http://schemas.microsoft.com/office/drawing/2014/main" id="{6D2146F1-5143-48ED-AB25-98C2264612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113" y="2349500"/>
            <a:ext cx="8353425" cy="4032250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6800" rIns="9000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450"/>
              </a:spcBef>
              <a:buSzPct val="65000"/>
              <a:defRPr/>
            </a:pPr>
            <a:endParaRPr lang="fi-FI" altLang="fi-FI" b="1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spcBef>
                <a:spcPts val="450"/>
              </a:spcBef>
              <a:buSzPct val="65000"/>
              <a:defRPr/>
            </a:pPr>
            <a:r>
              <a:rPr lang="fi-FI" altLang="fi-FI" u="sng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2. Yleinen koulumenestys</a:t>
            </a:r>
          </a:p>
          <a:p>
            <a:pPr eaLnBrk="1" hangingPunct="1">
              <a:spcBef>
                <a:spcPts val="450"/>
              </a:spcBef>
              <a:defRPr/>
            </a:pPr>
            <a:r>
              <a:rPr lang="fi-FI" altLang="fi-FI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Pisteitä annetaan seuraavien aineiden aritmeettisen keskiarvon perusteella, </a:t>
            </a:r>
            <a:r>
              <a:rPr lang="fi-FI" altLang="fi-FI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peruskoulun päättötodistuksesta</a:t>
            </a:r>
            <a:r>
              <a:rPr lang="fi-FI" altLang="fi-FI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  <a:p>
            <a:pPr eaLnBrk="1" hangingPunct="1">
              <a:spcBef>
                <a:spcPts val="450"/>
              </a:spcBef>
              <a:buSzPct val="65000"/>
              <a:defRPr/>
            </a:pPr>
            <a:r>
              <a:rPr lang="fi-FI" altLang="fi-FI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 äidinkieli ja kirjallisuus, toinen kotimainen kieli, vieraat kielet, uskonto tai elämänkatsomustieto, historia ja yhteiskuntaoppi, matematiikka, fysiikka, kemia, biologia, maantieto, liikunta, musiikki, kuvataide, käsityö ja kotitalous.</a:t>
            </a:r>
          </a:p>
          <a:p>
            <a:pPr eaLnBrk="1" hangingPunct="1">
              <a:spcBef>
                <a:spcPts val="450"/>
              </a:spcBef>
              <a:buSzPct val="65000"/>
              <a:defRPr/>
            </a:pPr>
            <a:endParaRPr lang="fi-FI" altLang="fi-FI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spcBef>
                <a:spcPts val="450"/>
              </a:spcBef>
              <a:buSzPct val="65000"/>
              <a:defRPr/>
            </a:pPr>
            <a:r>
              <a:rPr lang="fi-FI" altLang="fi-FI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Huomioidaan valinnaisaineet</a:t>
            </a:r>
          </a:p>
          <a:p>
            <a:pPr eaLnBrk="1" hangingPunct="1">
              <a:spcBef>
                <a:spcPts val="450"/>
              </a:spcBef>
              <a:buSzPct val="65000"/>
              <a:defRPr/>
            </a:pPr>
            <a:r>
              <a:rPr lang="fi-FI" altLang="fi-FI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* jotka arvostellaan numeroin ja joiden oppimäärän laajuus on vähintään 2 vuosiviikkotuntia perusopetuksen vuosiluokkien 7-9 aikana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64A4377-4D28-4010-83E8-B9C2BFC8E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476250"/>
            <a:ext cx="7772400" cy="1503363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6800" rIns="90000" bIns="46800" anchor="b" anchorCtr="1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SzPct val="100000"/>
              <a:defRPr/>
            </a:pPr>
            <a:r>
              <a:rPr lang="fi-FI" altLang="fi-FI" sz="38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Ammatilliseen koulutuksen valintaperusteet: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174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-tee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-teema">
      <a:majorFont>
        <a:latin typeface="Impact"/>
        <a:ea typeface="Microsoft YaHei"/>
        <a:cs typeface=""/>
      </a:majorFont>
      <a:minorFont>
        <a:latin typeface="Gill Sans MT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fi-FI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ahoma" panose="020B060403050404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fi-FI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ahoma" panose="020B060403050404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-te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A8CBACBFEE5340A36BC72B14C6883F" ma:contentTypeVersion="6" ma:contentTypeDescription="Create a new document." ma:contentTypeScope="" ma:versionID="6845d162b3324fcac27b7903132ad8e4">
  <xsd:schema xmlns:xsd="http://www.w3.org/2001/XMLSchema" xmlns:xs="http://www.w3.org/2001/XMLSchema" xmlns:p="http://schemas.microsoft.com/office/2006/metadata/properties" xmlns:ns2="b97e78e1-9e54-4b65-91d6-00520223c935" xmlns:ns3="3babc334-ece2-460e-a6e5-37a8ffa7e33f" targetNamespace="http://schemas.microsoft.com/office/2006/metadata/properties" ma:root="true" ma:fieldsID="5f1a69545bb4dd23e372639e3ede6c50" ns2:_="" ns3:_="">
    <xsd:import namespace="b97e78e1-9e54-4b65-91d6-00520223c935"/>
    <xsd:import namespace="3babc334-ece2-460e-a6e5-37a8ffa7e33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7e78e1-9e54-4b65-91d6-00520223c9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abc334-ece2-460e-a6e5-37a8ffa7e33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DAFC152-510C-410D-88F3-F0998CBFAF7E}">
  <ds:schemaRefs>
    <ds:schemaRef ds:uri="http://purl.org/dc/elements/1.1/"/>
    <ds:schemaRef ds:uri="http://schemas.microsoft.com/office/2006/documentManagement/types"/>
    <ds:schemaRef ds:uri="b97e78e1-9e54-4b65-91d6-00520223c935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3babc334-ece2-460e-a6e5-37a8ffa7e33f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2E06763-0B29-4A96-BB25-FC3E41E0CC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986A2ED-BC29-47A6-BDF2-2C2D4F3924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7e78e1-9e54-4b65-91d6-00520223c935"/>
    <ds:schemaRef ds:uri="3babc334-ece2-460e-a6e5-37a8ffa7e3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629</Words>
  <Application>Microsoft Office PowerPoint</Application>
  <PresentationFormat>Näytössä katseltava diaesitys (4:3)</PresentationFormat>
  <Paragraphs>97</Paragraphs>
  <Slides>13</Slides>
  <Notes>12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20" baseType="lpstr">
      <vt:lpstr>Arial</vt:lpstr>
      <vt:lpstr>Gill Sans MT</vt:lpstr>
      <vt:lpstr>Impact</vt:lpstr>
      <vt:lpstr>Tahoma</vt:lpstr>
      <vt:lpstr>Times New Roman</vt:lpstr>
      <vt:lpstr>Wingdings</vt:lpstr>
      <vt:lpstr>Office-teema</vt:lpstr>
      <vt:lpstr>PowerPoint-esitys</vt:lpstr>
      <vt:lpstr> Ohjelma</vt:lpstr>
      <vt:lpstr>9. luokkalaisen vuosi</vt:lpstr>
      <vt:lpstr>PowerPoint-esitys</vt:lpstr>
      <vt:lpstr>PowerPoint-esitys</vt:lpstr>
      <vt:lpstr>Jos ei pääse opiskelemaan...</vt:lpstr>
      <vt:lpstr>PowerPoint-esitys</vt:lpstr>
      <vt:lpstr>PowerPoint-esitys</vt:lpstr>
      <vt:lpstr>PowerPoint-esitys</vt:lpstr>
      <vt:lpstr>PowerPoint-esitys</vt:lpstr>
      <vt:lpstr>Hakijan terveydentila</vt:lpstr>
      <vt:lpstr>Yhteishaku Lehmon koulussa ja huoltajien kuuleminen</vt:lpstr>
      <vt:lpstr>Kiitos!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jouni.oinonen</dc:creator>
  <cp:lastModifiedBy>Oinonen Jouni</cp:lastModifiedBy>
  <cp:revision>280</cp:revision>
  <cp:lastPrinted>1601-01-01T00:00:00Z</cp:lastPrinted>
  <dcterms:created xsi:type="dcterms:W3CDTF">2007-05-22T08:23:55Z</dcterms:created>
  <dcterms:modified xsi:type="dcterms:W3CDTF">2025-11-19T14:17:11Z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0x010100D4A8CBACBFEE5340A36BC72B14C6883F</vt:lpwstr>
  </property>
  <property fmtid="{D5CDD505-2E9C-101B-9397-08002B2CF9AE}" pid="3" name="MediaServiceImageTags">
    <vt:lpwstr/>
  </property>
  <property fmtid="{D5CDD505-2E9C-101B-9397-08002B2CF9AE}" pid="4" name="Order">
    <vt:r8>12800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