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8"/>
  </p:notesMasterIdLst>
  <p:sldIdLst>
    <p:sldId id="256" r:id="rId2"/>
    <p:sldId id="258" r:id="rId3"/>
    <p:sldId id="295" r:id="rId4"/>
    <p:sldId id="296" r:id="rId5"/>
    <p:sldId id="257" r:id="rId6"/>
    <p:sldId id="282" r:id="rId7"/>
    <p:sldId id="284" r:id="rId8"/>
    <p:sldId id="290" r:id="rId9"/>
    <p:sldId id="289" r:id="rId10"/>
    <p:sldId id="292" r:id="rId11"/>
    <p:sldId id="261" r:id="rId12"/>
    <p:sldId id="293" r:id="rId13"/>
    <p:sldId id="263" r:id="rId14"/>
    <p:sldId id="259" r:id="rId15"/>
    <p:sldId id="273" r:id="rId16"/>
    <p:sldId id="285" r:id="rId17"/>
  </p:sldIdLst>
  <p:sldSz cx="9144000" cy="6858000" type="screen4x3"/>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660"/>
  </p:normalViewPr>
  <p:slideViewPr>
    <p:cSldViewPr>
      <p:cViewPr varScale="1">
        <p:scale>
          <a:sx n="81" d="100"/>
          <a:sy n="81" d="100"/>
        </p:scale>
        <p:origin x="15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dirty="0"/>
              <a:t>Jakokosken koulun oppilasmäärä 2018–2023  </a:t>
            </a:r>
          </a:p>
        </c:rich>
      </c:tx>
      <c:layout>
        <c:manualLayout>
          <c:xMode val="edge"/>
          <c:yMode val="edge"/>
          <c:x val="0.12475555392475388"/>
          <c:y val="1.7480865105532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8.082624670014249E-2"/>
          <c:y val="0.11681599577155766"/>
          <c:w val="0.91917375329985751"/>
          <c:h val="0.81007498878196449"/>
        </c:manualLayout>
      </c:layout>
      <c:lineChart>
        <c:grouping val="standard"/>
        <c:varyColors val="0"/>
        <c:ser>
          <c:idx val="0"/>
          <c:order val="0"/>
          <c:tx>
            <c:strRef>
              <c:f>Taul1!$B$1</c:f>
              <c:strCache>
                <c:ptCount val="1"/>
                <c:pt idx="0">
                  <c:v>Sarake1</c:v>
                </c:pt>
              </c:strCache>
            </c:strRef>
          </c:tx>
          <c:spPr>
            <a:ln w="28575" cap="rnd">
              <a:solidFill>
                <a:schemeClr val="accent1"/>
              </a:solidFill>
              <a:round/>
            </a:ln>
            <a:effectLst/>
          </c:spPr>
          <c:marker>
            <c:symbol val="none"/>
          </c:marker>
          <c:cat>
            <c:numRef>
              <c:f>Taul1!$A$2:$A$12</c:f>
              <c:numCache>
                <c:formatCode>General</c:formatCode>
                <c:ptCount val="11"/>
                <c:pt idx="0">
                  <c:v>2018</c:v>
                </c:pt>
                <c:pt idx="1">
                  <c:v>2019</c:v>
                </c:pt>
                <c:pt idx="2">
                  <c:v>2020</c:v>
                </c:pt>
                <c:pt idx="3">
                  <c:v>2021</c:v>
                </c:pt>
                <c:pt idx="4">
                  <c:v>2022</c:v>
                </c:pt>
                <c:pt idx="5">
                  <c:v>2023</c:v>
                </c:pt>
              </c:numCache>
            </c:numRef>
          </c:cat>
          <c:val>
            <c:numRef>
              <c:f>Taul1!$B$2:$B$12</c:f>
              <c:numCache>
                <c:formatCode>General</c:formatCode>
                <c:ptCount val="11"/>
                <c:pt idx="0">
                  <c:v>78</c:v>
                </c:pt>
                <c:pt idx="1">
                  <c:v>80</c:v>
                </c:pt>
                <c:pt idx="2">
                  <c:v>78</c:v>
                </c:pt>
                <c:pt idx="3">
                  <c:v>75</c:v>
                </c:pt>
                <c:pt idx="4">
                  <c:v>66</c:v>
                </c:pt>
                <c:pt idx="5">
                  <c:v>64</c:v>
                </c:pt>
              </c:numCache>
            </c:numRef>
          </c:val>
          <c:smooth val="0"/>
          <c:extLst>
            <c:ext xmlns:c16="http://schemas.microsoft.com/office/drawing/2014/chart" uri="{C3380CC4-5D6E-409C-BE32-E72D297353CC}">
              <c16:uniqueId val="{00000000-A9DC-4751-9947-7F35E59EB79B}"/>
            </c:ext>
          </c:extLst>
        </c:ser>
        <c:dLbls>
          <c:showLegendKey val="0"/>
          <c:showVal val="0"/>
          <c:showCatName val="0"/>
          <c:showSerName val="0"/>
          <c:showPercent val="0"/>
          <c:showBubbleSize val="0"/>
        </c:dLbls>
        <c:smooth val="0"/>
        <c:axId val="1268742207"/>
        <c:axId val="1261166255"/>
      </c:lineChart>
      <c:catAx>
        <c:axId val="126874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61166255"/>
        <c:crosses val="autoZero"/>
        <c:auto val="1"/>
        <c:lblAlgn val="ctr"/>
        <c:lblOffset val="100"/>
        <c:noMultiLvlLbl val="0"/>
      </c:catAx>
      <c:valAx>
        <c:axId val="1261166255"/>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68742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dirty="0"/>
              <a:t>Jakokosken koulun oppilasmäärä 2018–2028 (</a:t>
            </a:r>
            <a:r>
              <a:rPr lang="fi-FI"/>
              <a:t>2024-2028</a:t>
            </a:r>
            <a:r>
              <a:rPr lang="fi-FI" baseline="0"/>
              <a:t> ennuste)</a:t>
            </a:r>
            <a:r>
              <a:rPr lang="fi-FI"/>
              <a:t>  </a:t>
            </a:r>
            <a:endParaRPr lang="fi-FI" dirty="0"/>
          </a:p>
        </c:rich>
      </c:tx>
      <c:layout>
        <c:manualLayout>
          <c:xMode val="edge"/>
          <c:yMode val="edge"/>
          <c:x val="0.12475555392475388"/>
          <c:y val="1.7480865105532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8.082624670014249E-2"/>
          <c:y val="0.11681599577155766"/>
          <c:w val="0.91917375329985751"/>
          <c:h val="0.81007498878196449"/>
        </c:manualLayout>
      </c:layout>
      <c:lineChart>
        <c:grouping val="standard"/>
        <c:varyColors val="0"/>
        <c:ser>
          <c:idx val="0"/>
          <c:order val="0"/>
          <c:tx>
            <c:strRef>
              <c:f>Taul1!$B$1</c:f>
              <c:strCache>
                <c:ptCount val="1"/>
                <c:pt idx="0">
                  <c:v>Sarake1</c:v>
                </c:pt>
              </c:strCache>
            </c:strRef>
          </c:tx>
          <c:spPr>
            <a:ln w="28575" cap="rnd">
              <a:solidFill>
                <a:srgbClr val="FF0000"/>
              </a:solidFill>
              <a:round/>
            </a:ln>
            <a:effectLst/>
          </c:spPr>
          <c:marker>
            <c:symbol val="none"/>
          </c:marker>
          <c:cat>
            <c:numRef>
              <c:f>Taul1!$A$2:$A$12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Taul1!$B$2:$B$12</c:f>
              <c:numCache>
                <c:formatCode>General</c:formatCode>
                <c:ptCount val="11"/>
                <c:pt idx="0">
                  <c:v>78</c:v>
                </c:pt>
                <c:pt idx="1">
                  <c:v>80</c:v>
                </c:pt>
                <c:pt idx="2">
                  <c:v>78</c:v>
                </c:pt>
                <c:pt idx="3">
                  <c:v>75</c:v>
                </c:pt>
                <c:pt idx="4">
                  <c:v>66</c:v>
                </c:pt>
                <c:pt idx="5">
                  <c:v>64</c:v>
                </c:pt>
                <c:pt idx="6">
                  <c:v>53</c:v>
                </c:pt>
                <c:pt idx="7">
                  <c:v>56</c:v>
                </c:pt>
                <c:pt idx="8">
                  <c:v>50</c:v>
                </c:pt>
                <c:pt idx="9">
                  <c:v>43</c:v>
                </c:pt>
                <c:pt idx="10">
                  <c:v>45</c:v>
                </c:pt>
              </c:numCache>
            </c:numRef>
          </c:val>
          <c:smooth val="0"/>
          <c:extLst>
            <c:ext xmlns:c16="http://schemas.microsoft.com/office/drawing/2014/chart" uri="{C3380CC4-5D6E-409C-BE32-E72D297353CC}">
              <c16:uniqueId val="{00000000-A9DC-4751-9947-7F35E59EB79B}"/>
            </c:ext>
          </c:extLst>
        </c:ser>
        <c:dLbls>
          <c:showLegendKey val="0"/>
          <c:showVal val="0"/>
          <c:showCatName val="0"/>
          <c:showSerName val="0"/>
          <c:showPercent val="0"/>
          <c:showBubbleSize val="0"/>
        </c:dLbls>
        <c:smooth val="0"/>
        <c:axId val="1268742207"/>
        <c:axId val="1261166255"/>
      </c:lineChart>
      <c:catAx>
        <c:axId val="126874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61166255"/>
        <c:crosses val="autoZero"/>
        <c:auto val="1"/>
        <c:lblAlgn val="ctr"/>
        <c:lblOffset val="100"/>
        <c:noMultiLvlLbl val="0"/>
      </c:catAx>
      <c:valAx>
        <c:axId val="1261166255"/>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68742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8B87556-AFE5-4A53-9234-4431FAD982C5}" type="datetimeFigureOut">
              <a:rPr lang="fi-FI"/>
              <a:pPr>
                <a:defRPr/>
              </a:pPr>
              <a:t>14.9.2023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BC71514-6437-487B-8A95-BDB1D4EF5CA9}" type="slidenum">
              <a:rPr lang="fi-FI" altLang="fi-FI"/>
              <a:pPr>
                <a:defRPr/>
              </a:pPr>
              <a:t>‹#›</a:t>
            </a:fld>
            <a:endParaRPr lang="fi-FI" altLang="fi-FI"/>
          </a:p>
        </p:txBody>
      </p:sp>
    </p:spTree>
    <p:extLst>
      <p:ext uri="{BB962C8B-B14F-4D97-AF65-F5344CB8AC3E}">
        <p14:creationId xmlns:p14="http://schemas.microsoft.com/office/powerpoint/2010/main" val="3375735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481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fi-FI" altLang="en-US" noProof="0"/>
              <a:t>Muokkaa perustyyl. napsautt.</a:t>
            </a:r>
          </a:p>
        </p:txBody>
      </p:sp>
      <p:sp>
        <p:nvSpPr>
          <p:cNvPr id="481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fi-FI" altLang="en-US" noProof="0"/>
              <a:t>Muokkaa alaotsikon perustyyliä napsautt.</a:t>
            </a:r>
          </a:p>
        </p:txBody>
      </p:sp>
      <p:sp>
        <p:nvSpPr>
          <p:cNvPr id="38" name="Rectangle 5"/>
          <p:cNvSpPr>
            <a:spLocks noGrp="1" noChangeArrowheads="1"/>
          </p:cNvSpPr>
          <p:nvPr>
            <p:ph type="dt" sz="half" idx="10"/>
          </p:nvPr>
        </p:nvSpPr>
        <p:spPr/>
        <p:txBody>
          <a:bodyPr/>
          <a:lstStyle>
            <a:lvl1pPr>
              <a:defRPr/>
            </a:lvl1pPr>
          </a:lstStyle>
          <a:p>
            <a:pPr>
              <a:defRPr/>
            </a:pPr>
            <a:endParaRPr lang="fi-FI" altLang="en-US"/>
          </a:p>
        </p:txBody>
      </p:sp>
      <p:sp>
        <p:nvSpPr>
          <p:cNvPr id="39" name="Rectangle 6"/>
          <p:cNvSpPr>
            <a:spLocks noGrp="1" noChangeArrowheads="1"/>
          </p:cNvSpPr>
          <p:nvPr>
            <p:ph type="ftr" sz="quarter" idx="11"/>
          </p:nvPr>
        </p:nvSpPr>
        <p:spPr/>
        <p:txBody>
          <a:bodyPr/>
          <a:lstStyle>
            <a:lvl1pPr>
              <a:defRPr/>
            </a:lvl1pPr>
          </a:lstStyle>
          <a:p>
            <a:pPr>
              <a:defRPr/>
            </a:pPr>
            <a:endParaRPr lang="fi-FI" altLang="en-US"/>
          </a:p>
        </p:txBody>
      </p:sp>
      <p:sp>
        <p:nvSpPr>
          <p:cNvPr id="40" name="Rectangle 7"/>
          <p:cNvSpPr>
            <a:spLocks noGrp="1" noChangeArrowheads="1"/>
          </p:cNvSpPr>
          <p:nvPr>
            <p:ph type="sldNum" sz="quarter" idx="12"/>
          </p:nvPr>
        </p:nvSpPr>
        <p:spPr/>
        <p:txBody>
          <a:bodyPr/>
          <a:lstStyle>
            <a:lvl1pPr>
              <a:defRPr smtClean="0"/>
            </a:lvl1pPr>
          </a:lstStyle>
          <a:p>
            <a:pPr>
              <a:defRPr/>
            </a:pPr>
            <a:fld id="{E44F654A-F4B8-4DDA-ABC5-CEB61894F36F}" type="slidenum">
              <a:rPr lang="fi-FI" altLang="en-US"/>
              <a:pPr>
                <a:defRPr/>
              </a:pPr>
              <a:t>‹#›</a:t>
            </a:fld>
            <a:endParaRPr lang="fi-FI" altLang="en-US"/>
          </a:p>
        </p:txBody>
      </p:sp>
    </p:spTree>
    <p:extLst>
      <p:ext uri="{BB962C8B-B14F-4D97-AF65-F5344CB8AC3E}">
        <p14:creationId xmlns:p14="http://schemas.microsoft.com/office/powerpoint/2010/main" val="242604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6" name="Rectangle 7"/>
          <p:cNvSpPr>
            <a:spLocks noGrp="1" noChangeArrowheads="1"/>
          </p:cNvSpPr>
          <p:nvPr>
            <p:ph type="sldNum" sz="quarter" idx="12"/>
          </p:nvPr>
        </p:nvSpPr>
        <p:spPr>
          <a:ln/>
        </p:spPr>
        <p:txBody>
          <a:bodyPr/>
          <a:lstStyle>
            <a:lvl1pPr>
              <a:defRPr/>
            </a:lvl1pPr>
          </a:lstStyle>
          <a:p>
            <a:pPr>
              <a:defRPr/>
            </a:pPr>
            <a:fld id="{C054D3AC-F618-4CC3-A3B2-49D5758DFA1C}" type="slidenum">
              <a:rPr lang="fi-FI" altLang="en-US"/>
              <a:pPr>
                <a:defRPr/>
              </a:pPr>
              <a:t>‹#›</a:t>
            </a:fld>
            <a:endParaRPr lang="fi-FI" altLang="en-US"/>
          </a:p>
        </p:txBody>
      </p:sp>
    </p:spTree>
    <p:extLst>
      <p:ext uri="{BB962C8B-B14F-4D97-AF65-F5344CB8AC3E}">
        <p14:creationId xmlns:p14="http://schemas.microsoft.com/office/powerpoint/2010/main" val="211696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22238"/>
            <a:ext cx="2057400" cy="6008687"/>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122238"/>
            <a:ext cx="6019800" cy="600868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6" name="Rectangle 7"/>
          <p:cNvSpPr>
            <a:spLocks noGrp="1" noChangeArrowheads="1"/>
          </p:cNvSpPr>
          <p:nvPr>
            <p:ph type="sldNum" sz="quarter" idx="12"/>
          </p:nvPr>
        </p:nvSpPr>
        <p:spPr>
          <a:ln/>
        </p:spPr>
        <p:txBody>
          <a:bodyPr/>
          <a:lstStyle>
            <a:lvl1pPr>
              <a:defRPr/>
            </a:lvl1pPr>
          </a:lstStyle>
          <a:p>
            <a:pPr>
              <a:defRPr/>
            </a:pPr>
            <a:fld id="{25361F86-C3C1-4DDC-949A-E221BEEC4783}" type="slidenum">
              <a:rPr lang="fi-FI" altLang="en-US"/>
              <a:pPr>
                <a:defRPr/>
              </a:pPr>
              <a:t>‹#›</a:t>
            </a:fld>
            <a:endParaRPr lang="fi-FI" altLang="en-US"/>
          </a:p>
        </p:txBody>
      </p:sp>
    </p:spTree>
    <p:extLst>
      <p:ext uri="{BB962C8B-B14F-4D97-AF65-F5344CB8AC3E}">
        <p14:creationId xmlns:p14="http://schemas.microsoft.com/office/powerpoint/2010/main" val="12264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D0426-6DB9-1A41-979C-785E6E66A293}"/>
              </a:ext>
            </a:extLst>
          </p:cNvPr>
          <p:cNvSpPr>
            <a:spLocks noGrp="1"/>
          </p:cNvSpPr>
          <p:nvPr>
            <p:ph type="title"/>
          </p:nvPr>
        </p:nvSpPr>
        <p:spPr>
          <a:xfrm>
            <a:off x="628650" y="365126"/>
            <a:ext cx="6796552" cy="1325563"/>
          </a:xfrm>
        </p:spPr>
        <p:txBody>
          <a:bodyPr anchor="ctr" anchorCtr="0">
            <a:normAutofit/>
          </a:bodyPr>
          <a:lstStyle>
            <a:lvl1pPr>
              <a:defRPr sz="2700" b="1">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4DAA9F8-FAE1-B34E-89ED-08D683515A59}"/>
              </a:ext>
            </a:extLst>
          </p:cNvPr>
          <p:cNvSpPr>
            <a:spLocks noGrp="1"/>
          </p:cNvSpPr>
          <p:nvPr>
            <p:ph type="body" sz="quarter" idx="10"/>
          </p:nvPr>
        </p:nvSpPr>
        <p:spPr>
          <a:xfrm>
            <a:off x="628650" y="1942267"/>
            <a:ext cx="7886700" cy="4298347"/>
          </a:xfrm>
        </p:spPr>
        <p:txBody>
          <a:bodyPr>
            <a:normAutofit/>
          </a:bodyPr>
          <a:lstStyle>
            <a:lvl1pPr>
              <a:defRPr sz="1350"/>
            </a:lvl1pPr>
            <a:lvl2pPr>
              <a:defRPr sz="1350"/>
            </a:lvl2pPr>
            <a:lvl3pPr>
              <a:defRPr sz="1350"/>
            </a:lvl3pPr>
            <a:lvl4pPr>
              <a:defRPr sz="1350"/>
            </a:lvl4pPr>
            <a:lvl5pPr>
              <a:defRPr sz="1350"/>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D18BC14D-89E7-2149-9B1C-338B714F45EA}"/>
              </a:ext>
            </a:extLst>
          </p:cNvPr>
          <p:cNvPicPr>
            <a:picLocks noChangeAspect="1"/>
          </p:cNvPicPr>
          <p:nvPr userDrawn="1"/>
        </p:nvPicPr>
        <p:blipFill>
          <a:blip r:embed="rId2"/>
          <a:stretch>
            <a:fillRect/>
          </a:stretch>
        </p:blipFill>
        <p:spPr>
          <a:xfrm>
            <a:off x="7425202" y="250813"/>
            <a:ext cx="1193543" cy="555858"/>
          </a:xfrm>
          <a:prstGeom prst="rect">
            <a:avLst/>
          </a:prstGeom>
        </p:spPr>
      </p:pic>
      <p:sp>
        <p:nvSpPr>
          <p:cNvPr id="6" name="Tekstiruutu 5">
            <a:extLst>
              <a:ext uri="{FF2B5EF4-FFF2-40B4-BE49-F238E27FC236}">
                <a16:creationId xmlns:a16="http://schemas.microsoft.com/office/drawing/2014/main" id="{2A40E9A9-B29F-B44E-B217-65C2D9549613}"/>
              </a:ext>
            </a:extLst>
          </p:cNvPr>
          <p:cNvSpPr txBox="1"/>
          <p:nvPr userDrawn="1"/>
        </p:nvSpPr>
        <p:spPr>
          <a:xfrm>
            <a:off x="6708465" y="6434170"/>
            <a:ext cx="1802122" cy="115416"/>
          </a:xfrm>
          <a:prstGeom prst="rect">
            <a:avLst/>
          </a:prstGeom>
          <a:noFill/>
        </p:spPr>
        <p:txBody>
          <a:bodyPr wrap="square" lIns="0" tIns="0" rIns="0" bIns="0" rtlCol="0">
            <a:spAutoFit/>
          </a:bodyPr>
          <a:lstStyle/>
          <a:p>
            <a:pPr algn="r"/>
            <a:r>
              <a:rPr lang="fi-FI" sz="75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7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543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uva ja tekstipal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77013-39C9-AC48-ACD7-036530432F9F}"/>
              </a:ext>
            </a:extLst>
          </p:cNvPr>
          <p:cNvSpPr>
            <a:spLocks noGrp="1"/>
          </p:cNvSpPr>
          <p:nvPr>
            <p:ph type="title"/>
          </p:nvPr>
        </p:nvSpPr>
        <p:spPr>
          <a:xfrm>
            <a:off x="6708465" y="1271911"/>
            <a:ext cx="1802122" cy="2071991"/>
          </a:xfrm>
        </p:spPr>
        <p:txBody>
          <a:bodyPr anchor="b">
            <a:noAutofit/>
          </a:bodyPr>
          <a:lstStyle>
            <a:lvl1pPr>
              <a:defRPr sz="1800" b="1">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5D6C244-3667-4D44-9483-85868C38C0A6}"/>
              </a:ext>
            </a:extLst>
          </p:cNvPr>
          <p:cNvSpPr>
            <a:spLocks noGrp="1"/>
          </p:cNvSpPr>
          <p:nvPr>
            <p:ph type="body" idx="1"/>
          </p:nvPr>
        </p:nvSpPr>
        <p:spPr>
          <a:xfrm>
            <a:off x="6708465" y="3637577"/>
            <a:ext cx="1802122" cy="2452074"/>
          </a:xfrm>
        </p:spPr>
        <p:txBody>
          <a:bodyPr>
            <a:normAutofit/>
          </a:bodyPr>
          <a:lstStyle>
            <a:lvl1pPr marL="0" indent="0">
              <a:buNone/>
              <a:defRPr sz="10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dirty="0"/>
              <a:t>Muokkaa tekstin perustyylejä</a:t>
            </a:r>
          </a:p>
        </p:txBody>
      </p:sp>
      <p:pic>
        <p:nvPicPr>
          <p:cNvPr id="11" name="Kuva 10">
            <a:extLst>
              <a:ext uri="{FF2B5EF4-FFF2-40B4-BE49-F238E27FC236}">
                <a16:creationId xmlns:a16="http://schemas.microsoft.com/office/drawing/2014/main" id="{D214C12C-5A24-B142-A5B6-E9C7A16468B2}"/>
              </a:ext>
            </a:extLst>
          </p:cNvPr>
          <p:cNvPicPr>
            <a:picLocks noChangeAspect="1"/>
          </p:cNvPicPr>
          <p:nvPr userDrawn="1"/>
        </p:nvPicPr>
        <p:blipFill>
          <a:blip r:embed="rId2"/>
          <a:stretch>
            <a:fillRect/>
          </a:stretch>
        </p:blipFill>
        <p:spPr>
          <a:xfrm>
            <a:off x="7425202" y="250813"/>
            <a:ext cx="1193543" cy="555858"/>
          </a:xfrm>
          <a:prstGeom prst="rect">
            <a:avLst/>
          </a:prstGeom>
        </p:spPr>
      </p:pic>
      <p:sp>
        <p:nvSpPr>
          <p:cNvPr id="12" name="Kuvan paikkamerkki 1">
            <a:extLst>
              <a:ext uri="{FF2B5EF4-FFF2-40B4-BE49-F238E27FC236}">
                <a16:creationId xmlns:a16="http://schemas.microsoft.com/office/drawing/2014/main" id="{07A491B9-A228-DB43-8BCC-501A2E40EBE7}"/>
              </a:ext>
            </a:extLst>
          </p:cNvPr>
          <p:cNvSpPr>
            <a:spLocks noGrp="1"/>
          </p:cNvSpPr>
          <p:nvPr>
            <p:ph type="pic" sz="quarter" idx="13"/>
          </p:nvPr>
        </p:nvSpPr>
        <p:spPr>
          <a:xfrm>
            <a:off x="-1" y="-6674"/>
            <a:ext cx="6628372" cy="6864674"/>
          </a:xfrm>
          <a:custGeom>
            <a:avLst/>
            <a:gdLst>
              <a:gd name="connsiteX0" fmla="*/ 0 w 8944620"/>
              <a:gd name="connsiteY0" fmla="*/ 0 h 6858000"/>
              <a:gd name="connsiteX1" fmla="*/ 8944620 w 8944620"/>
              <a:gd name="connsiteY1" fmla="*/ 0 h 6858000"/>
              <a:gd name="connsiteX2" fmla="*/ 8944620 w 8944620"/>
              <a:gd name="connsiteY2" fmla="*/ 6858000 h 6858000"/>
              <a:gd name="connsiteX3" fmla="*/ 0 w 8944620"/>
              <a:gd name="connsiteY3" fmla="*/ 6858000 h 6858000"/>
              <a:gd name="connsiteX4" fmla="*/ 0 w 8944620"/>
              <a:gd name="connsiteY4" fmla="*/ 0 h 6858000"/>
              <a:gd name="connsiteX0" fmla="*/ 0 w 8944620"/>
              <a:gd name="connsiteY0" fmla="*/ 0 h 6858000"/>
              <a:gd name="connsiteX1" fmla="*/ 8944620 w 8944620"/>
              <a:gd name="connsiteY1" fmla="*/ 0 h 6858000"/>
              <a:gd name="connsiteX2" fmla="*/ 7870033 w 8944620"/>
              <a:gd name="connsiteY2" fmla="*/ 6858000 h 6858000"/>
              <a:gd name="connsiteX3" fmla="*/ 0 w 8944620"/>
              <a:gd name="connsiteY3" fmla="*/ 6858000 h 6858000"/>
              <a:gd name="connsiteX4" fmla="*/ 0 w 8944620"/>
              <a:gd name="connsiteY4" fmla="*/ 0 h 6858000"/>
              <a:gd name="connsiteX0" fmla="*/ 0 w 8837829"/>
              <a:gd name="connsiteY0" fmla="*/ 6674 h 6864674"/>
              <a:gd name="connsiteX1" fmla="*/ 8837829 w 8837829"/>
              <a:gd name="connsiteY1" fmla="*/ 0 h 6864674"/>
              <a:gd name="connsiteX2" fmla="*/ 7870033 w 8837829"/>
              <a:gd name="connsiteY2" fmla="*/ 6864674 h 6864674"/>
              <a:gd name="connsiteX3" fmla="*/ 0 w 8837829"/>
              <a:gd name="connsiteY3" fmla="*/ 6864674 h 6864674"/>
              <a:gd name="connsiteX4" fmla="*/ 0 w 8837829"/>
              <a:gd name="connsiteY4" fmla="*/ 6674 h 686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829" h="6864674">
                <a:moveTo>
                  <a:pt x="0" y="6674"/>
                </a:moveTo>
                <a:lnTo>
                  <a:pt x="8837829" y="0"/>
                </a:lnTo>
                <a:lnTo>
                  <a:pt x="7870033" y="6864674"/>
                </a:lnTo>
                <a:lnTo>
                  <a:pt x="0" y="6864674"/>
                </a:lnTo>
                <a:lnTo>
                  <a:pt x="0" y="6674"/>
                </a:lnTo>
                <a:close/>
              </a:path>
            </a:pathLst>
          </a:custGeom>
          <a:solidFill>
            <a:schemeClr val="bg1">
              <a:lumMod val="95000"/>
              <a:alpha val="0"/>
            </a:schemeClr>
          </a:solidFill>
        </p:spPr>
      </p:sp>
      <p:sp>
        <p:nvSpPr>
          <p:cNvPr id="7" name="Tekstiruutu 6">
            <a:extLst>
              <a:ext uri="{FF2B5EF4-FFF2-40B4-BE49-F238E27FC236}">
                <a16:creationId xmlns:a16="http://schemas.microsoft.com/office/drawing/2014/main" id="{71AC79D9-EC76-CF4B-AC94-A7574EF52F05}"/>
              </a:ext>
            </a:extLst>
          </p:cNvPr>
          <p:cNvSpPr txBox="1"/>
          <p:nvPr userDrawn="1"/>
        </p:nvSpPr>
        <p:spPr>
          <a:xfrm>
            <a:off x="6708465" y="6434170"/>
            <a:ext cx="1802122" cy="115416"/>
          </a:xfrm>
          <a:prstGeom prst="rect">
            <a:avLst/>
          </a:prstGeom>
          <a:noFill/>
        </p:spPr>
        <p:txBody>
          <a:bodyPr wrap="square" lIns="0" tIns="0" rIns="0" bIns="0" rtlCol="0">
            <a:spAutoFit/>
          </a:bodyPr>
          <a:lstStyle/>
          <a:p>
            <a:pPr algn="r"/>
            <a:r>
              <a:rPr lang="fi-FI" sz="75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7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225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uva ja iso tekstipal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77013-39C9-AC48-ACD7-036530432F9F}"/>
              </a:ext>
            </a:extLst>
          </p:cNvPr>
          <p:cNvSpPr>
            <a:spLocks noGrp="1"/>
          </p:cNvSpPr>
          <p:nvPr>
            <p:ph type="title"/>
          </p:nvPr>
        </p:nvSpPr>
        <p:spPr>
          <a:xfrm>
            <a:off x="3599161" y="1151190"/>
            <a:ext cx="4911426" cy="1271910"/>
          </a:xfrm>
        </p:spPr>
        <p:txBody>
          <a:bodyPr anchor="b">
            <a:noAutofit/>
          </a:bodyPr>
          <a:lstStyle>
            <a:lvl1pPr>
              <a:defRPr sz="2700" b="1" i="0">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5D6C244-3667-4D44-9483-85868C38C0A6}"/>
              </a:ext>
            </a:extLst>
          </p:cNvPr>
          <p:cNvSpPr>
            <a:spLocks noGrp="1"/>
          </p:cNvSpPr>
          <p:nvPr>
            <p:ph type="body" idx="1"/>
          </p:nvPr>
        </p:nvSpPr>
        <p:spPr>
          <a:xfrm>
            <a:off x="3599161" y="2660699"/>
            <a:ext cx="4911425" cy="3370870"/>
          </a:xfrm>
        </p:spPr>
        <p:txBody>
          <a:bodyPr>
            <a:normAutofit/>
          </a:bodyPr>
          <a:lstStyle>
            <a:lvl1pPr marL="0" indent="0">
              <a:buNone/>
              <a:defRPr sz="10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dirty="0"/>
              <a:t>Muokkaa tekstin perustyylejä</a:t>
            </a:r>
          </a:p>
        </p:txBody>
      </p:sp>
      <p:pic>
        <p:nvPicPr>
          <p:cNvPr id="11" name="Kuva 10">
            <a:extLst>
              <a:ext uri="{FF2B5EF4-FFF2-40B4-BE49-F238E27FC236}">
                <a16:creationId xmlns:a16="http://schemas.microsoft.com/office/drawing/2014/main" id="{D214C12C-5A24-B142-A5B6-E9C7A16468B2}"/>
              </a:ext>
            </a:extLst>
          </p:cNvPr>
          <p:cNvPicPr>
            <a:picLocks noChangeAspect="1"/>
          </p:cNvPicPr>
          <p:nvPr userDrawn="1"/>
        </p:nvPicPr>
        <p:blipFill>
          <a:blip r:embed="rId2"/>
          <a:stretch>
            <a:fillRect/>
          </a:stretch>
        </p:blipFill>
        <p:spPr>
          <a:xfrm>
            <a:off x="7425202" y="250813"/>
            <a:ext cx="1193543" cy="555858"/>
          </a:xfrm>
          <a:prstGeom prst="rect">
            <a:avLst/>
          </a:prstGeom>
        </p:spPr>
      </p:pic>
      <p:sp>
        <p:nvSpPr>
          <p:cNvPr id="18" name="Kuvan paikkamerkki 13">
            <a:extLst>
              <a:ext uri="{FF2B5EF4-FFF2-40B4-BE49-F238E27FC236}">
                <a16:creationId xmlns:a16="http://schemas.microsoft.com/office/drawing/2014/main" id="{E47F54D3-3908-1A43-A69B-16278052BB19}"/>
              </a:ext>
            </a:extLst>
          </p:cNvPr>
          <p:cNvSpPr>
            <a:spLocks noGrp="1"/>
          </p:cNvSpPr>
          <p:nvPr>
            <p:ph type="pic" sz="quarter" idx="10"/>
          </p:nvPr>
        </p:nvSpPr>
        <p:spPr>
          <a:xfrm>
            <a:off x="0" y="-6876"/>
            <a:ext cx="3320618" cy="6864875"/>
          </a:xfrm>
          <a:custGeom>
            <a:avLst/>
            <a:gdLst>
              <a:gd name="connsiteX0" fmla="*/ 0 w 3430588"/>
              <a:gd name="connsiteY0" fmla="*/ 0 h 6858000"/>
              <a:gd name="connsiteX1" fmla="*/ 3430588 w 3430588"/>
              <a:gd name="connsiteY1" fmla="*/ 0 h 6858000"/>
              <a:gd name="connsiteX2" fmla="*/ 3430588 w 3430588"/>
              <a:gd name="connsiteY2" fmla="*/ 6858000 h 6858000"/>
              <a:gd name="connsiteX3" fmla="*/ 0 w 3430588"/>
              <a:gd name="connsiteY3" fmla="*/ 6858000 h 6858000"/>
              <a:gd name="connsiteX4" fmla="*/ 0 w 3430588"/>
              <a:gd name="connsiteY4" fmla="*/ 0 h 6858000"/>
              <a:gd name="connsiteX0" fmla="*/ 0 w 4427490"/>
              <a:gd name="connsiteY0" fmla="*/ 6875 h 6864875"/>
              <a:gd name="connsiteX1" fmla="*/ 4427490 w 4427490"/>
              <a:gd name="connsiteY1" fmla="*/ 0 h 6864875"/>
              <a:gd name="connsiteX2" fmla="*/ 3430588 w 4427490"/>
              <a:gd name="connsiteY2" fmla="*/ 6864875 h 6864875"/>
              <a:gd name="connsiteX3" fmla="*/ 0 w 4427490"/>
              <a:gd name="connsiteY3" fmla="*/ 6864875 h 6864875"/>
              <a:gd name="connsiteX4" fmla="*/ 0 w 4427490"/>
              <a:gd name="connsiteY4" fmla="*/ 6875 h 686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490" h="6864875">
                <a:moveTo>
                  <a:pt x="0" y="6875"/>
                </a:moveTo>
                <a:lnTo>
                  <a:pt x="4427490" y="0"/>
                </a:lnTo>
                <a:lnTo>
                  <a:pt x="3430588" y="6864875"/>
                </a:lnTo>
                <a:lnTo>
                  <a:pt x="0" y="6864875"/>
                </a:lnTo>
                <a:lnTo>
                  <a:pt x="0" y="6875"/>
                </a:lnTo>
                <a:close/>
              </a:path>
            </a:pathLst>
          </a:custGeom>
        </p:spPr>
        <p:txBody>
          <a:bodyPr/>
          <a:lstStyle/>
          <a:p>
            <a:endParaRPr lang="fi-FI"/>
          </a:p>
        </p:txBody>
      </p:sp>
      <p:sp>
        <p:nvSpPr>
          <p:cNvPr id="7" name="Tekstiruutu 6">
            <a:extLst>
              <a:ext uri="{FF2B5EF4-FFF2-40B4-BE49-F238E27FC236}">
                <a16:creationId xmlns:a16="http://schemas.microsoft.com/office/drawing/2014/main" id="{100023DA-DF33-104A-BD99-2E02136F8CBE}"/>
              </a:ext>
            </a:extLst>
          </p:cNvPr>
          <p:cNvSpPr txBox="1"/>
          <p:nvPr userDrawn="1"/>
        </p:nvSpPr>
        <p:spPr>
          <a:xfrm>
            <a:off x="6708465" y="6434170"/>
            <a:ext cx="1802122" cy="115416"/>
          </a:xfrm>
          <a:prstGeom prst="rect">
            <a:avLst/>
          </a:prstGeom>
          <a:noFill/>
        </p:spPr>
        <p:txBody>
          <a:bodyPr wrap="square" lIns="0" tIns="0" rIns="0" bIns="0" rtlCol="0">
            <a:spAutoFit/>
          </a:bodyPr>
          <a:lstStyle/>
          <a:p>
            <a:pPr algn="r"/>
            <a:r>
              <a:rPr lang="fi-FI" sz="75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75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536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6" name="Rectangle 7"/>
          <p:cNvSpPr>
            <a:spLocks noGrp="1" noChangeArrowheads="1"/>
          </p:cNvSpPr>
          <p:nvPr>
            <p:ph type="sldNum" sz="quarter" idx="12"/>
          </p:nvPr>
        </p:nvSpPr>
        <p:spPr>
          <a:ln/>
        </p:spPr>
        <p:txBody>
          <a:bodyPr/>
          <a:lstStyle>
            <a:lvl1pPr>
              <a:defRPr/>
            </a:lvl1pPr>
          </a:lstStyle>
          <a:p>
            <a:pPr>
              <a:defRPr/>
            </a:pPr>
            <a:fld id="{CDF88095-B447-4B45-9D4D-6BB1565A71EA}" type="slidenum">
              <a:rPr lang="fi-FI" altLang="en-US"/>
              <a:pPr>
                <a:defRPr/>
              </a:pPr>
              <a:t>‹#›</a:t>
            </a:fld>
            <a:endParaRPr lang="fi-FI" altLang="en-US"/>
          </a:p>
        </p:txBody>
      </p:sp>
    </p:spTree>
    <p:extLst>
      <p:ext uri="{BB962C8B-B14F-4D97-AF65-F5344CB8AC3E}">
        <p14:creationId xmlns:p14="http://schemas.microsoft.com/office/powerpoint/2010/main" val="26305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6" name="Rectangle 7"/>
          <p:cNvSpPr>
            <a:spLocks noGrp="1" noChangeArrowheads="1"/>
          </p:cNvSpPr>
          <p:nvPr>
            <p:ph type="sldNum" sz="quarter" idx="12"/>
          </p:nvPr>
        </p:nvSpPr>
        <p:spPr>
          <a:ln/>
        </p:spPr>
        <p:txBody>
          <a:bodyPr/>
          <a:lstStyle>
            <a:lvl1pPr>
              <a:defRPr/>
            </a:lvl1pPr>
          </a:lstStyle>
          <a:p>
            <a:pPr>
              <a:defRPr/>
            </a:pPr>
            <a:fld id="{0C19C33A-579E-43D4-ADB5-76A3BF8D1070}" type="slidenum">
              <a:rPr lang="fi-FI" altLang="en-US"/>
              <a:pPr>
                <a:defRPr/>
              </a:pPr>
              <a:t>‹#›</a:t>
            </a:fld>
            <a:endParaRPr lang="fi-FI" altLang="en-US"/>
          </a:p>
        </p:txBody>
      </p:sp>
    </p:spTree>
    <p:extLst>
      <p:ext uri="{BB962C8B-B14F-4D97-AF65-F5344CB8AC3E}">
        <p14:creationId xmlns:p14="http://schemas.microsoft.com/office/powerpoint/2010/main" val="177831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7" name="Rectangle 7"/>
          <p:cNvSpPr>
            <a:spLocks noGrp="1" noChangeArrowheads="1"/>
          </p:cNvSpPr>
          <p:nvPr>
            <p:ph type="sldNum" sz="quarter" idx="12"/>
          </p:nvPr>
        </p:nvSpPr>
        <p:spPr>
          <a:ln/>
        </p:spPr>
        <p:txBody>
          <a:bodyPr/>
          <a:lstStyle>
            <a:lvl1pPr>
              <a:defRPr/>
            </a:lvl1pPr>
          </a:lstStyle>
          <a:p>
            <a:pPr>
              <a:defRPr/>
            </a:pPr>
            <a:fld id="{13BB30C0-59DA-48DD-BAFE-67A733AA700D}" type="slidenum">
              <a:rPr lang="fi-FI" altLang="en-US"/>
              <a:pPr>
                <a:defRPr/>
              </a:pPr>
              <a:t>‹#›</a:t>
            </a:fld>
            <a:endParaRPr lang="fi-FI" altLang="en-US"/>
          </a:p>
        </p:txBody>
      </p:sp>
    </p:spTree>
    <p:extLst>
      <p:ext uri="{BB962C8B-B14F-4D97-AF65-F5344CB8AC3E}">
        <p14:creationId xmlns:p14="http://schemas.microsoft.com/office/powerpoint/2010/main" val="391792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9" name="Rectangle 7"/>
          <p:cNvSpPr>
            <a:spLocks noGrp="1" noChangeArrowheads="1"/>
          </p:cNvSpPr>
          <p:nvPr>
            <p:ph type="sldNum" sz="quarter" idx="12"/>
          </p:nvPr>
        </p:nvSpPr>
        <p:spPr>
          <a:ln/>
        </p:spPr>
        <p:txBody>
          <a:bodyPr/>
          <a:lstStyle>
            <a:lvl1pPr>
              <a:defRPr/>
            </a:lvl1pPr>
          </a:lstStyle>
          <a:p>
            <a:pPr>
              <a:defRPr/>
            </a:pPr>
            <a:fld id="{B0FEC9B9-7D2D-470C-84A6-CAA7B82AB1B7}" type="slidenum">
              <a:rPr lang="fi-FI" altLang="en-US"/>
              <a:pPr>
                <a:defRPr/>
              </a:pPr>
              <a:t>‹#›</a:t>
            </a:fld>
            <a:endParaRPr lang="fi-FI" altLang="en-US"/>
          </a:p>
        </p:txBody>
      </p:sp>
    </p:spTree>
    <p:extLst>
      <p:ext uri="{BB962C8B-B14F-4D97-AF65-F5344CB8AC3E}">
        <p14:creationId xmlns:p14="http://schemas.microsoft.com/office/powerpoint/2010/main" val="74157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849442-591D-473A-8E76-1AE3BD85C81B}" type="slidenum">
              <a:rPr lang="fi-FI" altLang="en-US"/>
              <a:pPr>
                <a:defRPr/>
              </a:pPr>
              <a:t>‹#›</a:t>
            </a:fld>
            <a:endParaRPr lang="fi-FI" altLang="en-US"/>
          </a:p>
        </p:txBody>
      </p:sp>
    </p:spTree>
    <p:extLst>
      <p:ext uri="{BB962C8B-B14F-4D97-AF65-F5344CB8AC3E}">
        <p14:creationId xmlns:p14="http://schemas.microsoft.com/office/powerpoint/2010/main" val="143966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4" name="Rectangle 7"/>
          <p:cNvSpPr>
            <a:spLocks noGrp="1" noChangeArrowheads="1"/>
          </p:cNvSpPr>
          <p:nvPr>
            <p:ph type="sldNum" sz="quarter" idx="12"/>
          </p:nvPr>
        </p:nvSpPr>
        <p:spPr>
          <a:ln/>
        </p:spPr>
        <p:txBody>
          <a:bodyPr/>
          <a:lstStyle>
            <a:lvl1pPr>
              <a:defRPr/>
            </a:lvl1pPr>
          </a:lstStyle>
          <a:p>
            <a:pPr>
              <a:defRPr/>
            </a:pPr>
            <a:fld id="{4D42615D-929A-4068-B883-89F5D13ACDA4}" type="slidenum">
              <a:rPr lang="fi-FI" altLang="en-US"/>
              <a:pPr>
                <a:defRPr/>
              </a:pPr>
              <a:t>‹#›</a:t>
            </a:fld>
            <a:endParaRPr lang="fi-FI" altLang="en-US"/>
          </a:p>
        </p:txBody>
      </p:sp>
    </p:spTree>
    <p:extLst>
      <p:ext uri="{BB962C8B-B14F-4D97-AF65-F5344CB8AC3E}">
        <p14:creationId xmlns:p14="http://schemas.microsoft.com/office/powerpoint/2010/main" val="11395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7" name="Rectangle 7"/>
          <p:cNvSpPr>
            <a:spLocks noGrp="1" noChangeArrowheads="1"/>
          </p:cNvSpPr>
          <p:nvPr>
            <p:ph type="sldNum" sz="quarter" idx="12"/>
          </p:nvPr>
        </p:nvSpPr>
        <p:spPr>
          <a:ln/>
        </p:spPr>
        <p:txBody>
          <a:bodyPr/>
          <a:lstStyle>
            <a:lvl1pPr>
              <a:defRPr/>
            </a:lvl1pPr>
          </a:lstStyle>
          <a:p>
            <a:pPr>
              <a:defRPr/>
            </a:pPr>
            <a:fld id="{6E99729C-371D-4105-BF23-CA4A48924FB9}" type="slidenum">
              <a:rPr lang="fi-FI" altLang="en-US"/>
              <a:pPr>
                <a:defRPr/>
              </a:pPr>
              <a:t>‹#›</a:t>
            </a:fld>
            <a:endParaRPr lang="fi-FI" altLang="en-US"/>
          </a:p>
        </p:txBody>
      </p:sp>
    </p:spTree>
    <p:extLst>
      <p:ext uri="{BB962C8B-B14F-4D97-AF65-F5344CB8AC3E}">
        <p14:creationId xmlns:p14="http://schemas.microsoft.com/office/powerpoint/2010/main" val="229453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i-FI" altLang="en-US"/>
          </a:p>
        </p:txBody>
      </p:sp>
      <p:sp>
        <p:nvSpPr>
          <p:cNvPr id="7" name="Rectangle 7"/>
          <p:cNvSpPr>
            <a:spLocks noGrp="1" noChangeArrowheads="1"/>
          </p:cNvSpPr>
          <p:nvPr>
            <p:ph type="sldNum" sz="quarter" idx="12"/>
          </p:nvPr>
        </p:nvSpPr>
        <p:spPr>
          <a:ln/>
        </p:spPr>
        <p:txBody>
          <a:bodyPr/>
          <a:lstStyle>
            <a:lvl1pPr>
              <a:defRPr/>
            </a:lvl1pPr>
          </a:lstStyle>
          <a:p>
            <a:pPr>
              <a:defRPr/>
            </a:pPr>
            <a:fld id="{4F654893-0C76-4771-93E0-842AC73267F2}" type="slidenum">
              <a:rPr lang="fi-FI" altLang="en-US"/>
              <a:pPr>
                <a:defRPr/>
              </a:pPr>
              <a:t>‹#›</a:t>
            </a:fld>
            <a:endParaRPr lang="fi-FI" altLang="en-US"/>
          </a:p>
        </p:txBody>
      </p:sp>
    </p:spTree>
    <p:extLst>
      <p:ext uri="{BB962C8B-B14F-4D97-AF65-F5344CB8AC3E}">
        <p14:creationId xmlns:p14="http://schemas.microsoft.com/office/powerpoint/2010/main" val="280909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altLang="en-US"/>
              <a:t>Muokkaa perustyyl. napsautt.</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en-US"/>
              <a:t>Muokkaa tekstin perustyylejä napsauttamalla</a:t>
            </a:r>
          </a:p>
          <a:p>
            <a:pPr lvl="1"/>
            <a:r>
              <a:rPr lang="fi-FI" altLang="en-US"/>
              <a:t>toinen taso</a:t>
            </a:r>
          </a:p>
          <a:p>
            <a:pPr lvl="2"/>
            <a:r>
              <a:rPr lang="fi-FI" altLang="en-US"/>
              <a:t>kolmas taso</a:t>
            </a:r>
          </a:p>
          <a:p>
            <a:pPr lvl="3"/>
            <a:r>
              <a:rPr lang="fi-FI" altLang="en-US"/>
              <a:t>neljäs taso</a:t>
            </a:r>
          </a:p>
          <a:p>
            <a:pPr lvl="4"/>
            <a:r>
              <a:rPr lang="fi-FI" altLang="en-US"/>
              <a:t>viides taso</a:t>
            </a:r>
          </a:p>
        </p:txBody>
      </p:sp>
      <p:sp>
        <p:nvSpPr>
          <p:cNvPr id="471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fi-FI" altLang="en-US"/>
          </a:p>
        </p:txBody>
      </p:sp>
      <p:sp>
        <p:nvSpPr>
          <p:cNvPr id="4711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fi-FI" altLang="en-US"/>
          </a:p>
        </p:txBody>
      </p:sp>
      <p:sp>
        <p:nvSpPr>
          <p:cNvPr id="471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7C3DCC68-AD97-4A79-B515-7EFF74ECED3E}" type="slidenum">
              <a:rPr lang="fi-FI" altLang="en-US"/>
              <a:pPr>
                <a:defRPr/>
              </a:pPr>
              <a:t>‹#›</a:t>
            </a:fld>
            <a:endParaRPr lang="fi-FI"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i-FI" altLang="fi-FI"/>
            </a:p>
          </p:txBody>
        </p:sp>
      </p:gr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8" r:id="rId12"/>
    <p:sldLayoutId id="2147483719" r:id="rId13"/>
    <p:sldLayoutId id="2147483720" r:id="rId14"/>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eda.net/kontiolahti/jakokosken-koul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188640"/>
            <a:ext cx="8281168" cy="1152128"/>
          </a:xfrm>
        </p:spPr>
        <p:txBody>
          <a:bodyPr/>
          <a:lstStyle/>
          <a:p>
            <a:pPr algn="ctr" eaLnBrk="1" hangingPunct="1"/>
            <a:r>
              <a:rPr lang="fi-FI" altLang="fi-FI" sz="3200" dirty="0"/>
              <a:t>Jakokosken koulun huoltajailta</a:t>
            </a:r>
            <a:br>
              <a:rPr lang="fi-FI" altLang="fi-FI" sz="3200" dirty="0"/>
            </a:br>
            <a:r>
              <a:rPr lang="fi-FI" altLang="fi-FI" sz="3200" dirty="0"/>
              <a:t>13.9.2023</a:t>
            </a:r>
          </a:p>
        </p:txBody>
      </p:sp>
      <p:sp>
        <p:nvSpPr>
          <p:cNvPr id="4099" name="Rectangle 3"/>
          <p:cNvSpPr>
            <a:spLocks noGrp="1" noChangeArrowheads="1"/>
          </p:cNvSpPr>
          <p:nvPr>
            <p:ph type="subTitle" idx="1"/>
          </p:nvPr>
        </p:nvSpPr>
        <p:spPr/>
        <p:txBody>
          <a:bodyPr/>
          <a:lstStyle/>
          <a:p>
            <a:pPr eaLnBrk="1" hangingPunct="1"/>
            <a:endParaRPr lang="fi-FI" altLang="fi-FI" dirty="0"/>
          </a:p>
        </p:txBody>
      </p:sp>
      <p:pic>
        <p:nvPicPr>
          <p:cNvPr id="4" name="Kuva 3">
            <a:extLst>
              <a:ext uri="{FF2B5EF4-FFF2-40B4-BE49-F238E27FC236}">
                <a16:creationId xmlns:a16="http://schemas.microsoft.com/office/drawing/2014/main" id="{880E1B31-2064-578A-DD6F-421C931E7B9C}"/>
              </a:ext>
            </a:extLst>
          </p:cNvPr>
          <p:cNvPicPr>
            <a:picLocks noChangeAspect="1"/>
          </p:cNvPicPr>
          <p:nvPr/>
        </p:nvPicPr>
        <p:blipFill>
          <a:blip r:embed="rId2"/>
          <a:stretch>
            <a:fillRect/>
          </a:stretch>
        </p:blipFill>
        <p:spPr>
          <a:xfrm>
            <a:off x="2123728" y="1268760"/>
            <a:ext cx="4752528" cy="5443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61CC8DE0-CBD9-7545-B2B0-1DFE037DCB49}"/>
              </a:ext>
            </a:extLst>
          </p:cNvPr>
          <p:cNvSpPr>
            <a:spLocks noGrp="1"/>
          </p:cNvSpPr>
          <p:nvPr>
            <p:ph type="title"/>
          </p:nvPr>
        </p:nvSpPr>
        <p:spPr>
          <a:xfrm>
            <a:off x="457200" y="122238"/>
            <a:ext cx="7543800" cy="1295400"/>
          </a:xfrm>
        </p:spPr>
        <p:txBody>
          <a:bodyPr wrap="square" anchor="b">
            <a:normAutofit/>
          </a:bodyPr>
          <a:lstStyle/>
          <a:p>
            <a:r>
              <a:rPr lang="fi-FI" dirty="0"/>
              <a:t>Kontiolahden perusopetuksen poissaolomalli</a:t>
            </a:r>
          </a:p>
        </p:txBody>
      </p:sp>
      <p:pic>
        <p:nvPicPr>
          <p:cNvPr id="2" name="Kuva 1">
            <a:extLst>
              <a:ext uri="{FF2B5EF4-FFF2-40B4-BE49-F238E27FC236}">
                <a16:creationId xmlns:a16="http://schemas.microsoft.com/office/drawing/2014/main" id="{8BC61285-41C0-88A5-557A-F5151C025297}"/>
              </a:ext>
            </a:extLst>
          </p:cNvPr>
          <p:cNvPicPr>
            <a:picLocks noChangeAspect="1"/>
          </p:cNvPicPr>
          <p:nvPr/>
        </p:nvPicPr>
        <p:blipFill>
          <a:blip r:embed="rId2"/>
          <a:stretch>
            <a:fillRect/>
          </a:stretch>
        </p:blipFill>
        <p:spPr>
          <a:xfrm>
            <a:off x="650524" y="1719263"/>
            <a:ext cx="7842952" cy="4411662"/>
          </a:xfrm>
          <a:prstGeom prst="rect">
            <a:avLst/>
          </a:prstGeom>
          <a:noFill/>
        </p:spPr>
      </p:pic>
    </p:spTree>
    <p:extLst>
      <p:ext uri="{BB962C8B-B14F-4D97-AF65-F5344CB8AC3E}">
        <p14:creationId xmlns:p14="http://schemas.microsoft.com/office/powerpoint/2010/main" val="85329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6EAD5ACB-B849-F540-A0F9-8146F5F695D8}"/>
              </a:ext>
            </a:extLst>
          </p:cNvPr>
          <p:cNvSpPr>
            <a:spLocks noGrp="1"/>
          </p:cNvSpPr>
          <p:nvPr>
            <p:ph type="title"/>
          </p:nvPr>
        </p:nvSpPr>
        <p:spPr>
          <a:xfrm>
            <a:off x="68983" y="1031930"/>
            <a:ext cx="3324848" cy="4864795"/>
          </a:xfrm>
        </p:spPr>
        <p:txBody>
          <a:bodyPr vert="horz" wrap="square" lIns="68580" tIns="34290" rIns="68580" bIns="34290" numCol="1" rtlCol="0" anchor="b" anchorCtr="0" compatLnSpc="1">
            <a:prstTxWarp prst="textNoShape">
              <a:avLst/>
            </a:prstTxWarp>
            <a:noAutofit/>
          </a:bodyPr>
          <a:lstStyle/>
          <a:p>
            <a:r>
              <a:rPr lang="en-US" sz="2100" kern="1200" dirty="0" err="1">
                <a:solidFill>
                  <a:schemeClr val="accent2">
                    <a:lumMod val="75000"/>
                  </a:schemeClr>
                </a:solidFill>
              </a:rPr>
              <a:t>Läsnäoloa</a:t>
            </a:r>
            <a:r>
              <a:rPr lang="en-US" sz="2100" kern="1200" dirty="0">
                <a:solidFill>
                  <a:schemeClr val="accent2">
                    <a:lumMod val="75000"/>
                  </a:schemeClr>
                </a:solidFill>
              </a:rPr>
              <a:t> </a:t>
            </a:r>
            <a:r>
              <a:rPr lang="en-US" sz="2100" kern="1200" dirty="0" err="1">
                <a:solidFill>
                  <a:schemeClr val="accent2">
                    <a:lumMod val="75000"/>
                  </a:schemeClr>
                </a:solidFill>
              </a:rPr>
              <a:t>tukeva</a:t>
            </a:r>
            <a:r>
              <a:rPr lang="en-US" sz="2100" kern="1200" dirty="0">
                <a:solidFill>
                  <a:schemeClr val="accent2">
                    <a:lumMod val="75000"/>
                  </a:schemeClr>
                </a:solidFill>
              </a:rPr>
              <a:t> </a:t>
            </a:r>
            <a:r>
              <a:rPr lang="en-US" sz="2100" kern="1200" dirty="0" err="1">
                <a:solidFill>
                  <a:schemeClr val="accent2">
                    <a:lumMod val="75000"/>
                  </a:schemeClr>
                </a:solidFill>
              </a:rPr>
              <a:t>toimintakulttuuri</a:t>
            </a:r>
            <a:r>
              <a:rPr lang="en-US" sz="2100" kern="1200" dirty="0">
                <a:solidFill>
                  <a:schemeClr val="accent2">
                    <a:lumMod val="75000"/>
                  </a:schemeClr>
                </a:solidFill>
              </a:rPr>
              <a:t>  </a:t>
            </a:r>
            <a:r>
              <a:rPr lang="en-US" sz="2100" kern="1200" dirty="0" err="1">
                <a:solidFill>
                  <a:schemeClr val="accent2">
                    <a:lumMod val="75000"/>
                  </a:schemeClr>
                </a:solidFill>
              </a:rPr>
              <a:t>Kontiolahden</a:t>
            </a:r>
            <a:r>
              <a:rPr lang="en-US" sz="2100" kern="1200" dirty="0">
                <a:solidFill>
                  <a:schemeClr val="accent2">
                    <a:lumMod val="75000"/>
                  </a:schemeClr>
                </a:solidFill>
              </a:rPr>
              <a:t> </a:t>
            </a:r>
            <a:r>
              <a:rPr lang="en-US" sz="2100" kern="1200" dirty="0" err="1">
                <a:solidFill>
                  <a:schemeClr val="accent2">
                    <a:lumMod val="75000"/>
                  </a:schemeClr>
                </a:solidFill>
              </a:rPr>
              <a:t>perusopetuksen</a:t>
            </a:r>
            <a:r>
              <a:rPr lang="en-US" sz="2100" kern="1200" dirty="0">
                <a:solidFill>
                  <a:schemeClr val="accent2">
                    <a:lumMod val="75000"/>
                  </a:schemeClr>
                </a:solidFill>
              </a:rPr>
              <a:t> </a:t>
            </a:r>
            <a:r>
              <a:rPr lang="en-US" sz="2100" kern="1200" dirty="0" err="1">
                <a:solidFill>
                  <a:schemeClr val="accent2">
                    <a:lumMod val="75000"/>
                  </a:schemeClr>
                </a:solidFill>
              </a:rPr>
              <a:t>kouluissa</a:t>
            </a:r>
            <a:r>
              <a:rPr lang="en-US" sz="2100" kern="1200" dirty="0">
                <a:solidFill>
                  <a:schemeClr val="accent2">
                    <a:lumMod val="75000"/>
                  </a:schemeClr>
                </a:solidFill>
              </a:rPr>
              <a:t> </a:t>
            </a:r>
            <a:r>
              <a:rPr lang="en-US" sz="2100" kern="1200" dirty="0" err="1">
                <a:solidFill>
                  <a:schemeClr val="accent2">
                    <a:lumMod val="75000"/>
                  </a:schemeClr>
                </a:solidFill>
              </a:rPr>
              <a:t>seudullisen</a:t>
            </a:r>
            <a:r>
              <a:rPr lang="en-US" sz="2100" kern="1200" dirty="0">
                <a:solidFill>
                  <a:schemeClr val="accent2">
                    <a:lumMod val="75000"/>
                  </a:schemeClr>
                </a:solidFill>
              </a:rPr>
              <a:t> </a:t>
            </a:r>
            <a:r>
              <a:rPr lang="en-US" sz="2100" kern="1200" dirty="0" err="1">
                <a:solidFill>
                  <a:schemeClr val="accent2">
                    <a:lumMod val="75000"/>
                  </a:schemeClr>
                </a:solidFill>
              </a:rPr>
              <a:t>opetussuunnitelman</a:t>
            </a:r>
            <a:r>
              <a:rPr lang="en-US" sz="2100" kern="1200" dirty="0">
                <a:solidFill>
                  <a:schemeClr val="accent2">
                    <a:lumMod val="75000"/>
                  </a:schemeClr>
                </a:solidFill>
              </a:rPr>
              <a:t> </a:t>
            </a:r>
            <a:r>
              <a:rPr lang="en-US" sz="2100" kern="1200" dirty="0" err="1">
                <a:solidFill>
                  <a:schemeClr val="accent2">
                    <a:lumMod val="75000"/>
                  </a:schemeClr>
                </a:solidFill>
              </a:rPr>
              <a:t>mukaisesti</a:t>
            </a:r>
            <a:br>
              <a:rPr lang="en-US" sz="2100" kern="1200" dirty="0">
                <a:solidFill>
                  <a:schemeClr val="accent2">
                    <a:lumMod val="75000"/>
                  </a:schemeClr>
                </a:solidFill>
              </a:rPr>
            </a:br>
            <a:br>
              <a:rPr lang="en-US" sz="2100" kern="1200" dirty="0">
                <a:solidFill>
                  <a:schemeClr val="accent2">
                    <a:lumMod val="75000"/>
                  </a:schemeClr>
                </a:solidFill>
              </a:rPr>
            </a:br>
            <a:br>
              <a:rPr lang="en-US" sz="2100" kern="1200" dirty="0">
                <a:solidFill>
                  <a:schemeClr val="accent2">
                    <a:lumMod val="75000"/>
                  </a:schemeClr>
                </a:solidFill>
              </a:rPr>
            </a:br>
            <a:r>
              <a:rPr lang="en-US" sz="2100" kern="1200" dirty="0" err="1">
                <a:solidFill>
                  <a:schemeClr val="accent2">
                    <a:lumMod val="75000"/>
                  </a:schemeClr>
                </a:solidFill>
                <a:highlight>
                  <a:srgbClr val="FFFF00"/>
                </a:highlight>
              </a:rPr>
              <a:t>Kussakin</a:t>
            </a:r>
            <a:r>
              <a:rPr lang="en-US" sz="2100" kern="1200" dirty="0">
                <a:solidFill>
                  <a:schemeClr val="accent2">
                    <a:lumMod val="75000"/>
                  </a:schemeClr>
                </a:solidFill>
                <a:highlight>
                  <a:srgbClr val="FFFF00"/>
                </a:highlight>
              </a:rPr>
              <a:t> </a:t>
            </a:r>
            <a:r>
              <a:rPr lang="en-US" sz="2100" kern="1200" dirty="0" err="1">
                <a:solidFill>
                  <a:schemeClr val="accent2">
                    <a:lumMod val="75000"/>
                  </a:schemeClr>
                </a:solidFill>
                <a:highlight>
                  <a:srgbClr val="FFFF00"/>
                </a:highlight>
              </a:rPr>
              <a:t>koulussa</a:t>
            </a:r>
            <a:r>
              <a:rPr lang="en-US" sz="2100" kern="1200" dirty="0">
                <a:solidFill>
                  <a:schemeClr val="accent2">
                    <a:lumMod val="75000"/>
                  </a:schemeClr>
                </a:solidFill>
                <a:highlight>
                  <a:srgbClr val="FFFF00"/>
                </a:highlight>
              </a:rPr>
              <a:t> </a:t>
            </a:r>
            <a:r>
              <a:rPr lang="en-US" sz="2100" kern="1200" dirty="0" err="1">
                <a:solidFill>
                  <a:schemeClr val="accent2">
                    <a:lumMod val="75000"/>
                  </a:schemeClr>
                </a:solidFill>
                <a:highlight>
                  <a:srgbClr val="FFFF00"/>
                </a:highlight>
              </a:rPr>
              <a:t>oltava</a:t>
            </a:r>
            <a:r>
              <a:rPr lang="en-US" sz="2100" kern="1200" dirty="0">
                <a:solidFill>
                  <a:schemeClr val="accent2">
                    <a:lumMod val="75000"/>
                  </a:schemeClr>
                </a:solidFill>
                <a:highlight>
                  <a:srgbClr val="FFFF00"/>
                </a:highlight>
              </a:rPr>
              <a:t> </a:t>
            </a:r>
            <a:r>
              <a:rPr lang="en-US" sz="2100" kern="1200" dirty="0" err="1">
                <a:solidFill>
                  <a:schemeClr val="accent2">
                    <a:lumMod val="75000"/>
                  </a:schemeClr>
                </a:solidFill>
                <a:highlight>
                  <a:srgbClr val="FFFF00"/>
                </a:highlight>
              </a:rPr>
              <a:t>suunnitelma</a:t>
            </a:r>
            <a:r>
              <a:rPr lang="en-US" sz="2100" kern="1200" dirty="0">
                <a:solidFill>
                  <a:schemeClr val="accent2">
                    <a:lumMod val="75000"/>
                  </a:schemeClr>
                </a:solidFill>
                <a:highlight>
                  <a:srgbClr val="FFFF00"/>
                </a:highlight>
              </a:rPr>
              <a:t> </a:t>
            </a:r>
            <a:r>
              <a:rPr lang="en-US" sz="2100" kern="1200" dirty="0" err="1">
                <a:solidFill>
                  <a:schemeClr val="accent2">
                    <a:lumMod val="75000"/>
                  </a:schemeClr>
                </a:solidFill>
                <a:highlight>
                  <a:srgbClr val="FFFF00"/>
                </a:highlight>
              </a:rPr>
              <a:t>läsnäolon</a:t>
            </a:r>
            <a:r>
              <a:rPr lang="en-US" sz="2100" kern="1200" dirty="0">
                <a:solidFill>
                  <a:schemeClr val="accent2">
                    <a:lumMod val="75000"/>
                  </a:schemeClr>
                </a:solidFill>
                <a:highlight>
                  <a:srgbClr val="FFFF00"/>
                </a:highlight>
              </a:rPr>
              <a:t> </a:t>
            </a:r>
            <a:r>
              <a:rPr lang="en-US" sz="2100" kern="1200" dirty="0" err="1">
                <a:solidFill>
                  <a:schemeClr val="accent2">
                    <a:lumMod val="75000"/>
                  </a:schemeClr>
                </a:solidFill>
                <a:highlight>
                  <a:srgbClr val="FFFF00"/>
                </a:highlight>
              </a:rPr>
              <a:t>tukemiseksi</a:t>
            </a:r>
            <a:r>
              <a:rPr lang="en-US" sz="2100" kern="1200" dirty="0">
                <a:solidFill>
                  <a:schemeClr val="accent2">
                    <a:lumMod val="75000"/>
                  </a:schemeClr>
                </a:solidFill>
                <a:highlight>
                  <a:srgbClr val="FFFF00"/>
                </a:highlight>
              </a:rPr>
              <a:t> </a:t>
            </a:r>
            <a:br>
              <a:rPr lang="en-US" sz="2100" kern="1200" dirty="0">
                <a:solidFill>
                  <a:schemeClr val="accent2">
                    <a:lumMod val="75000"/>
                  </a:schemeClr>
                </a:solidFill>
              </a:rPr>
            </a:br>
            <a:br>
              <a:rPr lang="en-US" sz="2100" kern="1200" dirty="0">
                <a:solidFill>
                  <a:schemeClr val="accent2">
                    <a:lumMod val="75000"/>
                  </a:schemeClr>
                </a:solidFill>
              </a:rPr>
            </a:br>
            <a:r>
              <a:rPr lang="en-US" sz="2100" kern="1200" dirty="0" err="1">
                <a:solidFill>
                  <a:schemeClr val="accent2">
                    <a:lumMod val="75000"/>
                  </a:schemeClr>
                </a:solidFill>
              </a:rPr>
              <a:t>Vuorovaikutus</a:t>
            </a:r>
            <a:r>
              <a:rPr lang="en-US" sz="2100" kern="1200" dirty="0">
                <a:solidFill>
                  <a:schemeClr val="accent2">
                    <a:lumMod val="75000"/>
                  </a:schemeClr>
                </a:solidFill>
              </a:rPr>
              <a:t>- ja </a:t>
            </a:r>
            <a:r>
              <a:rPr lang="en-US" sz="2100" kern="1200" dirty="0" err="1">
                <a:solidFill>
                  <a:schemeClr val="accent2">
                    <a:lumMod val="75000"/>
                  </a:schemeClr>
                </a:solidFill>
              </a:rPr>
              <a:t>tunnetaitojen</a:t>
            </a:r>
            <a:r>
              <a:rPr lang="en-US" sz="2100" kern="1200" dirty="0">
                <a:solidFill>
                  <a:schemeClr val="accent2">
                    <a:lumMod val="75000"/>
                  </a:schemeClr>
                </a:solidFill>
              </a:rPr>
              <a:t> </a:t>
            </a:r>
            <a:r>
              <a:rPr lang="en-US" sz="2100" kern="1200" dirty="0" err="1">
                <a:solidFill>
                  <a:schemeClr val="accent2">
                    <a:lumMod val="75000"/>
                  </a:schemeClr>
                </a:solidFill>
              </a:rPr>
              <a:t>opettaminen</a:t>
            </a:r>
            <a:endParaRPr lang="en-US" sz="2100" kern="1200" dirty="0">
              <a:solidFill>
                <a:schemeClr val="accent2">
                  <a:lumMod val="75000"/>
                </a:schemeClr>
              </a:solidFill>
            </a:endParaRPr>
          </a:p>
        </p:txBody>
      </p:sp>
      <p:sp>
        <p:nvSpPr>
          <p:cNvPr id="8" name="Tekstin paikkamerkki 7">
            <a:extLst>
              <a:ext uri="{FF2B5EF4-FFF2-40B4-BE49-F238E27FC236}">
                <a16:creationId xmlns:a16="http://schemas.microsoft.com/office/drawing/2014/main" id="{CCE21F32-C28C-9E4E-8C60-9291435FCC78}"/>
              </a:ext>
            </a:extLst>
          </p:cNvPr>
          <p:cNvSpPr>
            <a:spLocks noGrp="1"/>
          </p:cNvSpPr>
          <p:nvPr>
            <p:ph type="body" sz="quarter" idx="10"/>
          </p:nvPr>
        </p:nvSpPr>
        <p:spPr>
          <a:xfrm>
            <a:off x="657520" y="2757357"/>
            <a:ext cx="2591866" cy="2585874"/>
          </a:xfrm>
        </p:spPr>
        <p:txBody>
          <a:bodyPr vert="horz" wrap="square" lIns="68580" tIns="34290" rIns="68580" bIns="34290" numCol="1" rtlCol="0" anchor="t" anchorCtr="0" compatLnSpc="1">
            <a:prstTxWarp prst="textNoShape">
              <a:avLst/>
            </a:prstTxWarp>
            <a:normAutofit/>
          </a:bodyPr>
          <a:lstStyle/>
          <a:p>
            <a:pPr>
              <a:spcAft>
                <a:spcPts val="600"/>
              </a:spcAft>
            </a:pPr>
            <a:endParaRPr lang="en-US" sz="1500" dirty="0"/>
          </a:p>
          <a:p>
            <a:pPr marL="0"/>
            <a:endParaRPr lang="en-US" sz="1500" dirty="0"/>
          </a:p>
          <a:p>
            <a:pPr marL="0"/>
            <a:endParaRPr lang="en-US" sz="1500" dirty="0"/>
          </a:p>
        </p:txBody>
      </p:sp>
      <p:pic>
        <p:nvPicPr>
          <p:cNvPr id="2" name="Picture 16">
            <a:extLst>
              <a:ext uri="{FF2B5EF4-FFF2-40B4-BE49-F238E27FC236}">
                <a16:creationId xmlns:a16="http://schemas.microsoft.com/office/drawing/2014/main" id="{854E6BE0-6496-367D-B306-13CEFFFDBCA9}"/>
              </a:ext>
            </a:extLst>
          </p:cNvPr>
          <p:cNvPicPr>
            <a:picLocks noChangeAspect="1"/>
          </p:cNvPicPr>
          <p:nvPr/>
        </p:nvPicPr>
        <p:blipFill>
          <a:blip r:embed="rId2"/>
          <a:stretch>
            <a:fillRect/>
          </a:stretch>
        </p:blipFill>
        <p:spPr>
          <a:xfrm>
            <a:off x="3282651" y="1413294"/>
            <a:ext cx="5792368" cy="4412777"/>
          </a:xfrm>
          <a:prstGeom prst="rect">
            <a:avLst/>
          </a:prstGeom>
        </p:spPr>
      </p:pic>
    </p:spTree>
    <p:extLst>
      <p:ext uri="{BB962C8B-B14F-4D97-AF65-F5344CB8AC3E}">
        <p14:creationId xmlns:p14="http://schemas.microsoft.com/office/powerpoint/2010/main" val="97942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15C4444-71E2-8A27-0DDC-4B346FD00569}"/>
              </a:ext>
            </a:extLst>
          </p:cNvPr>
          <p:cNvSpPr>
            <a:spLocks noGrp="1"/>
          </p:cNvSpPr>
          <p:nvPr>
            <p:ph type="title"/>
          </p:nvPr>
        </p:nvSpPr>
        <p:spPr>
          <a:xfrm>
            <a:off x="442170" y="1499385"/>
            <a:ext cx="3420438" cy="846051"/>
          </a:xfrm>
        </p:spPr>
        <p:txBody>
          <a:bodyPr vert="horz" wrap="square" lIns="68580" tIns="34290" rIns="68580" bIns="34290" numCol="1" rtlCol="0" anchor="ctr" anchorCtr="0" compatLnSpc="1">
            <a:prstTxWarp prst="textNoShape">
              <a:avLst/>
            </a:prstTxWarp>
            <a:normAutofit fontScale="90000"/>
          </a:bodyPr>
          <a:lstStyle/>
          <a:p>
            <a:r>
              <a:rPr lang="en-US" sz="1650">
                <a:solidFill>
                  <a:schemeClr val="tx1"/>
                </a:solidFill>
              </a:rPr>
              <a:t>Lasten ja nuorten hyvinvoinnin kokonaisuus kouluarjessa – poissaolot hyvinvoinnin indikaattorina </a:t>
            </a:r>
          </a:p>
        </p:txBody>
      </p:sp>
      <p:sp>
        <p:nvSpPr>
          <p:cNvPr id="17" name="Tekstin paikkamerkki 16">
            <a:extLst>
              <a:ext uri="{FF2B5EF4-FFF2-40B4-BE49-F238E27FC236}">
                <a16:creationId xmlns:a16="http://schemas.microsoft.com/office/drawing/2014/main" id="{33EFB424-0AD2-0A43-BFF6-E5098A2043EA}"/>
              </a:ext>
            </a:extLst>
          </p:cNvPr>
          <p:cNvSpPr>
            <a:spLocks noGrp="1"/>
          </p:cNvSpPr>
          <p:nvPr>
            <p:ph type="body" idx="1"/>
          </p:nvPr>
        </p:nvSpPr>
        <p:spPr>
          <a:xfrm>
            <a:off x="443040" y="2605129"/>
            <a:ext cx="3419569" cy="2984689"/>
          </a:xfrm>
        </p:spPr>
        <p:txBody>
          <a:bodyPr vert="horz" wrap="square" lIns="68580" tIns="34290" rIns="68580" bIns="34290" numCol="1" rtlCol="0" anchor="ctr" anchorCtr="0" compatLnSpc="1">
            <a:prstTxWarp prst="textNoShape">
              <a:avLst/>
            </a:prstTxWarp>
            <a:normAutofit lnSpcReduction="10000"/>
          </a:bodyPr>
          <a:lstStyle/>
          <a:p>
            <a:pPr indent="-171450">
              <a:buFont typeface="Arial" panose="020B0604020202020204" pitchFamily="34" charset="0"/>
              <a:buChar char="•"/>
            </a:pPr>
            <a:r>
              <a:rPr lang="en-US" sz="1500" dirty="0" err="1"/>
              <a:t>Poissaolot</a:t>
            </a:r>
            <a:r>
              <a:rPr lang="en-US" sz="1500" dirty="0"/>
              <a:t> </a:t>
            </a:r>
            <a:r>
              <a:rPr lang="en-US" sz="1500" dirty="0" err="1"/>
              <a:t>ovat</a:t>
            </a:r>
            <a:r>
              <a:rPr lang="en-US" sz="1500" dirty="0"/>
              <a:t> </a:t>
            </a:r>
            <a:r>
              <a:rPr lang="en-US" sz="1500" dirty="0" err="1"/>
              <a:t>aina</a:t>
            </a:r>
            <a:r>
              <a:rPr lang="en-US" sz="1500" dirty="0"/>
              <a:t> </a:t>
            </a:r>
            <a:r>
              <a:rPr lang="en-US" sz="1500" dirty="0" err="1"/>
              <a:t>seuraus</a:t>
            </a:r>
            <a:r>
              <a:rPr lang="en-US" sz="1500" dirty="0"/>
              <a:t> </a:t>
            </a:r>
            <a:r>
              <a:rPr lang="en-US" sz="1500" dirty="0" err="1"/>
              <a:t>jostakin</a:t>
            </a:r>
            <a:r>
              <a:rPr lang="en-US" sz="1500" dirty="0"/>
              <a:t> ja </a:t>
            </a:r>
            <a:r>
              <a:rPr lang="en-US" sz="1500" dirty="0" err="1"/>
              <a:t>siksi</a:t>
            </a:r>
            <a:r>
              <a:rPr lang="en-US" sz="1500" dirty="0"/>
              <a:t> on </a:t>
            </a:r>
            <a:r>
              <a:rPr lang="en-US" sz="1500" dirty="0" err="1"/>
              <a:t>tärkeää</a:t>
            </a:r>
            <a:r>
              <a:rPr lang="en-US" sz="1500" dirty="0"/>
              <a:t>, </a:t>
            </a:r>
            <a:r>
              <a:rPr lang="en-US" sz="1500" dirty="0" err="1"/>
              <a:t>että</a:t>
            </a:r>
            <a:r>
              <a:rPr lang="en-US" sz="1500" dirty="0"/>
              <a:t> </a:t>
            </a:r>
            <a:r>
              <a:rPr lang="en-US" sz="1500" dirty="0" err="1"/>
              <a:t>syyt</a:t>
            </a:r>
            <a:r>
              <a:rPr lang="en-US" sz="1500" dirty="0"/>
              <a:t> </a:t>
            </a:r>
            <a:r>
              <a:rPr lang="en-US" sz="1500" dirty="0" err="1"/>
              <a:t>poissaolojen</a:t>
            </a:r>
            <a:r>
              <a:rPr lang="en-US" sz="1500" dirty="0"/>
              <a:t> </a:t>
            </a:r>
            <a:r>
              <a:rPr lang="en-US" sz="1500" dirty="0" err="1"/>
              <a:t>taustalla</a:t>
            </a:r>
            <a:r>
              <a:rPr lang="en-US" sz="1500" dirty="0"/>
              <a:t> </a:t>
            </a:r>
            <a:r>
              <a:rPr lang="en-US" sz="1500" dirty="0" err="1"/>
              <a:t>selvitetään</a:t>
            </a:r>
            <a:r>
              <a:rPr lang="en-US" sz="1500" dirty="0"/>
              <a:t>. </a:t>
            </a:r>
          </a:p>
          <a:p>
            <a:pPr indent="-171450">
              <a:buFont typeface="Arial" panose="020B0604020202020204" pitchFamily="34" charset="0"/>
              <a:buChar char="•"/>
            </a:pPr>
            <a:r>
              <a:rPr lang="en-US" sz="1500" dirty="0" err="1"/>
              <a:t>Huolta</a:t>
            </a:r>
            <a:r>
              <a:rPr lang="en-US" sz="1500" dirty="0"/>
              <a:t> </a:t>
            </a:r>
            <a:r>
              <a:rPr lang="en-US" sz="1500" dirty="0" err="1"/>
              <a:t>herättäviä</a:t>
            </a:r>
            <a:r>
              <a:rPr lang="en-US" sz="1500" dirty="0"/>
              <a:t> </a:t>
            </a:r>
            <a:r>
              <a:rPr lang="en-US" sz="1500" dirty="0" err="1"/>
              <a:t>poissaoloja</a:t>
            </a:r>
            <a:r>
              <a:rPr lang="en-US" sz="1500" dirty="0"/>
              <a:t> </a:t>
            </a:r>
            <a:r>
              <a:rPr lang="en-US" sz="1500" dirty="0" err="1"/>
              <a:t>ovat</a:t>
            </a:r>
            <a:r>
              <a:rPr lang="en-US" sz="1500" dirty="0"/>
              <a:t> </a:t>
            </a:r>
            <a:r>
              <a:rPr lang="en-US" sz="1500" dirty="0" err="1"/>
              <a:t>kaikki</a:t>
            </a:r>
            <a:r>
              <a:rPr lang="en-US" sz="1500" dirty="0"/>
              <a:t> </a:t>
            </a:r>
            <a:r>
              <a:rPr lang="en-US" sz="1500" dirty="0" err="1"/>
              <a:t>luvattomat</a:t>
            </a:r>
            <a:r>
              <a:rPr lang="en-US" sz="1500" dirty="0"/>
              <a:t> ja </a:t>
            </a:r>
            <a:r>
              <a:rPr lang="en-US" sz="1500" dirty="0" err="1"/>
              <a:t>epäselvät</a:t>
            </a:r>
            <a:r>
              <a:rPr lang="en-US" sz="1500" dirty="0"/>
              <a:t> </a:t>
            </a:r>
            <a:r>
              <a:rPr lang="en-US" sz="1500" dirty="0" err="1"/>
              <a:t>poissaolot</a:t>
            </a:r>
            <a:r>
              <a:rPr lang="en-US" sz="1500" dirty="0"/>
              <a:t>, </a:t>
            </a:r>
            <a:r>
              <a:rPr lang="en-US" sz="1500" dirty="0" err="1"/>
              <a:t>poissaolojen</a:t>
            </a:r>
            <a:r>
              <a:rPr lang="en-US" sz="1500" dirty="0"/>
              <a:t> </a:t>
            </a:r>
            <a:r>
              <a:rPr lang="en-US" sz="1500" dirty="0" err="1"/>
              <a:t>toistuvuus</a:t>
            </a:r>
            <a:r>
              <a:rPr lang="en-US" sz="1500" dirty="0"/>
              <a:t> </a:t>
            </a:r>
            <a:r>
              <a:rPr lang="en-US" sz="1500" dirty="0" err="1"/>
              <a:t>tietyn</a:t>
            </a:r>
            <a:r>
              <a:rPr lang="en-US" sz="1500" dirty="0"/>
              <a:t> </a:t>
            </a:r>
            <a:r>
              <a:rPr lang="en-US" sz="1500" dirty="0" err="1"/>
              <a:t>viikonpäivän</a:t>
            </a:r>
            <a:r>
              <a:rPr lang="en-US" sz="1500" dirty="0"/>
              <a:t> tai </a:t>
            </a:r>
            <a:r>
              <a:rPr lang="en-US" sz="1500" dirty="0" err="1"/>
              <a:t>oppiaineen</a:t>
            </a:r>
            <a:r>
              <a:rPr lang="en-US" sz="1500" dirty="0"/>
              <a:t> </a:t>
            </a:r>
            <a:r>
              <a:rPr lang="en-US" sz="1500" dirty="0" err="1"/>
              <a:t>kohdalla</a:t>
            </a:r>
            <a:r>
              <a:rPr lang="en-US" sz="1500" dirty="0"/>
              <a:t> </a:t>
            </a:r>
            <a:r>
              <a:rPr lang="en-US" sz="1500" dirty="0" err="1"/>
              <a:t>sekä</a:t>
            </a:r>
            <a:r>
              <a:rPr lang="en-US" sz="1500" dirty="0"/>
              <a:t> </a:t>
            </a:r>
            <a:r>
              <a:rPr lang="en-US" sz="1500" dirty="0" err="1"/>
              <a:t>pitkäkestoiset</a:t>
            </a:r>
            <a:r>
              <a:rPr lang="en-US" sz="1500" dirty="0"/>
              <a:t> </a:t>
            </a:r>
            <a:r>
              <a:rPr lang="en-US" sz="1500" dirty="0" err="1"/>
              <a:t>sairauspoissaolot</a:t>
            </a:r>
            <a:r>
              <a:rPr lang="en-US" sz="1500" dirty="0"/>
              <a:t>. </a:t>
            </a:r>
            <a:r>
              <a:rPr lang="en-US" sz="1500" dirty="0" err="1"/>
              <a:t>Huomiota</a:t>
            </a:r>
            <a:r>
              <a:rPr lang="en-US" sz="1500" dirty="0"/>
              <a:t> </a:t>
            </a:r>
            <a:r>
              <a:rPr lang="en-US" sz="1500" dirty="0" err="1"/>
              <a:t>tulee</a:t>
            </a:r>
            <a:r>
              <a:rPr lang="en-US" sz="1500" dirty="0"/>
              <a:t> </a:t>
            </a:r>
            <a:r>
              <a:rPr lang="en-US" sz="1500" dirty="0" err="1"/>
              <a:t>kiinnittää</a:t>
            </a:r>
            <a:r>
              <a:rPr lang="en-US" sz="1500" dirty="0"/>
              <a:t> </a:t>
            </a:r>
            <a:r>
              <a:rPr lang="en-US" sz="1500" dirty="0" err="1"/>
              <a:t>yksittäisen</a:t>
            </a:r>
            <a:r>
              <a:rPr lang="en-US" sz="1500" dirty="0"/>
              <a:t> </a:t>
            </a:r>
            <a:r>
              <a:rPr lang="en-US" sz="1500" dirty="0" err="1"/>
              <a:t>oppilaan</a:t>
            </a:r>
            <a:r>
              <a:rPr lang="en-US" sz="1500" dirty="0"/>
              <a:t> </a:t>
            </a:r>
            <a:r>
              <a:rPr lang="en-US" sz="1500" dirty="0" err="1"/>
              <a:t>kohdalla</a:t>
            </a:r>
            <a:r>
              <a:rPr lang="en-US" sz="1500" dirty="0"/>
              <a:t> </a:t>
            </a:r>
            <a:r>
              <a:rPr lang="en-US" sz="1500" dirty="0" err="1"/>
              <a:t>myös</a:t>
            </a:r>
            <a:r>
              <a:rPr lang="en-US" sz="1500" dirty="0"/>
              <a:t> </a:t>
            </a:r>
            <a:r>
              <a:rPr lang="en-US" sz="1500" dirty="0" err="1"/>
              <a:t>toistuvaan</a:t>
            </a:r>
            <a:r>
              <a:rPr lang="en-US" sz="1500" dirty="0"/>
              <a:t> </a:t>
            </a:r>
            <a:r>
              <a:rPr lang="en-US" sz="1500" dirty="0" err="1"/>
              <a:t>myöhästelyyn</a:t>
            </a:r>
            <a:r>
              <a:rPr lang="en-US" sz="1500" dirty="0"/>
              <a:t> </a:t>
            </a:r>
            <a:r>
              <a:rPr lang="en-US" sz="1500" dirty="0" err="1"/>
              <a:t>sekä</a:t>
            </a:r>
            <a:r>
              <a:rPr lang="en-US" sz="1500" dirty="0"/>
              <a:t> </a:t>
            </a:r>
            <a:r>
              <a:rPr lang="en-US" sz="1500" dirty="0" err="1"/>
              <a:t>kesken</a:t>
            </a:r>
            <a:r>
              <a:rPr lang="en-US" sz="1500" dirty="0"/>
              <a:t> </a:t>
            </a:r>
            <a:r>
              <a:rPr lang="en-US" sz="1500" dirty="0" err="1"/>
              <a:t>päivän</a:t>
            </a:r>
            <a:r>
              <a:rPr lang="en-US" sz="1500" dirty="0"/>
              <a:t> </a:t>
            </a:r>
            <a:r>
              <a:rPr lang="en-US" sz="1500" dirty="0" err="1"/>
              <a:t>tapahtuviin</a:t>
            </a:r>
            <a:r>
              <a:rPr lang="en-US" sz="1500" dirty="0"/>
              <a:t> </a:t>
            </a:r>
            <a:r>
              <a:rPr lang="en-US" sz="1500" dirty="0" err="1"/>
              <a:t>koulusta</a:t>
            </a:r>
            <a:r>
              <a:rPr lang="en-US" sz="1500" dirty="0"/>
              <a:t> </a:t>
            </a:r>
            <a:r>
              <a:rPr lang="en-US" sz="1500" dirty="0" err="1"/>
              <a:t>poistumisiin</a:t>
            </a:r>
            <a:endParaRPr lang="en-US" sz="1500" dirty="0"/>
          </a:p>
        </p:txBody>
      </p:sp>
      <p:pic>
        <p:nvPicPr>
          <p:cNvPr id="8" name="Kuva 7">
            <a:extLst>
              <a:ext uri="{FF2B5EF4-FFF2-40B4-BE49-F238E27FC236}">
                <a16:creationId xmlns:a16="http://schemas.microsoft.com/office/drawing/2014/main" id="{B61CA9B9-A6DF-7EE5-22DA-1B0B81902343}"/>
              </a:ext>
            </a:extLst>
          </p:cNvPr>
          <p:cNvPicPr>
            <a:picLocks noChangeAspect="1"/>
          </p:cNvPicPr>
          <p:nvPr/>
        </p:nvPicPr>
        <p:blipFill rotWithShape="1">
          <a:blip r:embed="rId2">
            <a:extLst>
              <a:ext uri="{28A0092B-C50C-407E-A947-70E740481C1C}">
                <a14:useLocalDpi xmlns:a14="http://schemas.microsoft.com/office/drawing/2010/main" val="0"/>
              </a:ext>
            </a:extLst>
          </a:blip>
          <a:srcRect l="4048" r="8783"/>
          <a:stretch/>
        </p:blipFill>
        <p:spPr bwMode="auto">
          <a:xfrm>
            <a:off x="3862609" y="856774"/>
            <a:ext cx="5135852" cy="5143500"/>
          </a:xfrm>
          <a:prstGeom prst="rect">
            <a:avLst/>
          </a:prstGeom>
          <a:noFill/>
        </p:spPr>
      </p:pic>
      <p:sp>
        <p:nvSpPr>
          <p:cNvPr id="2" name="Tekstiruutu 1">
            <a:extLst>
              <a:ext uri="{FF2B5EF4-FFF2-40B4-BE49-F238E27FC236}">
                <a16:creationId xmlns:a16="http://schemas.microsoft.com/office/drawing/2014/main" id="{E792CD41-373D-B8FF-9110-36121CC67047}"/>
              </a:ext>
            </a:extLst>
          </p:cNvPr>
          <p:cNvSpPr txBox="1"/>
          <p:nvPr/>
        </p:nvSpPr>
        <p:spPr>
          <a:xfrm flipH="1">
            <a:off x="6936586" y="4390752"/>
            <a:ext cx="1120748" cy="600164"/>
          </a:xfrm>
          <a:prstGeom prst="rect">
            <a:avLst/>
          </a:prstGeom>
          <a:noFill/>
        </p:spPr>
        <p:txBody>
          <a:bodyPr wrap="square" rtlCol="0">
            <a:spAutoFit/>
          </a:bodyPr>
          <a:lstStyle/>
          <a:p>
            <a:r>
              <a:rPr lang="fi-FI" sz="1200" b="1" dirty="0"/>
              <a:t>Kaveritaidot</a:t>
            </a:r>
            <a:r>
              <a:rPr lang="fi-FI" sz="1050" b="1" dirty="0"/>
              <a:t>, sosiaaliset taidot</a:t>
            </a:r>
          </a:p>
        </p:txBody>
      </p:sp>
      <p:sp>
        <p:nvSpPr>
          <p:cNvPr id="4" name="Tekstiruutu 3">
            <a:extLst>
              <a:ext uri="{FF2B5EF4-FFF2-40B4-BE49-F238E27FC236}">
                <a16:creationId xmlns:a16="http://schemas.microsoft.com/office/drawing/2014/main" id="{45FB0307-9694-D9D5-C387-5FCB5022251A}"/>
              </a:ext>
            </a:extLst>
          </p:cNvPr>
          <p:cNvSpPr txBox="1"/>
          <p:nvPr/>
        </p:nvSpPr>
        <p:spPr>
          <a:xfrm>
            <a:off x="6858092" y="4070896"/>
            <a:ext cx="863120" cy="461665"/>
          </a:xfrm>
          <a:prstGeom prst="rect">
            <a:avLst/>
          </a:prstGeom>
          <a:noFill/>
        </p:spPr>
        <p:txBody>
          <a:bodyPr wrap="square" rtlCol="0">
            <a:spAutoFit/>
          </a:bodyPr>
          <a:lstStyle/>
          <a:p>
            <a:r>
              <a:rPr lang="fi-FI" sz="1200" dirty="0"/>
              <a:t>Motivaatio</a:t>
            </a:r>
          </a:p>
        </p:txBody>
      </p:sp>
      <p:sp>
        <p:nvSpPr>
          <p:cNvPr id="5" name="Tekstiruutu 4">
            <a:extLst>
              <a:ext uri="{FF2B5EF4-FFF2-40B4-BE49-F238E27FC236}">
                <a16:creationId xmlns:a16="http://schemas.microsoft.com/office/drawing/2014/main" id="{1DAE3E1E-E57C-635E-B171-C1DBB57EB731}"/>
              </a:ext>
            </a:extLst>
          </p:cNvPr>
          <p:cNvSpPr txBox="1"/>
          <p:nvPr/>
        </p:nvSpPr>
        <p:spPr>
          <a:xfrm rot="1321714">
            <a:off x="6616184" y="2122784"/>
            <a:ext cx="1179428" cy="276999"/>
          </a:xfrm>
          <a:prstGeom prst="rect">
            <a:avLst/>
          </a:prstGeom>
          <a:noFill/>
        </p:spPr>
        <p:txBody>
          <a:bodyPr wrap="square" rtlCol="0">
            <a:spAutoFit/>
          </a:bodyPr>
          <a:lstStyle/>
          <a:p>
            <a:r>
              <a:rPr lang="fi-FI" sz="1200" b="1" dirty="0"/>
              <a:t>Arjen hallinta</a:t>
            </a:r>
          </a:p>
        </p:txBody>
      </p:sp>
      <p:sp>
        <p:nvSpPr>
          <p:cNvPr id="6" name="Tekstiruutu 5">
            <a:extLst>
              <a:ext uri="{FF2B5EF4-FFF2-40B4-BE49-F238E27FC236}">
                <a16:creationId xmlns:a16="http://schemas.microsoft.com/office/drawing/2014/main" id="{4E620C7E-9FE9-308E-05CD-53B2A4929E92}"/>
              </a:ext>
            </a:extLst>
          </p:cNvPr>
          <p:cNvSpPr txBox="1"/>
          <p:nvPr/>
        </p:nvSpPr>
        <p:spPr>
          <a:xfrm rot="1133295" flipH="1">
            <a:off x="6410896" y="2295504"/>
            <a:ext cx="1757510" cy="461665"/>
          </a:xfrm>
          <a:prstGeom prst="rect">
            <a:avLst/>
          </a:prstGeom>
          <a:noFill/>
        </p:spPr>
        <p:txBody>
          <a:bodyPr wrap="square" rtlCol="0">
            <a:spAutoFit/>
          </a:bodyPr>
          <a:lstStyle/>
          <a:p>
            <a:r>
              <a:rPr lang="fi-FI" sz="1200" b="1" dirty="0"/>
              <a:t>Peli -tai</a:t>
            </a:r>
            <a:r>
              <a:rPr lang="fi-FI" sz="1200" dirty="0"/>
              <a:t> </a:t>
            </a:r>
            <a:r>
              <a:rPr lang="fi-FI" sz="1200" b="1" dirty="0"/>
              <a:t>SOME-riippuvuus</a:t>
            </a:r>
          </a:p>
        </p:txBody>
      </p:sp>
      <p:sp>
        <p:nvSpPr>
          <p:cNvPr id="9" name="Tekstiruutu 8">
            <a:extLst>
              <a:ext uri="{FF2B5EF4-FFF2-40B4-BE49-F238E27FC236}">
                <a16:creationId xmlns:a16="http://schemas.microsoft.com/office/drawing/2014/main" id="{467681FB-3F24-143D-392C-0CBDEF5BD87C}"/>
              </a:ext>
            </a:extLst>
          </p:cNvPr>
          <p:cNvSpPr txBox="1"/>
          <p:nvPr/>
        </p:nvSpPr>
        <p:spPr>
          <a:xfrm rot="452182" flipH="1">
            <a:off x="6657734" y="1791857"/>
            <a:ext cx="3008903" cy="276999"/>
          </a:xfrm>
          <a:prstGeom prst="rect">
            <a:avLst/>
          </a:prstGeom>
          <a:noFill/>
        </p:spPr>
        <p:txBody>
          <a:bodyPr wrap="square" rtlCol="0">
            <a:spAutoFit/>
          </a:bodyPr>
          <a:lstStyle/>
          <a:p>
            <a:r>
              <a:rPr lang="fi-FI" sz="1200" b="1" dirty="0"/>
              <a:t>Oppilaan tarpeiden tunnistaminen</a:t>
            </a:r>
          </a:p>
        </p:txBody>
      </p:sp>
    </p:spTree>
    <p:extLst>
      <p:ext uri="{BB962C8B-B14F-4D97-AF65-F5344CB8AC3E}">
        <p14:creationId xmlns:p14="http://schemas.microsoft.com/office/powerpoint/2010/main" val="253530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E08B7197-20E4-3442-8512-FF5072836B46}"/>
              </a:ext>
            </a:extLst>
          </p:cNvPr>
          <p:cNvSpPr>
            <a:spLocks noGrp="1"/>
          </p:cNvSpPr>
          <p:nvPr>
            <p:ph type="body" idx="1"/>
          </p:nvPr>
        </p:nvSpPr>
        <p:spPr>
          <a:xfrm>
            <a:off x="416240" y="1174692"/>
            <a:ext cx="6366976" cy="626267"/>
          </a:xfrm>
        </p:spPr>
        <p:txBody>
          <a:bodyPr vert="horz" wrap="square" lIns="68580" tIns="34290" rIns="68580" bIns="34290" numCol="1" rtlCol="0" anchor="t" anchorCtr="0" compatLnSpc="1">
            <a:prstTxWarp prst="textNoShape">
              <a:avLst/>
            </a:prstTxWarp>
            <a:normAutofit/>
          </a:bodyPr>
          <a:lstStyle/>
          <a:p>
            <a:pPr indent="-171450">
              <a:buFont typeface="Arial" panose="020B0604020202020204" pitchFamily="34" charset="0"/>
              <a:buChar char="•"/>
            </a:pPr>
            <a:r>
              <a:rPr lang="fi-FI" sz="1350" dirty="0">
                <a:solidFill>
                  <a:srgbClr val="000000"/>
                </a:solidFill>
                <a:latin typeface="Calibri" panose="020F0502020204030204" pitchFamily="34" charset="0"/>
                <a:ea typeface="MS Gothic" panose="020B0609070205080204" pitchFamily="49" charset="-128"/>
                <a:cs typeface="Calibri" panose="020F0502020204030204" pitchFamily="34" charset="0"/>
              </a:rPr>
              <a:t>Oppilaan läsnäolon tukemiseksi sekä poissaolojen seuraamiseksi ja niihin puuttumiseksi on laadittu seudullisesti suositeltava toimintamalli (OPS luku 5)</a:t>
            </a:r>
            <a:endParaRPr lang="en-US" sz="1500" dirty="0">
              <a:solidFill>
                <a:srgbClr val="FFFF00"/>
              </a:solidFill>
            </a:endParaRPr>
          </a:p>
        </p:txBody>
      </p:sp>
      <p:pic>
        <p:nvPicPr>
          <p:cNvPr id="2" name="Kuva 1">
            <a:extLst>
              <a:ext uri="{FF2B5EF4-FFF2-40B4-BE49-F238E27FC236}">
                <a16:creationId xmlns:a16="http://schemas.microsoft.com/office/drawing/2014/main" id="{56DE7BAC-5BC5-6585-A4B6-18ECD26774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240" y="1662015"/>
            <a:ext cx="8205246" cy="4072813"/>
          </a:xfrm>
          <a:prstGeom prst="rect">
            <a:avLst/>
          </a:prstGeom>
        </p:spPr>
      </p:pic>
    </p:spTree>
    <p:extLst>
      <p:ext uri="{BB962C8B-B14F-4D97-AF65-F5344CB8AC3E}">
        <p14:creationId xmlns:p14="http://schemas.microsoft.com/office/powerpoint/2010/main" val="429202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C3BE6C-42B3-3137-14DF-01FBA4D1F514}"/>
              </a:ext>
            </a:extLst>
          </p:cNvPr>
          <p:cNvSpPr>
            <a:spLocks noGrp="1"/>
          </p:cNvSpPr>
          <p:nvPr>
            <p:ph type="title"/>
          </p:nvPr>
        </p:nvSpPr>
        <p:spPr>
          <a:xfrm>
            <a:off x="2829287" y="476672"/>
            <a:ext cx="6346861" cy="1749795"/>
          </a:xfrm>
          <a:solidFill>
            <a:schemeClr val="accent3">
              <a:lumMod val="20000"/>
              <a:lumOff val="80000"/>
            </a:schemeClr>
          </a:solidFill>
        </p:spPr>
        <p:txBody>
          <a:bodyPr numCol="2">
            <a:normAutofit fontScale="90000"/>
          </a:bodyPr>
          <a:lstStyle/>
          <a:p>
            <a:r>
              <a:rPr lang="fi-FI" sz="1350" dirty="0">
                <a:solidFill>
                  <a:srgbClr val="FF0000"/>
                </a:solidFill>
                <a:effectLst>
                  <a:outerShdw blurRad="38100" dist="38100" dir="2700000" algn="tl">
                    <a:srgbClr val="000000">
                      <a:alpha val="43137"/>
                    </a:srgbClr>
                  </a:outerShdw>
                </a:effectLst>
              </a:rPr>
              <a:t>PYSÄHDYN-KUUNTELEN-SELVITÄN</a:t>
            </a:r>
            <a:br>
              <a:rPr lang="fi-FI" sz="1050" dirty="0"/>
            </a:br>
            <a:r>
              <a:rPr lang="fi-FI" sz="1200" b="0" dirty="0">
                <a:solidFill>
                  <a:srgbClr val="FF0000"/>
                </a:solidFill>
                <a:effectLst>
                  <a:outerShdw blurRad="38100" dist="38100" dir="2700000" algn="tl">
                    <a:srgbClr val="000000">
                      <a:alpha val="43137"/>
                    </a:srgbClr>
                  </a:outerShdw>
                </a:effectLst>
              </a:rPr>
              <a:t>Haluttomuus tulla kouluun</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Huolestuttavat muutokset oppilaan käyttäytymisessä</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Toistuvat myöhästelyt</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Poistuminen kesken oppitunnin tai koulupäivän</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Oppilas on koulussa, muttei oppitunneilla</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Luvattomat poissaolot</a:t>
            </a:r>
            <a:br>
              <a:rPr lang="fi-FI" sz="1200" b="0" dirty="0">
                <a:solidFill>
                  <a:srgbClr val="FF0000"/>
                </a:solidFill>
                <a:effectLst>
                  <a:outerShdw blurRad="38100" dist="38100" dir="2700000" algn="tl">
                    <a:srgbClr val="000000">
                      <a:alpha val="43137"/>
                    </a:srgbClr>
                  </a:outerShdw>
                </a:effectLst>
              </a:rPr>
            </a:br>
            <a:br>
              <a:rPr lang="fi-FI" sz="1200" b="0" dirty="0">
                <a:solidFill>
                  <a:srgbClr val="FF0000"/>
                </a:solidFill>
                <a:effectLst>
                  <a:outerShdw blurRad="38100" dist="38100" dir="2700000" algn="tl">
                    <a:srgbClr val="000000">
                      <a:alpha val="43137"/>
                    </a:srgbClr>
                  </a:outerShdw>
                </a:effectLst>
              </a:rPr>
            </a:br>
            <a:br>
              <a:rPr lang="fi-FI" sz="1200" b="0" dirty="0">
                <a:solidFill>
                  <a:srgbClr val="FF0000"/>
                </a:solidFill>
                <a:effectLst>
                  <a:outerShdw blurRad="38100" dist="38100" dir="2700000" algn="tl">
                    <a:srgbClr val="000000">
                      <a:alpha val="43137"/>
                    </a:srgbClr>
                  </a:outerShdw>
                </a:effectLst>
              </a:rPr>
            </a:b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Selvittämättömät poissaolot tai puutteelliset poissaoloselvitykset</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Toistuvat poissaolot samasta oppiaineesta tai tiettyinä viikonpäivinä</a:t>
            </a:r>
            <a:br>
              <a:rPr lang="fi-FI" sz="1200" b="0" dirty="0">
                <a:solidFill>
                  <a:srgbClr val="FF0000"/>
                </a:solidFill>
                <a:effectLst>
                  <a:outerShdw blurRad="38100" dist="38100" dir="2700000" algn="tl">
                    <a:srgbClr val="000000">
                      <a:alpha val="43137"/>
                    </a:srgbClr>
                  </a:outerShdw>
                </a:effectLst>
              </a:rPr>
            </a:br>
            <a:r>
              <a:rPr lang="fi-FI" sz="1200" b="0" dirty="0">
                <a:solidFill>
                  <a:srgbClr val="FF0000"/>
                </a:solidFill>
                <a:effectLst>
                  <a:outerShdw blurRad="38100" dist="38100" dir="2700000" algn="tl">
                    <a:srgbClr val="000000">
                      <a:alpha val="43137"/>
                    </a:srgbClr>
                  </a:outerShdw>
                </a:effectLst>
              </a:rPr>
              <a:t>Toistuvat pitkäkestoiset poissaolot</a:t>
            </a:r>
            <a:br>
              <a:rPr lang="fi-FI" sz="1200" b="0" dirty="0">
                <a:solidFill>
                  <a:srgbClr val="FF0000"/>
                </a:solidFill>
                <a:effectLst>
                  <a:outerShdw blurRad="38100" dist="38100" dir="2700000" algn="tl">
                    <a:srgbClr val="000000">
                      <a:alpha val="43137"/>
                    </a:srgbClr>
                  </a:outerShdw>
                </a:effectLst>
              </a:rPr>
            </a:br>
            <a:endParaRPr lang="fi-FI" sz="1200" dirty="0">
              <a:solidFill>
                <a:srgbClr val="FF0000"/>
              </a:solidFill>
              <a:effectLst>
                <a:outerShdw blurRad="38100" dist="38100" dir="2700000" algn="tl">
                  <a:srgbClr val="000000">
                    <a:alpha val="43137"/>
                  </a:srgbClr>
                </a:outerShdw>
              </a:effectLst>
            </a:endParaRPr>
          </a:p>
        </p:txBody>
      </p:sp>
      <p:sp>
        <p:nvSpPr>
          <p:cNvPr id="3" name="Sisällön paikkamerkki 2">
            <a:extLst>
              <a:ext uri="{FF2B5EF4-FFF2-40B4-BE49-F238E27FC236}">
                <a16:creationId xmlns:a16="http://schemas.microsoft.com/office/drawing/2014/main" id="{E3E542E2-A297-FF16-BE20-1FB8096E47CC}"/>
              </a:ext>
            </a:extLst>
          </p:cNvPr>
          <p:cNvSpPr>
            <a:spLocks noGrp="1"/>
          </p:cNvSpPr>
          <p:nvPr>
            <p:ph sz="half" idx="1"/>
          </p:nvPr>
        </p:nvSpPr>
        <p:spPr>
          <a:xfrm>
            <a:off x="1" y="2226467"/>
            <a:ext cx="3136106" cy="3374232"/>
          </a:xfr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marL="0" indent="0">
              <a:buNone/>
            </a:pPr>
            <a:r>
              <a:rPr lang="fi-FI" sz="1800" dirty="0">
                <a:solidFill>
                  <a:schemeClr val="accent1"/>
                </a:solidFill>
                <a:highlight>
                  <a:srgbClr val="FFFF00"/>
                </a:highlight>
              </a:rPr>
              <a:t>Poissaoloja &lt; 10 % - hiljaiset signaalit*</a:t>
            </a:r>
          </a:p>
          <a:p>
            <a:pPr>
              <a:buFont typeface="Wingdings" panose="05000000000000000000" pitchFamily="2" charset="2"/>
              <a:buChar char="Ø"/>
            </a:pPr>
            <a:r>
              <a:rPr lang="fi-FI" sz="1200" dirty="0">
                <a:solidFill>
                  <a:schemeClr val="tx1"/>
                </a:solidFill>
              </a:rPr>
              <a:t>LO  selvittää poissaoloja keskustelemalla oppilaan ja huoltajan kanssa </a:t>
            </a:r>
          </a:p>
          <a:p>
            <a:pPr>
              <a:buFont typeface="Wingdings" panose="05000000000000000000" pitchFamily="2" charset="2"/>
              <a:buChar char="Ø"/>
            </a:pPr>
            <a:r>
              <a:rPr lang="fi-FI" sz="1200" dirty="0">
                <a:solidFill>
                  <a:schemeClr val="tx1"/>
                </a:solidFill>
              </a:rPr>
              <a:t>LO seuraa oppimisen etenemistä, tunnistaa heikkojakin huolisignaaleja tai oppimisvaikeuksia ja arvioi tuen tarvetta</a:t>
            </a:r>
          </a:p>
          <a:p>
            <a:pPr>
              <a:buFont typeface="Wingdings" panose="05000000000000000000" pitchFamily="2" charset="2"/>
              <a:buChar char="Ø"/>
            </a:pPr>
            <a:r>
              <a:rPr lang="fi-FI" sz="1200" dirty="0">
                <a:solidFill>
                  <a:schemeClr val="tx1"/>
                </a:solidFill>
              </a:rPr>
              <a:t>LO konsultoi erityisopettajaa ja tarvittaessa opiskeluhuoltohenkilöstöä, jos oppilasta, oppimisesta tai koulunkäynnin etenemisestä on huolta</a:t>
            </a:r>
          </a:p>
          <a:p>
            <a:pPr>
              <a:buFont typeface="Wingdings" panose="05000000000000000000" pitchFamily="2" charset="2"/>
              <a:buChar char="Ø"/>
            </a:pPr>
            <a:r>
              <a:rPr lang="fi-FI" sz="1200" dirty="0">
                <a:solidFill>
                  <a:schemeClr val="tx1"/>
                </a:solidFill>
              </a:rPr>
              <a:t>LO sopii tarvittaessa tukitoimet ja tilanteen seuranta-ajankohdan oppilaan ja huoltajan kanssa</a:t>
            </a:r>
          </a:p>
          <a:p>
            <a:pPr>
              <a:buFont typeface="Wingdings" panose="05000000000000000000" pitchFamily="2" charset="2"/>
              <a:buChar char="Ø"/>
            </a:pPr>
            <a:r>
              <a:rPr lang="fi-FI" sz="1200" dirty="0">
                <a:solidFill>
                  <a:schemeClr val="tx1"/>
                </a:solidFill>
              </a:rPr>
              <a:t>LO kuittaa Wilmaan poissaoloilmoituksen</a:t>
            </a:r>
          </a:p>
        </p:txBody>
      </p:sp>
      <p:sp>
        <p:nvSpPr>
          <p:cNvPr id="4" name="Sisällön paikkamerkki 3">
            <a:extLst>
              <a:ext uri="{FF2B5EF4-FFF2-40B4-BE49-F238E27FC236}">
                <a16:creationId xmlns:a16="http://schemas.microsoft.com/office/drawing/2014/main" id="{D4036DCE-4CFC-5DE8-034C-09189BB29471}"/>
              </a:ext>
            </a:extLst>
          </p:cNvPr>
          <p:cNvSpPr>
            <a:spLocks noGrp="1"/>
          </p:cNvSpPr>
          <p:nvPr>
            <p:ph sz="half" idx="2"/>
          </p:nvPr>
        </p:nvSpPr>
        <p:spPr>
          <a:xfrm>
            <a:off x="3136107" y="2226468"/>
            <a:ext cx="3078956" cy="3374231"/>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buNone/>
            </a:pPr>
            <a:r>
              <a:rPr lang="fi-FI" sz="1800" dirty="0">
                <a:highlight>
                  <a:srgbClr val="FF00FF"/>
                </a:highlight>
              </a:rPr>
              <a:t>Poissaoloja 10-20%*</a:t>
            </a:r>
          </a:p>
          <a:p>
            <a:pPr>
              <a:buFont typeface="Wingdings" panose="05000000000000000000" pitchFamily="2" charset="2"/>
              <a:buChar char="Ø"/>
            </a:pPr>
            <a:r>
              <a:rPr lang="fi-FI" sz="1200" dirty="0">
                <a:solidFill>
                  <a:schemeClr val="bg1"/>
                </a:solidFill>
              </a:rPr>
              <a:t>LO selvittää poissaoloja keskustelemalla uudelleen oppilaan ja huoltajan kanssa sekä sopii tukitoimet ja seuranta-ajankohdan; LO voi pyytää perhekeskusmallin mukaisesti työparin keskusteluun </a:t>
            </a:r>
            <a:r>
              <a:rPr lang="fi-FI" sz="1200" dirty="0" err="1">
                <a:solidFill>
                  <a:schemeClr val="bg1"/>
                </a:solidFill>
              </a:rPr>
              <a:t>SiunSoten</a:t>
            </a:r>
            <a:r>
              <a:rPr lang="fi-FI" sz="1200" dirty="0">
                <a:solidFill>
                  <a:schemeClr val="bg1"/>
                </a:solidFill>
              </a:rPr>
              <a:t> toimijoista tai koulun henkilökunnasta</a:t>
            </a:r>
          </a:p>
          <a:p>
            <a:pPr>
              <a:buFont typeface="Wingdings" panose="05000000000000000000" pitchFamily="2" charset="2"/>
              <a:buChar char="Ø"/>
            </a:pPr>
            <a:r>
              <a:rPr lang="fi-FI" sz="1200" dirty="0">
                <a:solidFill>
                  <a:schemeClr val="bg1"/>
                </a:solidFill>
              </a:rPr>
              <a:t>LO voi käydä Lapset puheeksi -keskustelun</a:t>
            </a:r>
          </a:p>
          <a:p>
            <a:pPr>
              <a:buFont typeface="Wingdings" panose="05000000000000000000" pitchFamily="2" charset="2"/>
              <a:buChar char="Ø"/>
            </a:pPr>
            <a:r>
              <a:rPr lang="fi-FI" sz="1200" dirty="0">
                <a:solidFill>
                  <a:schemeClr val="bg1"/>
                </a:solidFill>
              </a:rPr>
              <a:t> LO pyytää tarvittaessa luvan yksilökohtaiseen monialaiseen palaveriin</a:t>
            </a:r>
          </a:p>
          <a:p>
            <a:pPr>
              <a:buFont typeface="Wingdings" panose="05000000000000000000" pitchFamily="2" charset="2"/>
              <a:buChar char="Ø"/>
            </a:pPr>
            <a:r>
              <a:rPr lang="fi-FI" sz="1200" dirty="0">
                <a:solidFill>
                  <a:schemeClr val="bg1"/>
                </a:solidFill>
              </a:rPr>
              <a:t>LO konsultoi tarvittaessa  opiskeluhuoltopalveluita</a:t>
            </a:r>
          </a:p>
          <a:p>
            <a:pPr>
              <a:buFont typeface="Wingdings" panose="05000000000000000000" pitchFamily="2" charset="2"/>
              <a:buChar char="Ø"/>
            </a:pPr>
            <a:r>
              <a:rPr lang="fi-FI" sz="1200" dirty="0">
                <a:solidFill>
                  <a:schemeClr val="bg1"/>
                </a:solidFill>
              </a:rPr>
              <a:t>LO kutsuu tarvittaessa koolle monialaisen asiantuntijaryhmän. Palaverissa selvitetään poissaolon taustalla olevia syitä, sovitaan tukitoimista ja tarkastetaan pedagogisen tuen taso sekä sovitaan seuranta-ajankohta ja vastuuhenkilö</a:t>
            </a:r>
          </a:p>
          <a:p>
            <a:pPr>
              <a:buFont typeface="Wingdings" panose="05000000000000000000" pitchFamily="2" charset="2"/>
              <a:buChar char="Ø"/>
            </a:pPr>
            <a:r>
              <a:rPr lang="fi-FI" sz="1200" dirty="0">
                <a:solidFill>
                  <a:schemeClr val="bg1"/>
                </a:solidFill>
              </a:rPr>
              <a:t>LO kuittaa Wilmaan poissaoloilmoituksen</a:t>
            </a:r>
          </a:p>
          <a:p>
            <a:pPr>
              <a:buFont typeface="Wingdings" panose="05000000000000000000" pitchFamily="2" charset="2"/>
              <a:buChar char="Ø"/>
            </a:pPr>
            <a:endParaRPr lang="fi-FI" sz="1200" dirty="0"/>
          </a:p>
        </p:txBody>
      </p:sp>
      <p:sp>
        <p:nvSpPr>
          <p:cNvPr id="5" name="Sisällön paikkamerkki 3">
            <a:extLst>
              <a:ext uri="{FF2B5EF4-FFF2-40B4-BE49-F238E27FC236}">
                <a16:creationId xmlns:a16="http://schemas.microsoft.com/office/drawing/2014/main" id="{DF1103AD-4C68-EFA6-3FD2-830FB91AF174}"/>
              </a:ext>
            </a:extLst>
          </p:cNvPr>
          <p:cNvSpPr txBox="1">
            <a:spLocks/>
          </p:cNvSpPr>
          <p:nvPr/>
        </p:nvSpPr>
        <p:spPr>
          <a:xfrm>
            <a:off x="6215063" y="2226468"/>
            <a:ext cx="2961084" cy="3374231"/>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i-FI" sz="1800" dirty="0">
                <a:solidFill>
                  <a:srgbClr val="FFFF00"/>
                </a:solidFill>
                <a:highlight>
                  <a:srgbClr val="C0C0C0"/>
                </a:highlight>
              </a:rPr>
              <a:t>Poissaoloja yli 20%*</a:t>
            </a:r>
          </a:p>
          <a:p>
            <a:pPr>
              <a:buFont typeface="Wingdings" panose="05000000000000000000" pitchFamily="2" charset="2"/>
              <a:buChar char="Ø"/>
            </a:pPr>
            <a:r>
              <a:rPr lang="fi-FI" sz="1200" dirty="0">
                <a:solidFill>
                  <a:srgbClr val="FFFF00"/>
                </a:solidFill>
              </a:rPr>
              <a:t>LO selvittää poissaoloja keskustelemalla uudelleen oppilaan ja huoltajan kanssa sekä pyytää tarvittaessa luvan yksilökohtaiseen monialaiseen palaveriin</a:t>
            </a:r>
          </a:p>
          <a:p>
            <a:pPr>
              <a:buFont typeface="Wingdings" panose="05000000000000000000" pitchFamily="2" charset="2"/>
              <a:buChar char="Ø"/>
            </a:pPr>
            <a:r>
              <a:rPr lang="fi-FI" sz="1200" dirty="0">
                <a:solidFill>
                  <a:srgbClr val="FFFF00"/>
                </a:solidFill>
              </a:rPr>
              <a:t>LO voi pyytää perhekeskusmallin mukaisesti työparin keskusteluun </a:t>
            </a:r>
            <a:r>
              <a:rPr lang="fi-FI" sz="1200" dirty="0" err="1">
                <a:solidFill>
                  <a:srgbClr val="FFFF00"/>
                </a:solidFill>
              </a:rPr>
              <a:t>SiunSoten</a:t>
            </a:r>
            <a:r>
              <a:rPr lang="fi-FI" sz="1200" dirty="0">
                <a:solidFill>
                  <a:srgbClr val="FFFF00"/>
                </a:solidFill>
              </a:rPr>
              <a:t> toimijoista </a:t>
            </a:r>
          </a:p>
          <a:p>
            <a:pPr>
              <a:buFont typeface="Wingdings" panose="05000000000000000000" pitchFamily="2" charset="2"/>
              <a:buChar char="Ø"/>
            </a:pPr>
            <a:r>
              <a:rPr lang="fi-FI" sz="1200" dirty="0">
                <a:solidFill>
                  <a:srgbClr val="FFFF00"/>
                </a:solidFill>
              </a:rPr>
              <a:t>LO kutsuu  koolle monialaisen asiantuntijaryhmän. Palaverissa selvitetään poissaolon taustalla olevia syitä, sovitaan tukitoimista ja tarkastetaan pedagogisen tuen taso sekä sovitaan seuranta-ajankohta ja prosessin vastuuhenkilö. Tarvittaessa kutsutaan palaveriin ulkopuolisia toimijoita.</a:t>
            </a:r>
          </a:p>
          <a:p>
            <a:pPr>
              <a:buFont typeface="Wingdings" panose="05000000000000000000" pitchFamily="2" charset="2"/>
              <a:buChar char="Ø"/>
            </a:pPr>
            <a:r>
              <a:rPr lang="fi-FI" sz="1200" dirty="0">
                <a:solidFill>
                  <a:srgbClr val="FFFF00"/>
                </a:solidFill>
              </a:rPr>
              <a:t>LO tekee tarvittaessa sosiaalihuoltolain mukaisen yhteydenoton palvelun tarpeen arvioimiseksi** tai lastensuojeluilmoituksen**</a:t>
            </a:r>
          </a:p>
          <a:p>
            <a:pPr>
              <a:buFont typeface="Wingdings" panose="05000000000000000000" pitchFamily="2" charset="2"/>
              <a:buChar char="Ø"/>
            </a:pPr>
            <a:r>
              <a:rPr lang="fi-FI" sz="1200" dirty="0">
                <a:solidFill>
                  <a:srgbClr val="FFFF00"/>
                </a:solidFill>
              </a:rPr>
              <a:t>LO kuittaa Wilmaan poissaoloilmoituksen</a:t>
            </a:r>
          </a:p>
          <a:p>
            <a:pPr>
              <a:buFont typeface="Wingdings" panose="05000000000000000000" pitchFamily="2" charset="2"/>
              <a:buChar char="Ø"/>
            </a:pPr>
            <a:endParaRPr lang="fi-FI" sz="1200" dirty="0"/>
          </a:p>
        </p:txBody>
      </p:sp>
      <p:sp>
        <p:nvSpPr>
          <p:cNvPr id="9" name="Otsikko 1">
            <a:extLst>
              <a:ext uri="{FF2B5EF4-FFF2-40B4-BE49-F238E27FC236}">
                <a16:creationId xmlns:a16="http://schemas.microsoft.com/office/drawing/2014/main" id="{FD8C8D1F-1E38-4591-27E2-045684D48189}"/>
              </a:ext>
            </a:extLst>
          </p:cNvPr>
          <p:cNvSpPr txBox="1">
            <a:spLocks/>
          </p:cNvSpPr>
          <p:nvPr/>
        </p:nvSpPr>
        <p:spPr>
          <a:xfrm>
            <a:off x="1" y="857250"/>
            <a:ext cx="2896791" cy="1264444"/>
          </a:xfrm>
          <a:prstGeom prst="rect">
            <a:avLst/>
          </a:prstGeom>
          <a:solidFill>
            <a:srgbClr val="0070C0"/>
          </a:solidFill>
          <a:effectLst>
            <a:glow rad="139700">
              <a:schemeClr val="accent6">
                <a:satMod val="175000"/>
                <a:alpha val="40000"/>
              </a:scheme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i-FI" sz="2100" dirty="0"/>
              <a:t>Kontiolahden perusopetuksen POISSAOLOMALLI</a:t>
            </a:r>
          </a:p>
        </p:txBody>
      </p:sp>
      <p:sp>
        <p:nvSpPr>
          <p:cNvPr id="11" name="Tekstiruutu 10">
            <a:extLst>
              <a:ext uri="{FF2B5EF4-FFF2-40B4-BE49-F238E27FC236}">
                <a16:creationId xmlns:a16="http://schemas.microsoft.com/office/drawing/2014/main" id="{4B4FEE7B-CEAF-967B-DD85-D993D20AB252}"/>
              </a:ext>
            </a:extLst>
          </p:cNvPr>
          <p:cNvSpPr txBox="1"/>
          <p:nvPr/>
        </p:nvSpPr>
        <p:spPr>
          <a:xfrm>
            <a:off x="1" y="5438904"/>
            <a:ext cx="9176147" cy="854080"/>
          </a:xfrm>
          <a:prstGeom prst="rect">
            <a:avLst/>
          </a:prstGeom>
          <a:noFill/>
        </p:spPr>
        <p:txBody>
          <a:bodyPr wrap="square">
            <a:spAutoFit/>
          </a:bodyPr>
          <a:lstStyle/>
          <a:p>
            <a:pPr algn="l"/>
            <a:r>
              <a:rPr lang="fi-FI" sz="1050" dirty="0"/>
              <a:t>*) poissaolojen laskennassa huomioidaan kaikki poissaolot </a:t>
            </a:r>
          </a:p>
          <a:p>
            <a:pPr algn="l"/>
            <a:r>
              <a:rPr lang="fi-FI" sz="1050" dirty="0"/>
              <a:t>**)Yhteydenotto sosiaalihuoltoon palvelun tarpeen arvioinnista edellyttää oppilaan tai huoltajan suostumuksen.</a:t>
            </a:r>
          </a:p>
          <a:p>
            <a:r>
              <a:rPr lang="fi-FI" sz="1050" dirty="0"/>
              <a:t>Lastensuojeluilmoitus suositellaan tehtäväksi yhteistyössä huoltajan kanssa.	</a:t>
            </a:r>
            <a:r>
              <a:rPr lang="fi-FI" sz="750" dirty="0"/>
              <a:t>                                                                                                                                                       lähde: </a:t>
            </a:r>
            <a:r>
              <a:rPr lang="en-US" sz="750" dirty="0" err="1">
                <a:latin typeface="+mn-lt"/>
                <a:cs typeface="+mn-cs"/>
              </a:rPr>
              <a:t>Jyväskylän</a:t>
            </a:r>
            <a:r>
              <a:rPr lang="en-US" sz="750" dirty="0">
                <a:latin typeface="+mn-lt"/>
                <a:cs typeface="+mn-cs"/>
              </a:rPr>
              <a:t> </a:t>
            </a:r>
            <a:r>
              <a:rPr lang="en-US" sz="750" dirty="0" err="1">
                <a:latin typeface="+mn-lt"/>
                <a:cs typeface="+mn-cs"/>
              </a:rPr>
              <a:t>kaupungin</a:t>
            </a:r>
            <a:r>
              <a:rPr lang="en-US" sz="750" dirty="0">
                <a:latin typeface="+mn-lt"/>
                <a:cs typeface="+mn-cs"/>
              </a:rPr>
              <a:t> </a:t>
            </a:r>
            <a:r>
              <a:rPr lang="en-US" sz="750" dirty="0" err="1">
                <a:latin typeface="+mn-lt"/>
                <a:cs typeface="+mn-cs"/>
              </a:rPr>
              <a:t>poissaolomalli</a:t>
            </a:r>
            <a:endParaRPr lang="en-US" sz="750" dirty="0">
              <a:latin typeface="+mn-lt"/>
              <a:cs typeface="+mn-cs"/>
            </a:endParaRPr>
          </a:p>
          <a:p>
            <a:pPr algn="l"/>
            <a:endParaRPr lang="fi-FI" sz="1050" dirty="0"/>
          </a:p>
        </p:txBody>
      </p:sp>
    </p:spTree>
    <p:extLst>
      <p:ext uri="{BB962C8B-B14F-4D97-AF65-F5344CB8AC3E}">
        <p14:creationId xmlns:p14="http://schemas.microsoft.com/office/powerpoint/2010/main" val="42613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i-FI" altLang="fi-FI" dirty="0"/>
              <a:t>VANHEMPAINTOIMIKUNTA</a:t>
            </a:r>
          </a:p>
        </p:txBody>
      </p:sp>
      <p:sp>
        <p:nvSpPr>
          <p:cNvPr id="19459" name="Rectangle 3"/>
          <p:cNvSpPr>
            <a:spLocks noGrp="1" noChangeArrowheads="1"/>
          </p:cNvSpPr>
          <p:nvPr>
            <p:ph type="body" idx="1"/>
          </p:nvPr>
        </p:nvSpPr>
        <p:spPr/>
        <p:txBody>
          <a:bodyPr/>
          <a:lstStyle/>
          <a:p>
            <a:pPr eaLnBrk="1" hangingPunct="1">
              <a:lnSpc>
                <a:spcPct val="80000"/>
              </a:lnSpc>
            </a:pPr>
            <a:r>
              <a:rPr lang="fi-FI" altLang="fi-FI" sz="2600" dirty="0"/>
              <a:t>Seuraava kokous ti 21.11. klo 18.00</a:t>
            </a:r>
          </a:p>
          <a:p>
            <a:pPr marL="0" indent="0" eaLnBrk="1" hangingPunct="1">
              <a:lnSpc>
                <a:spcPct val="80000"/>
              </a:lnSpc>
              <a:buNone/>
            </a:pPr>
            <a:endParaRPr lang="fi-FI" altLang="fi-FI" sz="2600" dirty="0"/>
          </a:p>
          <a:p>
            <a:pPr eaLnBrk="1" hangingPunct="1">
              <a:lnSpc>
                <a:spcPct val="80000"/>
              </a:lnSpc>
            </a:pPr>
            <a:r>
              <a:rPr lang="fi-FI" altLang="fi-FI" sz="2600" dirty="0"/>
              <a:t>Toimijoita tarvitaan aina ja osallistua saa niin paljon tai vähän kuin haluaa.</a:t>
            </a:r>
          </a:p>
          <a:p>
            <a:pPr marL="0" indent="0" eaLnBrk="1" hangingPunct="1">
              <a:lnSpc>
                <a:spcPct val="80000"/>
              </a:lnSpc>
              <a:buNone/>
            </a:pPr>
            <a:endParaRPr lang="fi-FI" altLang="fi-FI" sz="2600" dirty="0"/>
          </a:p>
          <a:p>
            <a:pPr eaLnBrk="1" hangingPunct="1">
              <a:lnSpc>
                <a:spcPct val="80000"/>
              </a:lnSpc>
            </a:pPr>
            <a:r>
              <a:rPr lang="fi-FI" altLang="fi-FI" sz="2600" dirty="0"/>
              <a:t>5.–6.lk. luokkaretki joka toinen vuosi</a:t>
            </a:r>
          </a:p>
          <a:p>
            <a:pPr eaLnBrk="1" hangingPunct="1">
              <a:lnSpc>
                <a:spcPct val="80000"/>
              </a:lnSpc>
            </a:pPr>
            <a:r>
              <a:rPr lang="fi-FI" altLang="fi-FI" sz="2600" dirty="0"/>
              <a:t>Mustavaaran laskettelupäivä</a:t>
            </a:r>
          </a:p>
          <a:p>
            <a:pPr eaLnBrk="1" hangingPunct="1">
              <a:lnSpc>
                <a:spcPct val="80000"/>
              </a:lnSpc>
            </a:pPr>
            <a:r>
              <a:rPr lang="fi-FI" altLang="fi-FI" sz="2600" dirty="0"/>
              <a:t>Mukana oleminen ja avustaminen koulun tapahtumissa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8B3514-CE60-43DC-A807-C95380B5A5B9}"/>
              </a:ext>
            </a:extLst>
          </p:cNvPr>
          <p:cNvSpPr>
            <a:spLocks noGrp="1"/>
          </p:cNvSpPr>
          <p:nvPr>
            <p:ph type="title"/>
          </p:nvPr>
        </p:nvSpPr>
        <p:spPr/>
        <p:txBody>
          <a:bodyPr/>
          <a:lstStyle/>
          <a:p>
            <a:r>
              <a:rPr lang="fi-FI" dirty="0"/>
              <a:t>Muita asioita</a:t>
            </a:r>
          </a:p>
        </p:txBody>
      </p:sp>
      <p:sp>
        <p:nvSpPr>
          <p:cNvPr id="3" name="Sisällön paikkamerkki 2">
            <a:extLst>
              <a:ext uri="{FF2B5EF4-FFF2-40B4-BE49-F238E27FC236}">
                <a16:creationId xmlns:a16="http://schemas.microsoft.com/office/drawing/2014/main" id="{3E6DD383-C412-4CFA-BF6C-F36FE621B34A}"/>
              </a:ext>
            </a:extLst>
          </p:cNvPr>
          <p:cNvSpPr>
            <a:spLocks noGrp="1"/>
          </p:cNvSpPr>
          <p:nvPr>
            <p:ph idx="1"/>
          </p:nvPr>
        </p:nvSpPr>
        <p:spPr/>
        <p:txBody>
          <a:bodyPr/>
          <a:lstStyle/>
          <a:p>
            <a:r>
              <a:rPr lang="fi-FI" dirty="0"/>
              <a:t>Vaatteiden ja tavaroiden nimikointi!</a:t>
            </a:r>
          </a:p>
          <a:p>
            <a:r>
              <a:rPr lang="fi-FI" dirty="0"/>
              <a:t>Saattoliikenne mieluiten Liikuntahallin päätyyn.</a:t>
            </a:r>
          </a:p>
          <a:p>
            <a:r>
              <a:rPr lang="fi-FI" dirty="0"/>
              <a:t>Odotustunnit tarkoitettu vain kuljetusta tai koulupäivän alkua odottaville kuljetusoppilaille. Poikkeuksista sovitaan erikseen.</a:t>
            </a:r>
          </a:p>
        </p:txBody>
      </p:sp>
    </p:spTree>
    <p:extLst>
      <p:ext uri="{BB962C8B-B14F-4D97-AF65-F5344CB8AC3E}">
        <p14:creationId xmlns:p14="http://schemas.microsoft.com/office/powerpoint/2010/main" val="7428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i-FI" altLang="fi-FI" dirty="0"/>
              <a:t>Oppilaat 2023-2024</a:t>
            </a:r>
          </a:p>
        </p:txBody>
      </p:sp>
      <p:sp>
        <p:nvSpPr>
          <p:cNvPr id="6147" name="Rectangle 3"/>
          <p:cNvSpPr>
            <a:spLocks noGrp="1" noChangeArrowheads="1"/>
          </p:cNvSpPr>
          <p:nvPr>
            <p:ph type="body" idx="1"/>
          </p:nvPr>
        </p:nvSpPr>
        <p:spPr/>
        <p:txBody>
          <a:bodyPr/>
          <a:lstStyle/>
          <a:p>
            <a:pPr eaLnBrk="1" hangingPunct="1"/>
            <a:r>
              <a:rPr lang="fi-FI" altLang="fi-FI" dirty="0"/>
              <a:t>Oppilaita yhteensä 64 </a:t>
            </a:r>
          </a:p>
          <a:p>
            <a:pPr marL="0" indent="0" eaLnBrk="1" hangingPunct="1">
              <a:buNone/>
            </a:pPr>
            <a:endParaRPr lang="fi-FI" altLang="fi-FI" dirty="0"/>
          </a:p>
          <a:p>
            <a:pPr eaLnBrk="1" hangingPunct="1"/>
            <a:r>
              <a:rPr lang="fi-FI" altLang="fi-FI" dirty="0"/>
              <a:t>1.lk    9 oppilasta</a:t>
            </a:r>
          </a:p>
          <a:p>
            <a:pPr eaLnBrk="1" hangingPunct="1"/>
            <a:r>
              <a:rPr lang="fi-FI" altLang="fi-FI" dirty="0"/>
              <a:t>2.lk    9 oppilasta	-&gt; 1.–2.lk.		19 opp.</a:t>
            </a:r>
          </a:p>
          <a:p>
            <a:pPr eaLnBrk="1" hangingPunct="1"/>
            <a:r>
              <a:rPr lang="fi-FI" altLang="fi-FI" dirty="0"/>
              <a:t>3.lk    12 oppilasta</a:t>
            </a:r>
          </a:p>
          <a:p>
            <a:pPr eaLnBrk="1" hangingPunct="1"/>
            <a:r>
              <a:rPr lang="fi-FI" altLang="fi-FI" dirty="0"/>
              <a:t>4.lk    12 oppilasta	-&gt; 3.–4.lk.		 24 opp.</a:t>
            </a:r>
          </a:p>
          <a:p>
            <a:pPr eaLnBrk="1" hangingPunct="1"/>
            <a:r>
              <a:rPr lang="fi-FI" altLang="fi-FI" dirty="0"/>
              <a:t>5.lk    8 oppilasta</a:t>
            </a:r>
          </a:p>
          <a:p>
            <a:pPr eaLnBrk="1" hangingPunct="1"/>
            <a:r>
              <a:rPr lang="fi-FI" altLang="fi-FI" dirty="0"/>
              <a:t>6.lk    14 oppilasta	-&gt; 5.–6.lk.		22 opp.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BCC884-2D9E-30A1-BE83-81606D880511}"/>
              </a:ext>
            </a:extLst>
          </p:cNvPr>
          <p:cNvSpPr>
            <a:spLocks noGrp="1"/>
          </p:cNvSpPr>
          <p:nvPr>
            <p:ph type="ctrTitle"/>
          </p:nvPr>
        </p:nvSpPr>
        <p:spPr>
          <a:xfrm>
            <a:off x="315913" y="466725"/>
            <a:ext cx="5912271" cy="586011"/>
          </a:xfrm>
        </p:spPr>
        <p:txBody>
          <a:bodyPr/>
          <a:lstStyle/>
          <a:p>
            <a:r>
              <a:rPr lang="fi-FI" sz="4000" dirty="0"/>
              <a:t>Oppilasmäärän kehitys</a:t>
            </a:r>
          </a:p>
        </p:txBody>
      </p:sp>
      <p:sp>
        <p:nvSpPr>
          <p:cNvPr id="3" name="Alaotsikko 2">
            <a:extLst>
              <a:ext uri="{FF2B5EF4-FFF2-40B4-BE49-F238E27FC236}">
                <a16:creationId xmlns:a16="http://schemas.microsoft.com/office/drawing/2014/main" id="{F84A8BC5-8D9C-8356-4F92-245EEF30E538}"/>
              </a:ext>
            </a:extLst>
          </p:cNvPr>
          <p:cNvSpPr>
            <a:spLocks noGrp="1"/>
          </p:cNvSpPr>
          <p:nvPr>
            <p:ph type="subTitle" idx="1"/>
          </p:nvPr>
        </p:nvSpPr>
        <p:spPr/>
        <p:txBody>
          <a:bodyPr/>
          <a:lstStyle/>
          <a:p>
            <a:endParaRPr lang="fi-FI"/>
          </a:p>
        </p:txBody>
      </p:sp>
      <p:graphicFrame>
        <p:nvGraphicFramePr>
          <p:cNvPr id="6" name="Kaavio 5">
            <a:extLst>
              <a:ext uri="{FF2B5EF4-FFF2-40B4-BE49-F238E27FC236}">
                <a16:creationId xmlns:a16="http://schemas.microsoft.com/office/drawing/2014/main" id="{75EB0449-7D18-E25B-0168-5519FB183FC7}"/>
              </a:ext>
            </a:extLst>
          </p:cNvPr>
          <p:cNvGraphicFramePr/>
          <p:nvPr>
            <p:extLst>
              <p:ext uri="{D42A27DB-BD31-4B8C-83A1-F6EECF244321}">
                <p14:modId xmlns:p14="http://schemas.microsoft.com/office/powerpoint/2010/main" val="792671182"/>
              </p:ext>
            </p:extLst>
          </p:nvPr>
        </p:nvGraphicFramePr>
        <p:xfrm>
          <a:off x="611560" y="1052736"/>
          <a:ext cx="6458991" cy="4359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75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BCC884-2D9E-30A1-BE83-81606D880511}"/>
              </a:ext>
            </a:extLst>
          </p:cNvPr>
          <p:cNvSpPr>
            <a:spLocks noGrp="1"/>
          </p:cNvSpPr>
          <p:nvPr>
            <p:ph type="ctrTitle"/>
          </p:nvPr>
        </p:nvSpPr>
        <p:spPr>
          <a:xfrm>
            <a:off x="315913" y="466725"/>
            <a:ext cx="5912271" cy="586011"/>
          </a:xfrm>
        </p:spPr>
        <p:txBody>
          <a:bodyPr/>
          <a:lstStyle/>
          <a:p>
            <a:r>
              <a:rPr lang="fi-FI" sz="4000" dirty="0"/>
              <a:t>Oppilasmäärän kehitys</a:t>
            </a:r>
          </a:p>
        </p:txBody>
      </p:sp>
      <p:sp>
        <p:nvSpPr>
          <p:cNvPr id="3" name="Alaotsikko 2">
            <a:extLst>
              <a:ext uri="{FF2B5EF4-FFF2-40B4-BE49-F238E27FC236}">
                <a16:creationId xmlns:a16="http://schemas.microsoft.com/office/drawing/2014/main" id="{F84A8BC5-8D9C-8356-4F92-245EEF30E538}"/>
              </a:ext>
            </a:extLst>
          </p:cNvPr>
          <p:cNvSpPr>
            <a:spLocks noGrp="1"/>
          </p:cNvSpPr>
          <p:nvPr>
            <p:ph type="subTitle" idx="1"/>
          </p:nvPr>
        </p:nvSpPr>
        <p:spPr/>
        <p:txBody>
          <a:bodyPr/>
          <a:lstStyle/>
          <a:p>
            <a:endParaRPr lang="fi-FI"/>
          </a:p>
        </p:txBody>
      </p:sp>
      <p:graphicFrame>
        <p:nvGraphicFramePr>
          <p:cNvPr id="6" name="Kaavio 5">
            <a:extLst>
              <a:ext uri="{FF2B5EF4-FFF2-40B4-BE49-F238E27FC236}">
                <a16:creationId xmlns:a16="http://schemas.microsoft.com/office/drawing/2014/main" id="{75EB0449-7D18-E25B-0168-5519FB183FC7}"/>
              </a:ext>
            </a:extLst>
          </p:cNvPr>
          <p:cNvGraphicFramePr/>
          <p:nvPr>
            <p:extLst>
              <p:ext uri="{D42A27DB-BD31-4B8C-83A1-F6EECF244321}">
                <p14:modId xmlns:p14="http://schemas.microsoft.com/office/powerpoint/2010/main" val="3860050343"/>
              </p:ext>
            </p:extLst>
          </p:nvPr>
        </p:nvGraphicFramePr>
        <p:xfrm>
          <a:off x="611560" y="1052736"/>
          <a:ext cx="6458991" cy="4359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964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2238"/>
            <a:ext cx="7543800" cy="1002506"/>
          </a:xfrm>
        </p:spPr>
        <p:txBody>
          <a:bodyPr/>
          <a:lstStyle/>
          <a:p>
            <a:pPr eaLnBrk="1" hangingPunct="1"/>
            <a:r>
              <a:rPr lang="fi-FI" altLang="fi-FI" dirty="0"/>
              <a:t>Opetushenkilökunta 2023-2024</a:t>
            </a:r>
          </a:p>
        </p:txBody>
      </p:sp>
      <p:sp>
        <p:nvSpPr>
          <p:cNvPr id="5123" name="Rectangle 3"/>
          <p:cNvSpPr>
            <a:spLocks noGrp="1" noChangeArrowheads="1"/>
          </p:cNvSpPr>
          <p:nvPr>
            <p:ph type="body" idx="1"/>
          </p:nvPr>
        </p:nvSpPr>
        <p:spPr>
          <a:xfrm>
            <a:off x="566738" y="1124744"/>
            <a:ext cx="8685212" cy="4895056"/>
          </a:xfrm>
        </p:spPr>
        <p:txBody>
          <a:bodyPr/>
          <a:lstStyle/>
          <a:p>
            <a:pPr eaLnBrk="1" hangingPunct="1">
              <a:lnSpc>
                <a:spcPct val="90000"/>
              </a:lnSpc>
            </a:pPr>
            <a:r>
              <a:rPr lang="fi-FI" altLang="fi-FI" dirty="0"/>
              <a:t>Matti Hurskainen, luokanopettaja 5.–6.lk., koulunjohtaja</a:t>
            </a:r>
          </a:p>
          <a:p>
            <a:pPr eaLnBrk="1" hangingPunct="1">
              <a:lnSpc>
                <a:spcPct val="90000"/>
              </a:lnSpc>
            </a:pPr>
            <a:r>
              <a:rPr lang="fi-FI" altLang="fi-FI" dirty="0"/>
              <a:t>Kristiina Hyvärinen, et (etäopetus)</a:t>
            </a:r>
          </a:p>
          <a:p>
            <a:pPr eaLnBrk="1" hangingPunct="1">
              <a:lnSpc>
                <a:spcPct val="90000"/>
              </a:lnSpc>
            </a:pPr>
            <a:r>
              <a:rPr lang="fi-FI" altLang="fi-FI" dirty="0"/>
              <a:t>Auli Kallio, koulunkäynninohjaaja</a:t>
            </a:r>
          </a:p>
          <a:p>
            <a:pPr eaLnBrk="1" hangingPunct="1">
              <a:lnSpc>
                <a:spcPct val="90000"/>
              </a:lnSpc>
            </a:pPr>
            <a:r>
              <a:rPr lang="fi-FI" altLang="fi-FI" dirty="0"/>
              <a:t>Satu Muinonen luokanopettaja 3.–4.lk.</a:t>
            </a:r>
          </a:p>
          <a:p>
            <a:pPr eaLnBrk="1" hangingPunct="1">
              <a:lnSpc>
                <a:spcPct val="90000"/>
              </a:lnSpc>
            </a:pPr>
            <a:r>
              <a:rPr lang="fi-FI" altLang="fi-FI" dirty="0"/>
              <a:t>Kari Multanen, englanninopettaja</a:t>
            </a:r>
          </a:p>
          <a:p>
            <a:pPr eaLnBrk="1" hangingPunct="1">
              <a:lnSpc>
                <a:spcPct val="90000"/>
              </a:lnSpc>
            </a:pPr>
            <a:r>
              <a:rPr lang="fi-FI" altLang="fi-FI" dirty="0"/>
              <a:t>Eveliina Oinonen, luokanopettaja 1.–2.lk. </a:t>
            </a:r>
          </a:p>
          <a:p>
            <a:pPr eaLnBrk="1" hangingPunct="1">
              <a:lnSpc>
                <a:spcPct val="90000"/>
              </a:lnSpc>
            </a:pPr>
            <a:r>
              <a:rPr lang="fi-FI" altLang="fi-FI" dirty="0"/>
              <a:t>Nelli Riekkinen, erityisopettaja</a:t>
            </a:r>
          </a:p>
          <a:p>
            <a:pPr eaLnBrk="1" hangingPunct="1">
              <a:lnSpc>
                <a:spcPct val="90000"/>
              </a:lnSpc>
            </a:pPr>
            <a:r>
              <a:rPr lang="fi-FI" altLang="fi-FI" dirty="0"/>
              <a:t>Saara </a:t>
            </a:r>
            <a:r>
              <a:rPr lang="fi-FI" altLang="fi-FI" dirty="0" err="1"/>
              <a:t>Sahlstén</a:t>
            </a:r>
            <a:r>
              <a:rPr lang="fi-FI" altLang="fi-FI" dirty="0"/>
              <a:t>, erityisopettaja</a:t>
            </a:r>
          </a:p>
          <a:p>
            <a:pPr eaLnBrk="1" hangingPunct="1">
              <a:lnSpc>
                <a:spcPct val="90000"/>
              </a:lnSpc>
            </a:pPr>
            <a:r>
              <a:rPr lang="fi-FI" altLang="fi-FI" dirty="0"/>
              <a:t>Sari Vatanen, </a:t>
            </a:r>
            <a:r>
              <a:rPr lang="fi-FI" altLang="fi-FI" dirty="0" err="1"/>
              <a:t>ort</a:t>
            </a:r>
            <a:r>
              <a:rPr lang="fi-FI" altLang="fi-FI" dirty="0"/>
              <a:t>. uskonto</a:t>
            </a:r>
          </a:p>
          <a:p>
            <a:pPr eaLnBrk="1" hangingPunct="1">
              <a:lnSpc>
                <a:spcPct val="90000"/>
              </a:lnSpc>
            </a:pPr>
            <a:r>
              <a:rPr lang="fi-FI" altLang="fi-FI" dirty="0"/>
              <a:t>Petri Väänänen, koulunkäynninohjaaja</a:t>
            </a:r>
          </a:p>
          <a:p>
            <a:pPr eaLnBrk="1" hangingPunct="1">
              <a:lnSpc>
                <a:spcPct val="90000"/>
              </a:lnSpc>
            </a:pPr>
            <a:endParaRPr lang="fi-FI" altLang="fi-FI" dirty="0"/>
          </a:p>
          <a:p>
            <a:pPr marL="0" indent="0" eaLnBrk="1" hangingPunct="1">
              <a:lnSpc>
                <a:spcPct val="90000"/>
              </a:lnSpc>
              <a:buNone/>
            </a:pPr>
            <a:br>
              <a:rPr lang="fi-FI" altLang="fi-FI" dirty="0"/>
            </a:br>
            <a:endParaRPr lang="fi-FI" alt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i-FI" altLang="fi-FI" dirty="0"/>
              <a:t>Henkilökunta 2023-2024</a:t>
            </a:r>
          </a:p>
        </p:txBody>
      </p:sp>
      <p:sp>
        <p:nvSpPr>
          <p:cNvPr id="5123" name="Rectangle 3"/>
          <p:cNvSpPr>
            <a:spLocks noGrp="1" noChangeArrowheads="1"/>
          </p:cNvSpPr>
          <p:nvPr>
            <p:ph type="body" idx="1"/>
          </p:nvPr>
        </p:nvSpPr>
        <p:spPr>
          <a:xfrm>
            <a:off x="566738" y="1752600"/>
            <a:ext cx="8685212" cy="4267200"/>
          </a:xfrm>
        </p:spPr>
        <p:txBody>
          <a:bodyPr/>
          <a:lstStyle/>
          <a:p>
            <a:pPr eaLnBrk="1" hangingPunct="1">
              <a:lnSpc>
                <a:spcPct val="90000"/>
              </a:lnSpc>
            </a:pPr>
            <a:r>
              <a:rPr lang="fi-FI" altLang="fi-FI" dirty="0"/>
              <a:t>Pekka Auvinen, kiinteistönhoitaja</a:t>
            </a:r>
          </a:p>
          <a:p>
            <a:pPr eaLnBrk="1" hangingPunct="1">
              <a:lnSpc>
                <a:spcPct val="90000"/>
              </a:lnSpc>
            </a:pPr>
            <a:r>
              <a:rPr lang="fi-FI" altLang="fi-FI" dirty="0"/>
              <a:t>Jenna Hynninen, kouluterveydenhoitaja</a:t>
            </a:r>
          </a:p>
          <a:p>
            <a:pPr eaLnBrk="1" hangingPunct="1">
              <a:lnSpc>
                <a:spcPct val="90000"/>
              </a:lnSpc>
            </a:pPr>
            <a:r>
              <a:rPr lang="fi-FI" altLang="fi-FI" dirty="0"/>
              <a:t>Heidi Kiiskinen, iltapäiväkerho</a:t>
            </a:r>
          </a:p>
          <a:p>
            <a:pPr eaLnBrk="1" hangingPunct="1">
              <a:lnSpc>
                <a:spcPct val="90000"/>
              </a:lnSpc>
            </a:pPr>
            <a:r>
              <a:rPr lang="fi-FI" altLang="fi-FI" dirty="0"/>
              <a:t>Terttu Meriläinen, koulukuraattori</a:t>
            </a:r>
          </a:p>
          <a:p>
            <a:pPr eaLnBrk="1" hangingPunct="1">
              <a:lnSpc>
                <a:spcPct val="90000"/>
              </a:lnSpc>
            </a:pPr>
            <a:r>
              <a:rPr lang="fi-FI" altLang="fi-FI" dirty="0"/>
              <a:t>Virpi Rautiainen, laitos- ja ruokahuolto</a:t>
            </a:r>
          </a:p>
          <a:p>
            <a:pPr eaLnBrk="1" hangingPunct="1">
              <a:lnSpc>
                <a:spcPct val="90000"/>
              </a:lnSpc>
            </a:pPr>
            <a:r>
              <a:rPr lang="fi-FI" altLang="fi-FI" dirty="0"/>
              <a:t>Anneli Toivanen, iltapäiväkerho</a:t>
            </a:r>
          </a:p>
          <a:p>
            <a:pPr eaLnBrk="1" hangingPunct="1">
              <a:lnSpc>
                <a:spcPct val="90000"/>
              </a:lnSpc>
            </a:pPr>
            <a:r>
              <a:rPr lang="fi-FI" altLang="fi-FI" dirty="0"/>
              <a:t>Petri Väänänen, iltapäiväkerho</a:t>
            </a:r>
          </a:p>
          <a:p>
            <a:pPr eaLnBrk="1" hangingPunct="1">
              <a:lnSpc>
                <a:spcPct val="90000"/>
              </a:lnSpc>
            </a:pPr>
            <a:r>
              <a:rPr lang="fi-FI" altLang="fi-FI" dirty="0"/>
              <a:t>Savo-Karjalan Linja, koulukuljetukset</a:t>
            </a:r>
          </a:p>
          <a:p>
            <a:pPr marL="0" indent="0" eaLnBrk="1" hangingPunct="1">
              <a:lnSpc>
                <a:spcPct val="90000"/>
              </a:lnSpc>
              <a:buNone/>
            </a:pPr>
            <a:endParaRPr lang="fi-FI" altLang="fi-FI" dirty="0"/>
          </a:p>
          <a:p>
            <a:pPr marL="0" indent="0" eaLnBrk="1" hangingPunct="1">
              <a:lnSpc>
                <a:spcPct val="90000"/>
              </a:lnSpc>
              <a:buNone/>
            </a:pPr>
            <a:br>
              <a:rPr lang="fi-FI" altLang="fi-FI" dirty="0"/>
            </a:br>
            <a:endParaRPr lang="fi-FI" altLang="fi-FI" dirty="0"/>
          </a:p>
        </p:txBody>
      </p:sp>
    </p:spTree>
    <p:extLst>
      <p:ext uri="{BB962C8B-B14F-4D97-AF65-F5344CB8AC3E}">
        <p14:creationId xmlns:p14="http://schemas.microsoft.com/office/powerpoint/2010/main" val="368353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C8FA42-57A1-4C57-A253-F93051F4B754}"/>
              </a:ext>
            </a:extLst>
          </p:cNvPr>
          <p:cNvSpPr>
            <a:spLocks noGrp="1"/>
          </p:cNvSpPr>
          <p:nvPr>
            <p:ph type="title"/>
          </p:nvPr>
        </p:nvSpPr>
        <p:spPr>
          <a:xfrm>
            <a:off x="457200" y="122238"/>
            <a:ext cx="7543800" cy="930498"/>
          </a:xfrm>
        </p:spPr>
        <p:txBody>
          <a:bodyPr/>
          <a:lstStyle/>
          <a:p>
            <a:r>
              <a:rPr lang="fi-FI" dirty="0"/>
              <a:t>Kodin ja koulun yhteydenpito</a:t>
            </a:r>
          </a:p>
        </p:txBody>
      </p:sp>
      <p:sp>
        <p:nvSpPr>
          <p:cNvPr id="3" name="Sisällön paikkamerkki 2">
            <a:extLst>
              <a:ext uri="{FF2B5EF4-FFF2-40B4-BE49-F238E27FC236}">
                <a16:creationId xmlns:a16="http://schemas.microsoft.com/office/drawing/2014/main" id="{BE0C64A1-C7B4-4A5A-BA8E-F30B4D083684}"/>
              </a:ext>
            </a:extLst>
          </p:cNvPr>
          <p:cNvSpPr>
            <a:spLocks noGrp="1"/>
          </p:cNvSpPr>
          <p:nvPr>
            <p:ph idx="1"/>
          </p:nvPr>
        </p:nvSpPr>
        <p:spPr>
          <a:xfrm>
            <a:off x="457200" y="1196752"/>
            <a:ext cx="8229600" cy="4934173"/>
          </a:xfrm>
        </p:spPr>
        <p:txBody>
          <a:bodyPr/>
          <a:lstStyle/>
          <a:p>
            <a:r>
              <a:rPr lang="fi-FI" sz="2400" dirty="0"/>
              <a:t>Matala kynnys molemmin puolin</a:t>
            </a:r>
          </a:p>
          <a:p>
            <a:r>
              <a:rPr lang="fi-FI" sz="2400" dirty="0"/>
              <a:t>Wilma pääasiallinen viestintäväline, paperitiedotteet harvinaisempia. Wilma-tunnusten luomiseen ja Wilman käyttöön saa opastusta koulunjohtajalta</a:t>
            </a:r>
          </a:p>
          <a:p>
            <a:r>
              <a:rPr lang="fi-FI" sz="2400" dirty="0"/>
              <a:t>Koulun Peda.net-sivut </a:t>
            </a:r>
            <a:r>
              <a:rPr lang="fi-FI" sz="2400" dirty="0">
                <a:hlinkClick r:id="rId2"/>
              </a:rPr>
              <a:t>https://peda.net/kontiolahti/jakokosken-koulu</a:t>
            </a:r>
            <a:r>
              <a:rPr lang="fi-FI" sz="2400" dirty="0"/>
              <a:t> </a:t>
            </a:r>
          </a:p>
          <a:p>
            <a:pPr marL="0" indent="0">
              <a:buNone/>
            </a:pPr>
            <a:r>
              <a:rPr lang="fi-FI" sz="2400" dirty="0"/>
              <a:t>         - laajin infopaketti koulun toiminnasta</a:t>
            </a:r>
          </a:p>
          <a:p>
            <a:r>
              <a:rPr lang="fi-FI" sz="2400" dirty="0"/>
              <a:t>Koulunjohtajan matkapuhelin (040 487 2111) on paras keino tavoittaa koulun väkeä koulupäivän aikana.</a:t>
            </a:r>
          </a:p>
          <a:p>
            <a:r>
              <a:rPr lang="fi-FI" sz="2400" dirty="0"/>
              <a:t>Poissaolot ilmoitettava aina ja joka päivältä.</a:t>
            </a:r>
          </a:p>
          <a:p>
            <a:r>
              <a:rPr lang="fi-FI" sz="2400" dirty="0"/>
              <a:t>Poissaolot 1-5 pv luokanopettaja, &gt;5pv koulunjohtaja (sähköinen anomus Wilman kautta)</a:t>
            </a:r>
          </a:p>
        </p:txBody>
      </p:sp>
    </p:spTree>
    <p:extLst>
      <p:ext uri="{BB962C8B-B14F-4D97-AF65-F5344CB8AC3E}">
        <p14:creationId xmlns:p14="http://schemas.microsoft.com/office/powerpoint/2010/main" val="213731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7C182-512A-5EFC-A87C-795E5F1E372E}"/>
              </a:ext>
            </a:extLst>
          </p:cNvPr>
          <p:cNvSpPr>
            <a:spLocks noGrp="1"/>
          </p:cNvSpPr>
          <p:nvPr>
            <p:ph type="title"/>
          </p:nvPr>
        </p:nvSpPr>
        <p:spPr/>
        <p:txBody>
          <a:bodyPr/>
          <a:lstStyle/>
          <a:p>
            <a:r>
              <a:rPr lang="fi-FI" dirty="0"/>
              <a:t>KiVa Koulu</a:t>
            </a:r>
          </a:p>
        </p:txBody>
      </p:sp>
      <p:sp>
        <p:nvSpPr>
          <p:cNvPr id="3" name="Sisällön paikkamerkki 2">
            <a:extLst>
              <a:ext uri="{FF2B5EF4-FFF2-40B4-BE49-F238E27FC236}">
                <a16:creationId xmlns:a16="http://schemas.microsoft.com/office/drawing/2014/main" id="{99566ED0-6548-B478-4A67-6AAC4CFC07A6}"/>
              </a:ext>
            </a:extLst>
          </p:cNvPr>
          <p:cNvSpPr>
            <a:spLocks noGrp="1"/>
          </p:cNvSpPr>
          <p:nvPr>
            <p:ph idx="1"/>
          </p:nvPr>
        </p:nvSpPr>
        <p:spPr>
          <a:xfrm>
            <a:off x="457200" y="1719263"/>
            <a:ext cx="4906888" cy="4411662"/>
          </a:xfrm>
        </p:spPr>
        <p:txBody>
          <a:bodyPr/>
          <a:lstStyle/>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lang="fi-FI" altLang="fi-FI" sz="3000" kern="0" dirty="0">
                <a:solidFill>
                  <a:srgbClr val="000000"/>
                </a:solidFill>
                <a:latin typeface="Arial"/>
                <a:cs typeface="Arial"/>
              </a:rPr>
              <a:t>Kiusaamisen vastainen ja kiusaamista vastustava</a:t>
            </a:r>
            <a:endParaRPr kumimoji="0" lang="fi-FI" altLang="fi-FI" sz="30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lang="fi-FI" altLang="fi-FI" sz="3000" kern="0" dirty="0">
                <a:solidFill>
                  <a:srgbClr val="000000"/>
                </a:solidFill>
                <a:latin typeface="Arial"/>
                <a:cs typeface="Arial"/>
                <a:sym typeface="Wingdings" panose="05000000000000000000" pitchFamily="2" charset="2"/>
              </a:rPr>
              <a:t>Kiusaamisepäilyjen ja –tapausten systemaattinen käsittely</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kumimoji="0" lang="fi-FI" altLang="fi-FI" sz="3000" b="0" i="0" u="none" strike="noStrike" kern="0" cap="none" spc="0" normalizeH="0" baseline="0" noProof="0" dirty="0" err="1">
                <a:ln>
                  <a:noFill/>
                </a:ln>
                <a:solidFill>
                  <a:srgbClr val="000000"/>
                </a:solidFill>
                <a:effectLst/>
                <a:uLnTx/>
                <a:uFillTx/>
                <a:latin typeface="Arial"/>
                <a:ea typeface="+mn-ea"/>
                <a:cs typeface="Arial"/>
                <a:sym typeface="Wingdings" panose="05000000000000000000" pitchFamily="2" charset="2"/>
              </a:rPr>
              <a:t>KiVa</a:t>
            </a:r>
            <a:r>
              <a:rPr kumimoji="0" lang="fi-FI" altLang="fi-FI" sz="3000" b="0" i="0" u="none" strike="noStrike" kern="0" cap="none" spc="0" normalizeH="0" baseline="0" noProof="0" dirty="0">
                <a:ln>
                  <a:noFill/>
                </a:ln>
                <a:solidFill>
                  <a:srgbClr val="000000"/>
                </a:solidFill>
                <a:effectLst/>
                <a:uLnTx/>
                <a:uFillTx/>
                <a:latin typeface="Arial"/>
                <a:ea typeface="+mn-ea"/>
                <a:cs typeface="Arial"/>
                <a:sym typeface="Wingdings" panose="05000000000000000000" pitchFamily="2" charset="2"/>
              </a:rPr>
              <a:t>-oppitunnit</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kumimoji="0" lang="fi-FI" altLang="fi-FI" sz="3000" b="0" i="0" u="none" strike="noStrike" kern="0" cap="none" spc="0" normalizeH="0" baseline="0" noProof="0" dirty="0">
                <a:ln>
                  <a:noFill/>
                </a:ln>
                <a:solidFill>
                  <a:srgbClr val="000000"/>
                </a:solidFill>
                <a:effectLst/>
                <a:uLnTx/>
                <a:uFillTx/>
                <a:latin typeface="Arial"/>
                <a:ea typeface="+mn-ea"/>
                <a:cs typeface="Arial"/>
                <a:sym typeface="Wingdings" panose="05000000000000000000" pitchFamily="2" charset="2"/>
              </a:rPr>
              <a:t>Kiusaamiskyselyt oppilaille</a:t>
            </a:r>
          </a:p>
          <a:p>
            <a:endParaRPr lang="fi-FI" dirty="0"/>
          </a:p>
        </p:txBody>
      </p:sp>
      <p:pic>
        <p:nvPicPr>
          <p:cNvPr id="4" name="Sisällön paikkamerkki 4">
            <a:extLst>
              <a:ext uri="{FF2B5EF4-FFF2-40B4-BE49-F238E27FC236}">
                <a16:creationId xmlns:a16="http://schemas.microsoft.com/office/drawing/2014/main" id="{D6755501-6417-D4F3-F810-53E52FB4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92080" y="3212976"/>
            <a:ext cx="3563155" cy="338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39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4B182-EE88-A7FF-D6FB-FFA1529F8226}"/>
              </a:ext>
            </a:extLst>
          </p:cNvPr>
          <p:cNvSpPr>
            <a:spLocks noGrp="1"/>
          </p:cNvSpPr>
          <p:nvPr>
            <p:ph type="title"/>
          </p:nvPr>
        </p:nvSpPr>
        <p:spPr>
          <a:xfrm>
            <a:off x="457200" y="260648"/>
            <a:ext cx="7543800" cy="1152128"/>
          </a:xfrm>
        </p:spPr>
        <p:txBody>
          <a:bodyPr/>
          <a:lstStyle/>
          <a:p>
            <a:br>
              <a:rPr kumimoji="0" lang="fi-FI" altLang="fi-FI" sz="4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i-FI" altLang="fi-FI" sz="2400" b="0" i="0" u="none" strike="noStrike" cap="none" normalizeH="0" baseline="0" dirty="0">
                <a:ln>
                  <a:noFill/>
                </a:ln>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Jakokosken koulun ProKoulu -käyttäytymisodotukset</a:t>
            </a:r>
            <a:br>
              <a:rPr kumimoji="0" lang="fi-FI" altLang="fi-FI" sz="3600" b="0" i="0" u="none" strike="noStrike" cap="none" normalizeH="0" baseline="0" dirty="0">
                <a:ln>
                  <a:noFill/>
                </a:ln>
                <a:solidFill>
                  <a:schemeClr val="tx1"/>
                </a:solidFill>
                <a:effectLst/>
                <a:latin typeface="Arial" panose="020B0604020202020204" pitchFamily="34" charset="0"/>
              </a:rPr>
            </a:br>
            <a:endParaRPr lang="fi-FI" dirty="0"/>
          </a:p>
        </p:txBody>
      </p:sp>
      <p:graphicFrame>
        <p:nvGraphicFramePr>
          <p:cNvPr id="5" name="Sisällön paikkamerkki 4">
            <a:extLst>
              <a:ext uri="{FF2B5EF4-FFF2-40B4-BE49-F238E27FC236}">
                <a16:creationId xmlns:a16="http://schemas.microsoft.com/office/drawing/2014/main" id="{2465775C-81DE-1B3B-33DF-5A2D2A629C02}"/>
              </a:ext>
            </a:extLst>
          </p:cNvPr>
          <p:cNvGraphicFramePr>
            <a:graphicFrameLocks noGrp="1"/>
          </p:cNvGraphicFramePr>
          <p:nvPr>
            <p:ph idx="1"/>
            <p:extLst>
              <p:ext uri="{D42A27DB-BD31-4B8C-83A1-F6EECF244321}">
                <p14:modId xmlns:p14="http://schemas.microsoft.com/office/powerpoint/2010/main" val="1436357969"/>
              </p:ext>
            </p:extLst>
          </p:nvPr>
        </p:nvGraphicFramePr>
        <p:xfrm>
          <a:off x="539553" y="1052736"/>
          <a:ext cx="7272807" cy="4752528"/>
        </p:xfrm>
        <a:graphic>
          <a:graphicData uri="http://schemas.openxmlformats.org/drawingml/2006/table">
            <a:tbl>
              <a:tblPr firstRow="1" firstCol="1" bandRow="1">
                <a:tableStyleId>{5C22544A-7EE6-4342-B048-85BDC9FD1C3A}</a:tableStyleId>
              </a:tblPr>
              <a:tblGrid>
                <a:gridCol w="1024011">
                  <a:extLst>
                    <a:ext uri="{9D8B030D-6E8A-4147-A177-3AD203B41FA5}">
                      <a16:colId xmlns:a16="http://schemas.microsoft.com/office/drawing/2014/main" val="3792272880"/>
                    </a:ext>
                  </a:extLst>
                </a:gridCol>
                <a:gridCol w="2082932">
                  <a:extLst>
                    <a:ext uri="{9D8B030D-6E8A-4147-A177-3AD203B41FA5}">
                      <a16:colId xmlns:a16="http://schemas.microsoft.com/office/drawing/2014/main" val="2042493566"/>
                    </a:ext>
                  </a:extLst>
                </a:gridCol>
                <a:gridCol w="2082932">
                  <a:extLst>
                    <a:ext uri="{9D8B030D-6E8A-4147-A177-3AD203B41FA5}">
                      <a16:colId xmlns:a16="http://schemas.microsoft.com/office/drawing/2014/main" val="1962052780"/>
                    </a:ext>
                  </a:extLst>
                </a:gridCol>
                <a:gridCol w="2082932">
                  <a:extLst>
                    <a:ext uri="{9D8B030D-6E8A-4147-A177-3AD203B41FA5}">
                      <a16:colId xmlns:a16="http://schemas.microsoft.com/office/drawing/2014/main" val="490758231"/>
                    </a:ext>
                  </a:extLst>
                </a:gridCol>
              </a:tblGrid>
              <a:tr h="440678">
                <a:tc>
                  <a:txBody>
                    <a:bodyPr/>
                    <a:lstStyle/>
                    <a:p>
                      <a:pPr>
                        <a:lnSpc>
                          <a:spcPct val="107000"/>
                        </a:lnSpc>
                        <a:spcAft>
                          <a:spcPts val="800"/>
                        </a:spcAft>
                      </a:pPr>
                      <a:r>
                        <a:rPr lang="fi-FI" sz="900" dirty="0">
                          <a:effectLst/>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dirty="0">
                          <a:effectLst/>
                        </a:rPr>
                        <a:t>KUUNTELEN</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LIIKUN RAUHALLISESTI</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ANNAN TILAA</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extLst>
                  <a:ext uri="{0D108BD9-81ED-4DB2-BD59-A6C34878D82A}">
                    <a16:rowId xmlns:a16="http://schemas.microsoft.com/office/drawing/2014/main" val="1740123537"/>
                  </a:ext>
                </a:extLst>
              </a:tr>
              <a:tr h="1189378">
                <a:tc>
                  <a:txBody>
                    <a:bodyPr/>
                    <a:lstStyle/>
                    <a:p>
                      <a:pPr>
                        <a:lnSpc>
                          <a:spcPct val="107000"/>
                        </a:lnSpc>
                        <a:spcAft>
                          <a:spcPts val="800"/>
                        </a:spcAft>
                      </a:pPr>
                      <a:r>
                        <a:rPr lang="fi-FI" sz="900" dirty="0">
                          <a:effectLst/>
                        </a:rPr>
                        <a:t>OPPITUNNIT</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Pyydän puheenvuoron</a:t>
                      </a:r>
                    </a:p>
                    <a:p>
                      <a:pPr>
                        <a:lnSpc>
                          <a:spcPct val="107000"/>
                        </a:lnSpc>
                        <a:spcAft>
                          <a:spcPts val="800"/>
                        </a:spcAft>
                      </a:pPr>
                      <a:r>
                        <a:rPr lang="fi-FI" sz="900">
                          <a:effectLst/>
                        </a:rPr>
                        <a:t> </a:t>
                      </a:r>
                    </a:p>
                    <a:p>
                      <a:pPr>
                        <a:lnSpc>
                          <a:spcPct val="107000"/>
                        </a:lnSpc>
                        <a:spcAft>
                          <a:spcPts val="800"/>
                        </a:spcAft>
                      </a:pPr>
                      <a:r>
                        <a:rPr lang="fi-FI" sz="900">
                          <a:effectLst/>
                        </a:rPr>
                        <a:t>Odotan omaa vuoroa</a:t>
                      </a:r>
                    </a:p>
                    <a:p>
                      <a:pPr>
                        <a:lnSpc>
                          <a:spcPct val="107000"/>
                        </a:lnSpc>
                        <a:spcAft>
                          <a:spcPts val="800"/>
                        </a:spcAft>
                      </a:pPr>
                      <a:r>
                        <a:rPr lang="fi-FI" sz="900">
                          <a:effectLst/>
                        </a:rPr>
                        <a:t> </a:t>
                      </a:r>
                    </a:p>
                    <a:p>
                      <a:pPr>
                        <a:lnSpc>
                          <a:spcPct val="107000"/>
                        </a:lnSpc>
                        <a:spcAft>
                          <a:spcPts val="800"/>
                        </a:spcAft>
                      </a:pPr>
                      <a:r>
                        <a:rPr lang="fi-FI" sz="900">
                          <a:effectLst/>
                        </a:rPr>
                        <a:t>Kuuntelen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Kävelen</a:t>
                      </a:r>
                    </a:p>
                    <a:p>
                      <a:pPr>
                        <a:lnSpc>
                          <a:spcPct val="107000"/>
                        </a:lnSpc>
                        <a:spcAft>
                          <a:spcPts val="800"/>
                        </a:spcAft>
                      </a:pPr>
                      <a:r>
                        <a:rPr lang="fi-FI" sz="900">
                          <a:effectLst/>
                        </a:rPr>
                        <a:t> </a:t>
                      </a:r>
                    </a:p>
                    <a:p>
                      <a:pPr>
                        <a:lnSpc>
                          <a:spcPct val="107000"/>
                        </a:lnSpc>
                        <a:spcAft>
                          <a:spcPts val="800"/>
                        </a:spcAft>
                      </a:pPr>
                      <a:r>
                        <a:rPr lang="fi-FI" sz="900">
                          <a:effectLst/>
                        </a:rPr>
                        <a:t>Vältän turhaa puhetta</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Odotan omaa vuoroa</a:t>
                      </a:r>
                    </a:p>
                    <a:p>
                      <a:pPr>
                        <a:lnSpc>
                          <a:spcPct val="107000"/>
                        </a:lnSpc>
                        <a:spcAft>
                          <a:spcPts val="800"/>
                        </a:spcAft>
                      </a:pPr>
                      <a:r>
                        <a:rPr lang="fi-FI" sz="900">
                          <a:effectLst/>
                        </a:rPr>
                        <a:t> </a:t>
                      </a:r>
                    </a:p>
                    <a:p>
                      <a:pPr>
                        <a:lnSpc>
                          <a:spcPct val="107000"/>
                        </a:lnSpc>
                        <a:spcAft>
                          <a:spcPts val="800"/>
                        </a:spcAft>
                      </a:pPr>
                      <a:r>
                        <a:rPr lang="fi-FI" sz="900">
                          <a:effectLst/>
                        </a:rPr>
                        <a:t>Otan toiset huomioon</a:t>
                      </a:r>
                    </a:p>
                    <a:p>
                      <a:pPr>
                        <a:lnSpc>
                          <a:spcPct val="107000"/>
                        </a:lnSpc>
                        <a:spcAft>
                          <a:spcPts val="800"/>
                        </a:spcAft>
                      </a:pPr>
                      <a:r>
                        <a:rPr lang="fi-FI" sz="900">
                          <a:effectLst/>
                        </a:rPr>
                        <a:t> </a:t>
                      </a:r>
                    </a:p>
                    <a:p>
                      <a:pPr>
                        <a:lnSpc>
                          <a:spcPct val="107000"/>
                        </a:lnSpc>
                        <a:spcAft>
                          <a:spcPts val="800"/>
                        </a:spcAft>
                      </a:pPr>
                      <a:r>
                        <a:rPr lang="fi-FI" sz="900">
                          <a:effectLst/>
                        </a:rPr>
                        <a:t>Annan työrauhan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extLst>
                  <a:ext uri="{0D108BD9-81ED-4DB2-BD59-A6C34878D82A}">
                    <a16:rowId xmlns:a16="http://schemas.microsoft.com/office/drawing/2014/main" val="1140232666"/>
                  </a:ext>
                </a:extLst>
              </a:tr>
              <a:tr h="1080996">
                <a:tc>
                  <a:txBody>
                    <a:bodyPr/>
                    <a:lstStyle/>
                    <a:p>
                      <a:pPr>
                        <a:lnSpc>
                          <a:spcPct val="107000"/>
                        </a:lnSpc>
                        <a:spcAft>
                          <a:spcPts val="800"/>
                        </a:spcAft>
                      </a:pPr>
                      <a:r>
                        <a:rPr lang="fi-FI" sz="900">
                          <a:effectLst/>
                        </a:rPr>
                        <a:t>SIIRTYMÄT</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Toimin hiljaisesti</a:t>
                      </a:r>
                    </a:p>
                    <a:p>
                      <a:pPr>
                        <a:lnSpc>
                          <a:spcPct val="107000"/>
                        </a:lnSpc>
                        <a:spcAft>
                          <a:spcPts val="800"/>
                        </a:spcAft>
                      </a:pPr>
                      <a:r>
                        <a:rPr lang="fi-FI" sz="900">
                          <a:effectLst/>
                        </a:rPr>
                        <a:t> </a:t>
                      </a:r>
                    </a:p>
                    <a:p>
                      <a:pPr>
                        <a:lnSpc>
                          <a:spcPct val="107000"/>
                        </a:lnSpc>
                        <a:spcAft>
                          <a:spcPts val="800"/>
                        </a:spcAft>
                      </a:pPr>
                      <a:r>
                        <a:rPr lang="fi-FI" sz="900">
                          <a:effectLst/>
                        </a:rPr>
                        <a:t>Toimin ohjeen mukaisesti</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Kävelen</a:t>
                      </a:r>
                    </a:p>
                    <a:p>
                      <a:pPr>
                        <a:lnSpc>
                          <a:spcPct val="107000"/>
                        </a:lnSpc>
                        <a:spcAft>
                          <a:spcPts val="800"/>
                        </a:spcAft>
                      </a:pPr>
                      <a:r>
                        <a:rPr lang="fi-FI" sz="900">
                          <a:effectLst/>
                        </a:rPr>
                        <a:t> </a:t>
                      </a:r>
                    </a:p>
                    <a:p>
                      <a:pPr>
                        <a:lnSpc>
                          <a:spcPct val="107000"/>
                        </a:lnSpc>
                        <a:spcAft>
                          <a:spcPts val="800"/>
                        </a:spcAft>
                      </a:pPr>
                      <a:r>
                        <a:rPr lang="fi-FI" sz="900">
                          <a:effectLst/>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Pidän turvavälin</a:t>
                      </a:r>
                    </a:p>
                    <a:p>
                      <a:pPr>
                        <a:lnSpc>
                          <a:spcPct val="107000"/>
                        </a:lnSpc>
                        <a:spcAft>
                          <a:spcPts val="800"/>
                        </a:spcAft>
                      </a:pPr>
                      <a:r>
                        <a:rPr lang="fi-FI" sz="900">
                          <a:effectLst/>
                        </a:rPr>
                        <a:t> </a:t>
                      </a:r>
                    </a:p>
                    <a:p>
                      <a:pPr>
                        <a:lnSpc>
                          <a:spcPct val="107000"/>
                        </a:lnSpc>
                        <a:spcAft>
                          <a:spcPts val="800"/>
                        </a:spcAft>
                      </a:pPr>
                      <a:r>
                        <a:rPr lang="fi-FI" sz="900">
                          <a:effectLst/>
                        </a:rPr>
                        <a:t>Toimin naulakoilla viivyttelemättä</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extLst>
                  <a:ext uri="{0D108BD9-81ED-4DB2-BD59-A6C34878D82A}">
                    <a16:rowId xmlns:a16="http://schemas.microsoft.com/office/drawing/2014/main" val="1468467417"/>
                  </a:ext>
                </a:extLst>
              </a:tr>
              <a:tr h="1020738">
                <a:tc>
                  <a:txBody>
                    <a:bodyPr/>
                    <a:lstStyle/>
                    <a:p>
                      <a:pPr>
                        <a:lnSpc>
                          <a:spcPct val="107000"/>
                        </a:lnSpc>
                        <a:spcAft>
                          <a:spcPts val="800"/>
                        </a:spcAft>
                      </a:pPr>
                      <a:r>
                        <a:rPr lang="fi-FI" sz="900">
                          <a:effectLst/>
                        </a:rPr>
                        <a:t>RUOKAILU</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Keskustelen hiljaisella äänellä</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Kävelen</a:t>
                      </a:r>
                    </a:p>
                    <a:p>
                      <a:pPr>
                        <a:lnSpc>
                          <a:spcPct val="107000"/>
                        </a:lnSpc>
                        <a:spcAft>
                          <a:spcPts val="800"/>
                        </a:spcAft>
                      </a:pPr>
                      <a:r>
                        <a:rPr lang="fi-FI" sz="900">
                          <a:effectLst/>
                        </a:rPr>
                        <a:t> </a:t>
                      </a:r>
                    </a:p>
                    <a:p>
                      <a:pPr>
                        <a:lnSpc>
                          <a:spcPct val="107000"/>
                        </a:lnSpc>
                        <a:spcAft>
                          <a:spcPts val="800"/>
                        </a:spcAft>
                      </a:pPr>
                      <a:r>
                        <a:rPr lang="fi-FI" sz="900">
                          <a:effectLst/>
                        </a:rPr>
                        <a:t>Tarkkailen lautastani</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Odotan omaa vuoroani</a:t>
                      </a:r>
                    </a:p>
                    <a:p>
                      <a:pPr>
                        <a:lnSpc>
                          <a:spcPct val="107000"/>
                        </a:lnSpc>
                        <a:spcAft>
                          <a:spcPts val="800"/>
                        </a:spcAft>
                      </a:pPr>
                      <a:r>
                        <a:rPr lang="fi-FI" sz="900">
                          <a:effectLst/>
                        </a:rPr>
                        <a:t> </a:t>
                      </a:r>
                    </a:p>
                    <a:p>
                      <a:pPr>
                        <a:lnSpc>
                          <a:spcPct val="107000"/>
                        </a:lnSpc>
                        <a:spcAft>
                          <a:spcPts val="800"/>
                        </a:spcAft>
                      </a:pPr>
                      <a:r>
                        <a:rPr lang="fi-FI" sz="900">
                          <a:effectLst/>
                        </a:rPr>
                        <a:t>Annan ruokarauhan</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extLst>
                  <a:ext uri="{0D108BD9-81ED-4DB2-BD59-A6C34878D82A}">
                    <a16:rowId xmlns:a16="http://schemas.microsoft.com/office/drawing/2014/main" val="812508618"/>
                  </a:ext>
                </a:extLst>
              </a:tr>
              <a:tr h="1020738">
                <a:tc>
                  <a:txBody>
                    <a:bodyPr/>
                    <a:lstStyle/>
                    <a:p>
                      <a:pPr>
                        <a:lnSpc>
                          <a:spcPct val="107000"/>
                        </a:lnSpc>
                        <a:spcAft>
                          <a:spcPts val="800"/>
                        </a:spcAft>
                      </a:pPr>
                      <a:r>
                        <a:rPr lang="fi-FI" sz="900" dirty="0">
                          <a:effectLst/>
                        </a:rPr>
                        <a:t>VÄLITUNNIT</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Otan mukaan leikkiin</a:t>
                      </a:r>
                    </a:p>
                    <a:p>
                      <a:pPr>
                        <a:lnSpc>
                          <a:spcPct val="107000"/>
                        </a:lnSpc>
                        <a:spcAft>
                          <a:spcPts val="800"/>
                        </a:spcAft>
                      </a:pPr>
                      <a:r>
                        <a:rPr lang="fi-FI" sz="900">
                          <a:effectLst/>
                        </a:rPr>
                        <a:t> </a:t>
                      </a:r>
                    </a:p>
                    <a:p>
                      <a:pPr>
                        <a:lnSpc>
                          <a:spcPct val="107000"/>
                        </a:lnSpc>
                        <a:spcAft>
                          <a:spcPts val="800"/>
                        </a:spcAft>
                      </a:pPr>
                      <a:r>
                        <a:rPr lang="fi-FI" sz="900">
                          <a:effectLst/>
                        </a:rPr>
                        <a:t>Sovimme leikit yhdessä</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a:effectLst/>
                        </a:rPr>
                        <a:t>Noudatan välituntialueen rajoja</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tc>
                  <a:txBody>
                    <a:bodyPr/>
                    <a:lstStyle/>
                    <a:p>
                      <a:pPr>
                        <a:lnSpc>
                          <a:spcPct val="107000"/>
                        </a:lnSpc>
                        <a:spcAft>
                          <a:spcPts val="800"/>
                        </a:spcAft>
                      </a:pPr>
                      <a:r>
                        <a:rPr lang="fi-FI" sz="900" dirty="0">
                          <a:effectLst/>
                        </a:rPr>
                        <a:t>Otan muut huomioon leikkipaikan valinnassa</a:t>
                      </a:r>
                    </a:p>
                    <a:p>
                      <a:pPr>
                        <a:lnSpc>
                          <a:spcPct val="107000"/>
                        </a:lnSpc>
                        <a:spcAft>
                          <a:spcPts val="800"/>
                        </a:spcAft>
                      </a:pPr>
                      <a:r>
                        <a:rPr lang="fi-FI" sz="900" dirty="0">
                          <a:effectLst/>
                        </a:rPr>
                        <a:t> </a:t>
                      </a:r>
                    </a:p>
                    <a:p>
                      <a:pPr>
                        <a:lnSpc>
                          <a:spcPct val="107000"/>
                        </a:lnSpc>
                        <a:spcAft>
                          <a:spcPts val="800"/>
                        </a:spcAft>
                      </a:pPr>
                      <a:r>
                        <a:rPr lang="fi-FI" sz="900" dirty="0">
                          <a:effectLst/>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98" marR="53898" marT="0" marB="0"/>
                </a:tc>
                <a:extLst>
                  <a:ext uri="{0D108BD9-81ED-4DB2-BD59-A6C34878D82A}">
                    <a16:rowId xmlns:a16="http://schemas.microsoft.com/office/drawing/2014/main" val="3156368121"/>
                  </a:ext>
                </a:extLst>
              </a:tr>
            </a:tbl>
          </a:graphicData>
        </a:graphic>
      </p:graphicFrame>
      <p:pic>
        <p:nvPicPr>
          <p:cNvPr id="4" name="Picture 4" descr="prokoululogo">
            <a:extLst>
              <a:ext uri="{FF2B5EF4-FFF2-40B4-BE49-F238E27FC236}">
                <a16:creationId xmlns:a16="http://schemas.microsoft.com/office/drawing/2014/main" id="{544D7A7B-8FE9-871A-D73F-E14548E57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5589588"/>
            <a:ext cx="334486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507591"/>
      </p:ext>
    </p:extLst>
  </p:cSld>
  <p:clrMapOvr>
    <a:masterClrMapping/>
  </p:clrMapOvr>
</p:sld>
</file>

<file path=ppt/theme/theme1.xml><?xml version="1.0" encoding="utf-8"?>
<a:theme xmlns:a="http://schemas.openxmlformats.org/drawingml/2006/main" name="Pisteryhmä">
  <a:themeElements>
    <a:clrScheme name="Pisteryhmä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Pisteryhmä">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steryhmä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Pisteryhmä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Pisteryhmä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Pisteryhmä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Pisteryhmä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Pisteryhmä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Pisteryhmä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Pisteryhmä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Pisteryhmä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Pisteryhmä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769</TotalTime>
  <Words>871</Words>
  <Application>Microsoft Office PowerPoint</Application>
  <PresentationFormat>Näytössä katseltava diaesitys (4:3)</PresentationFormat>
  <Paragraphs>144</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Verdana</vt:lpstr>
      <vt:lpstr>Wingdings</vt:lpstr>
      <vt:lpstr>Pisteryhmä</vt:lpstr>
      <vt:lpstr>Jakokosken koulun huoltajailta 13.9.2023</vt:lpstr>
      <vt:lpstr>Oppilaat 2023-2024</vt:lpstr>
      <vt:lpstr>Oppilasmäärän kehitys</vt:lpstr>
      <vt:lpstr>Oppilasmäärän kehitys</vt:lpstr>
      <vt:lpstr>Opetushenkilökunta 2023-2024</vt:lpstr>
      <vt:lpstr>Henkilökunta 2023-2024</vt:lpstr>
      <vt:lpstr>Kodin ja koulun yhteydenpito</vt:lpstr>
      <vt:lpstr>KiVa Koulu</vt:lpstr>
      <vt:lpstr> Jakokosken koulun ProKoulu -käyttäytymisodotukset </vt:lpstr>
      <vt:lpstr>Kontiolahden perusopetuksen poissaolomalli</vt:lpstr>
      <vt:lpstr>Läsnäoloa tukeva toimintakulttuuri  Kontiolahden perusopetuksen kouluissa seudullisen opetussuunnitelman mukaisesti   Kussakin koulussa oltava suunnitelma läsnäolon tukemiseksi   Vuorovaikutus- ja tunnetaitojen opettaminen</vt:lpstr>
      <vt:lpstr>Lasten ja nuorten hyvinvoinnin kokonaisuus kouluarjessa – poissaolot hyvinvoinnin indikaattorina </vt:lpstr>
      <vt:lpstr>PowerPoint-esitys</vt:lpstr>
      <vt:lpstr>PYSÄHDYN-KUUNTELEN-SELVITÄN Haluttomuus tulla kouluun Huolestuttavat muutokset oppilaan käyttäytymisessä Toistuvat myöhästelyt Poistuminen kesken oppitunnin tai koulupäivän Oppilas on koulussa, muttei oppitunneilla Luvattomat poissaolot    Selvittämättömät poissaolot tai puutteelliset poissaoloselvitykset Toistuvat poissaolot samasta oppiaineesta tai tiettyinä viikonpäivinä Toistuvat pitkäkestoiset poissaolot </vt:lpstr>
      <vt:lpstr>VANHEMPAINTOIMIKUNTA</vt:lpstr>
      <vt:lpstr>Muita asioita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Selkien koulun vanhempainilta 5.9.2012</dc:title>
  <dc:creator>Minna Kilpeläinen</dc:creator>
  <cp:lastModifiedBy>Hurskainen Matti</cp:lastModifiedBy>
  <cp:revision>73</cp:revision>
  <dcterms:created xsi:type="dcterms:W3CDTF">2012-09-04T18:41:27Z</dcterms:created>
  <dcterms:modified xsi:type="dcterms:W3CDTF">2023-09-14T05:05:51Z</dcterms:modified>
</cp:coreProperties>
</file>