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2" r:id="rId5"/>
    <p:sldId id="273" r:id="rId6"/>
    <p:sldId id="268" r:id="rId7"/>
    <p:sldId id="270" r:id="rId8"/>
    <p:sldId id="267" r:id="rId9"/>
    <p:sldId id="259" r:id="rId10"/>
    <p:sldId id="260" r:id="rId11"/>
    <p:sldId id="269" r:id="rId12"/>
    <p:sldId id="271" r:id="rId13"/>
    <p:sldId id="261" r:id="rId14"/>
    <p:sldId id="265" r:id="rId15"/>
    <p:sldId id="26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07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61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75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90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417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50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0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92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2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03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02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0C527A-C12B-43EC-90DA-345A94E313B3}" type="datetimeFigureOut">
              <a:rPr lang="fi-FI" smtClean="0"/>
              <a:t>28.3.2024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BF02CD-E5B6-4054-A4A0-8D0124BA99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50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ofRvsJsjEM?feature=oembed" TargetMode="Externa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l.fi/fi/web/infektiotaudit/ohjeet-ja-saadokset/matkailijan-terveysopa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cP0GfsI9t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53 SUOJAUDU TARTTUVILTA TAUDEILTA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577" y="0"/>
            <a:ext cx="4798423" cy="33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Online-media 2" title="H1N1 Pandemic 2009-2010: Every Week">
            <a:hlinkClick r:id="" action="ppaction://media"/>
            <a:extLst>
              <a:ext uri="{FF2B5EF4-FFF2-40B4-BE49-F238E27FC236}">
                <a16:creationId xmlns:a16="http://schemas.microsoft.com/office/drawing/2014/main" id="{35508952-A593-4EC8-97E1-5DF6F26152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92075" y="505224"/>
            <a:ext cx="4080213" cy="30601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SIKAINFLUENSSA</a:t>
            </a:r>
            <a:endParaRPr lang="fi-FI"/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02" y="822398"/>
            <a:ext cx="4950632" cy="242581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BBFC5B-D9C9-3D79-8D00-7BDED21E4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Bakteerin </a:t>
            </a:r>
            <a:r>
              <a:rPr lang="fi-FI"/>
              <a:t>aiheuttamat taudit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Hoidetaan yleensä antibiooteilla</a:t>
            </a:r>
          </a:p>
          <a:p>
            <a:pPr lvl="1"/>
            <a:r>
              <a:rPr lang="fi-FI" dirty="0"/>
              <a:t>Poskiontelotulehdus</a:t>
            </a:r>
          </a:p>
          <a:p>
            <a:pPr lvl="1"/>
            <a:r>
              <a:rPr lang="fi-FI" dirty="0"/>
              <a:t>Angiina</a:t>
            </a:r>
          </a:p>
          <a:p>
            <a:pPr lvl="1"/>
            <a:r>
              <a:rPr lang="fi-FI" dirty="0"/>
              <a:t>Korvatulehdus</a:t>
            </a:r>
          </a:p>
          <a:p>
            <a:pPr lvl="1"/>
            <a:r>
              <a:rPr lang="fi-FI" dirty="0"/>
              <a:t>Klamydia, tippuri, kuppa</a:t>
            </a:r>
          </a:p>
          <a:p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04" y="3794613"/>
            <a:ext cx="2857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9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4000" y="484632"/>
            <a:ext cx="7495874" cy="1609344"/>
          </a:xfrm>
        </p:spPr>
        <p:txBody>
          <a:bodyPr>
            <a:normAutofit/>
          </a:bodyPr>
          <a:lstStyle/>
          <a:p>
            <a:r>
              <a:rPr lang="fi-FI" dirty="0"/>
              <a:t>Viruksen aiheuttamat taudit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4000" y="2121408"/>
            <a:ext cx="7495874" cy="4050792"/>
          </a:xfrm>
        </p:spPr>
        <p:txBody>
          <a:bodyPr>
            <a:normAutofit/>
          </a:bodyPr>
          <a:lstStyle/>
          <a:p>
            <a:r>
              <a:rPr lang="fi-FI" sz="2800" dirty="0"/>
              <a:t>Yleensä paranee ilman antibioottihoitoa, vaikea lääkitä – muuntautuvat jatkuvasti</a:t>
            </a:r>
          </a:p>
          <a:p>
            <a:pPr lvl="1"/>
            <a:r>
              <a:rPr lang="fi-FI" sz="2800" dirty="0"/>
              <a:t>Flunssa</a:t>
            </a:r>
          </a:p>
          <a:p>
            <a:pPr lvl="1"/>
            <a:r>
              <a:rPr lang="fi-FI" sz="2800" dirty="0"/>
              <a:t>Influenssa</a:t>
            </a:r>
          </a:p>
          <a:p>
            <a:pPr lvl="1"/>
            <a:r>
              <a:rPr lang="fi-FI" sz="2800" dirty="0"/>
              <a:t>HIV, sukuelinherpes, kondylooma</a:t>
            </a:r>
          </a:p>
          <a:p>
            <a:pPr lvl="1"/>
            <a:r>
              <a:rPr lang="fi-FI" sz="2800" dirty="0"/>
              <a:t>Nuhakuume</a:t>
            </a:r>
          </a:p>
          <a:p>
            <a:pPr lvl="1"/>
            <a:r>
              <a:rPr lang="fi-FI" sz="2800" dirty="0"/>
              <a:t>Oksennus-ripulitauti</a:t>
            </a:r>
          </a:p>
          <a:p>
            <a:pPr lvl="1"/>
            <a:r>
              <a:rPr lang="fi-FI" sz="2800"/>
              <a:t>Covid</a:t>
            </a:r>
            <a:endParaRPr lang="fi-FI" sz="2800" dirty="0"/>
          </a:p>
        </p:txBody>
      </p:sp>
      <p:pic>
        <p:nvPicPr>
          <p:cNvPr id="1026" name="Picture 2" descr="Mitä uudesta koronaviruksesta tiedetään nyt? Asiantuntija vastaa | Yle  Uutiset | yle.fi">
            <a:extLst>
              <a:ext uri="{FF2B5EF4-FFF2-40B4-BE49-F238E27FC236}">
                <a16:creationId xmlns:a16="http://schemas.microsoft.com/office/drawing/2014/main" id="{FDC50D3D-FEBF-463F-B799-0E8AC253F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r="1857" b="-3"/>
          <a:stretch/>
        </p:blipFill>
        <p:spPr bwMode="auto">
          <a:xfrm>
            <a:off x="8456189" y="640080"/>
            <a:ext cx="3112997" cy="26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r="10683" b="-3"/>
          <a:stretch/>
        </p:blipFill>
        <p:spPr bwMode="auto">
          <a:xfrm>
            <a:off x="8456189" y="3423830"/>
            <a:ext cx="3112997" cy="26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9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Matkailijan terveys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Oletko käynyt maassa, johon tarvitsi ottaa rokotus?</a:t>
            </a:r>
          </a:p>
          <a:p>
            <a:pPr lvl="1"/>
            <a:r>
              <a:rPr lang="fi-FI" dirty="0"/>
              <a:t>Mitä tauteja vastaan?</a:t>
            </a:r>
          </a:p>
          <a:p>
            <a:r>
              <a:rPr lang="fi-FI" dirty="0"/>
              <a:t>Matkailijan suurimmat terveysriskit</a:t>
            </a:r>
          </a:p>
          <a:p>
            <a:pPr lvl="1"/>
            <a:r>
              <a:rPr lang="fi-FI" dirty="0"/>
              <a:t>Turistiripuli</a:t>
            </a:r>
          </a:p>
          <a:p>
            <a:pPr lvl="1"/>
            <a:r>
              <a:rPr lang="fi-FI" dirty="0"/>
              <a:t>Alkoholi</a:t>
            </a:r>
          </a:p>
          <a:p>
            <a:pPr lvl="1"/>
            <a:r>
              <a:rPr lang="fi-FI" dirty="0"/>
              <a:t>Liikenne</a:t>
            </a:r>
          </a:p>
          <a:p>
            <a:pPr lvl="1"/>
            <a:r>
              <a:rPr lang="fi-FI" dirty="0"/>
              <a:t>Sukupuolitaudit</a:t>
            </a:r>
          </a:p>
          <a:p>
            <a:pPr lvl="1"/>
            <a:r>
              <a:rPr lang="fi-FI" dirty="0"/>
              <a:t>Infektiotaudit</a:t>
            </a:r>
          </a:p>
          <a:p>
            <a:r>
              <a:rPr lang="fi-FI" dirty="0">
                <a:hlinkClick r:id="rId2"/>
              </a:rPr>
              <a:t>https://www.thl.fi/fi/web/infektiotaudit/ohjeet-ja-saadokset/matkailijan-terveysopas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086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tulee välttää matkoilla?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Saastunut ruoka</a:t>
            </a:r>
          </a:p>
          <a:p>
            <a:r>
              <a:rPr lang="fi-FI" dirty="0"/>
              <a:t>Saastunut juomavesi ja sillä pestyt vihannekset, tai siitä tehdyt jääkuutiot</a:t>
            </a:r>
          </a:p>
          <a:p>
            <a:pPr lvl="1"/>
            <a:r>
              <a:rPr lang="fi-FI" dirty="0"/>
              <a:t>Juo pullotettua vettä</a:t>
            </a:r>
          </a:p>
          <a:p>
            <a:r>
              <a:rPr lang="fi-FI" dirty="0"/>
              <a:t>Puutteellisesti kypsennetty ruoka</a:t>
            </a:r>
          </a:p>
          <a:p>
            <a:r>
              <a:rPr lang="fi-FI" dirty="0">
                <a:sym typeface="Wingdings" panose="05000000000000000000" pitchFamily="2" charset="2"/>
              </a:rPr>
              <a:t> Huolehdi käsihygieniasta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290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Hepatiitti A -virusinfektion arvioitu esiintyvyys maailmassa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Voidaan rokottaa ennen matkaa, matkan jälkeen tehosterokote</a:t>
            </a:r>
          </a:p>
          <a:p>
            <a:endParaRPr lang="fi-FI" dirty="0"/>
          </a:p>
          <a:p>
            <a:r>
              <a:rPr lang="fi-FI" dirty="0"/>
              <a:t>Hepatiitti A -viruksen tartuntalähteitä ovat saastunut ruoka, juomavesi tai sillä pestyt vihannekset tai siitä tehdyt jääkuutiot sekä puutteellisesti kypsennetyt simpukat ja osterit. </a:t>
            </a:r>
          </a:p>
        </p:txBody>
      </p:sp>
      <p:pic>
        <p:nvPicPr>
          <p:cNvPr id="1026" name="Picture 2" descr="C:\Users\Opettaja\Desktop\Hepatiitti 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727" y="-43542"/>
            <a:ext cx="4322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8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HIV-infektion esiintyvyys maailmassa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Ei olemassa olevaa rokotetta</a:t>
            </a:r>
          </a:p>
        </p:txBody>
      </p:sp>
      <p:pic>
        <p:nvPicPr>
          <p:cNvPr id="3074" name="Picture 2" descr="C:\Users\Opettaja\Desktop\HI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40" y="-25707"/>
            <a:ext cx="4343033" cy="68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TARTUNTATAUDIT- TIETOVISA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AutoNum type="alphaLcParenR"/>
            </a:pPr>
            <a:r>
              <a:rPr lang="fi-FI" dirty="0"/>
              <a:t>Kaikki mikrobit ovat terveydelle haitallisia 			O/</a:t>
            </a:r>
            <a:r>
              <a:rPr lang="fi-FI" b="1" dirty="0">
                <a:solidFill>
                  <a:srgbClr val="FF0000"/>
                </a:solidFill>
              </a:rPr>
              <a:t>V</a:t>
            </a:r>
          </a:p>
          <a:p>
            <a:pPr marL="457200" lvl="0" indent="-457200">
              <a:buAutoNum type="alphaLcParenR"/>
            </a:pPr>
            <a:r>
              <a:rPr lang="fi-FI" dirty="0"/>
              <a:t>Jalkasieni tarttuu pisaratartuntana	(kosketustartunta)	O/</a:t>
            </a:r>
            <a:r>
              <a:rPr lang="fi-FI" b="1" dirty="0">
                <a:solidFill>
                  <a:srgbClr val="FF0000"/>
                </a:solidFill>
              </a:rPr>
              <a:t>V</a:t>
            </a:r>
          </a:p>
          <a:p>
            <a:pPr marL="457200" lvl="0" indent="-457200">
              <a:buAutoNum type="alphaLcParenR"/>
            </a:pPr>
            <a:r>
              <a:rPr lang="fi-FI" dirty="0"/>
              <a:t>Kättelyä kannattaa välttää flunssa-aikana			</a:t>
            </a:r>
            <a:r>
              <a:rPr lang="fi-FI" b="1" dirty="0">
                <a:solidFill>
                  <a:srgbClr val="FF0000"/>
                </a:solidFill>
              </a:rPr>
              <a:t>O</a:t>
            </a:r>
            <a:r>
              <a:rPr lang="fi-FI" dirty="0"/>
              <a:t>/V</a:t>
            </a:r>
          </a:p>
          <a:p>
            <a:pPr marL="457200" lvl="0" indent="-457200">
              <a:buAutoNum type="alphaLcParenR"/>
            </a:pPr>
            <a:r>
              <a:rPr lang="fi-FI" dirty="0"/>
              <a:t>Sikainfluenssa oli pandemia				</a:t>
            </a:r>
            <a:r>
              <a:rPr lang="fi-FI" b="1" dirty="0">
                <a:solidFill>
                  <a:srgbClr val="FF0000"/>
                </a:solidFill>
              </a:rPr>
              <a:t>O</a:t>
            </a:r>
            <a:r>
              <a:rPr lang="fi-FI" dirty="0"/>
              <a:t>/V</a:t>
            </a:r>
          </a:p>
          <a:p>
            <a:pPr marL="457200" lvl="0" indent="-457200">
              <a:buAutoNum type="alphaLcParenR"/>
            </a:pPr>
            <a:r>
              <a:rPr lang="fi-FI" dirty="0"/>
              <a:t>Immuniteetilla tarkoitetaan huonoa vastustuskykyä		O/</a:t>
            </a:r>
            <a:r>
              <a:rPr lang="fi-FI" b="1" dirty="0">
                <a:solidFill>
                  <a:srgbClr val="FF0000"/>
                </a:solidFill>
              </a:rPr>
              <a:t>V</a:t>
            </a:r>
          </a:p>
          <a:p>
            <a:pPr marL="457200" lvl="0" indent="-457200">
              <a:buAutoNum type="alphaLcParenR"/>
            </a:pPr>
            <a:r>
              <a:rPr lang="fi-FI" dirty="0"/>
              <a:t>Veren valkosolut tappavat mikrobeja			</a:t>
            </a:r>
            <a:r>
              <a:rPr lang="fi-FI" b="1" dirty="0">
                <a:solidFill>
                  <a:srgbClr val="FF0000"/>
                </a:solidFill>
              </a:rPr>
              <a:t>O</a:t>
            </a:r>
            <a:r>
              <a:rPr lang="fi-FI" dirty="0"/>
              <a:t>/V</a:t>
            </a:r>
          </a:p>
          <a:p>
            <a:pPr marL="457200" lvl="0" indent="-457200">
              <a:buAutoNum type="alphaLcParenR"/>
            </a:pPr>
            <a:r>
              <a:rPr lang="fi-FI" dirty="0"/>
              <a:t>Terve iho ja limakalvot suojaavat elimistöä ulkoisesti	</a:t>
            </a:r>
            <a:r>
              <a:rPr lang="fi-FI" b="1" dirty="0">
                <a:solidFill>
                  <a:srgbClr val="FF0000"/>
                </a:solidFill>
              </a:rPr>
              <a:t>O</a:t>
            </a:r>
            <a:r>
              <a:rPr lang="fi-FI" dirty="0"/>
              <a:t>/V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8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dirty="0"/>
              <a:t>h) Mononukleoosia kutsutaan myös seksitaudiksi				O/</a:t>
            </a:r>
            <a:r>
              <a:rPr lang="fi-FI" b="1" dirty="0">
                <a:solidFill>
                  <a:srgbClr val="FF0000"/>
                </a:solidFill>
              </a:rPr>
              <a:t>V</a:t>
            </a:r>
          </a:p>
          <a:p>
            <a:pPr marL="0" lvl="0" indent="0">
              <a:buNone/>
            </a:pPr>
            <a:r>
              <a:rPr lang="fi-FI" dirty="0"/>
              <a:t>i) Malarian voi tropiikissa saada hyttysen pistosta				</a:t>
            </a:r>
            <a:r>
              <a:rPr lang="fi-FI" b="1" dirty="0">
                <a:solidFill>
                  <a:srgbClr val="FF0000"/>
                </a:solidFill>
              </a:rPr>
              <a:t>O</a:t>
            </a:r>
            <a:r>
              <a:rPr lang="fi-FI" dirty="0"/>
              <a:t>/V</a:t>
            </a:r>
          </a:p>
          <a:p>
            <a:pPr marL="0" lvl="0" indent="0">
              <a:buNone/>
            </a:pPr>
            <a:r>
              <a:rPr lang="fi-FI" dirty="0"/>
              <a:t>j) Rokote sisältää kuollutta mikrobia						</a:t>
            </a:r>
            <a:r>
              <a:rPr lang="fi-FI" b="1" dirty="0">
                <a:solidFill>
                  <a:srgbClr val="FF0000"/>
                </a:solidFill>
              </a:rPr>
              <a:t>O</a:t>
            </a:r>
            <a:r>
              <a:rPr lang="fi-FI" dirty="0"/>
              <a:t>/V</a:t>
            </a:r>
          </a:p>
          <a:p>
            <a:pPr marL="0" lvl="0" indent="0">
              <a:buNone/>
            </a:pPr>
            <a:r>
              <a:rPr lang="fi-FI" dirty="0"/>
              <a:t>k) Angiinaa hoidetaan antibiooteilla						</a:t>
            </a:r>
            <a:r>
              <a:rPr lang="fi-FI" b="1" dirty="0">
                <a:solidFill>
                  <a:srgbClr val="FF0000"/>
                </a:solidFill>
              </a:rPr>
              <a:t>O</a:t>
            </a:r>
            <a:r>
              <a:rPr lang="fi-FI" dirty="0"/>
              <a:t>/V</a:t>
            </a:r>
          </a:p>
          <a:p>
            <a:pPr marL="0" lvl="0" indent="0">
              <a:buNone/>
            </a:pPr>
            <a:r>
              <a:rPr lang="fi-FI" dirty="0"/>
              <a:t>l) Influenssarokotetta suositellaan etenkin kouluikäisille			O/</a:t>
            </a:r>
            <a:r>
              <a:rPr lang="fi-FI" b="1" dirty="0">
                <a:solidFill>
                  <a:srgbClr val="FF0000"/>
                </a:solidFill>
              </a:rPr>
              <a:t>V</a:t>
            </a:r>
          </a:p>
          <a:p>
            <a:pPr marL="0" lvl="0" indent="0">
              <a:buNone/>
            </a:pPr>
            <a:r>
              <a:rPr lang="fi-FI" dirty="0"/>
              <a:t>m) Rokote annetaan aina pistoksena						O/</a:t>
            </a:r>
            <a:r>
              <a:rPr lang="fi-FI" b="1" dirty="0">
                <a:solidFill>
                  <a:srgbClr val="FF0000"/>
                </a:solidFill>
              </a:rPr>
              <a:t>V</a:t>
            </a:r>
          </a:p>
          <a:p>
            <a:pPr marL="0" lvl="0" indent="0">
              <a:buNone/>
            </a:pPr>
            <a:r>
              <a:rPr lang="fi-FI" dirty="0"/>
              <a:t>n) Kehitysmaissa lähes kaikki lapset saavat tarvittavat rokotteet		O/</a:t>
            </a:r>
            <a:r>
              <a:rPr lang="fi-FI" b="1" dirty="0">
                <a:solidFill>
                  <a:srgbClr val="FF0000"/>
                </a:solidFill>
              </a:rPr>
              <a:t>V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77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A6FE2-AACE-4BFD-8438-1889856E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Miten voit suojautua tartuntataudeilta?</a:t>
            </a:r>
            <a:br>
              <a:rPr lang="fi-FI" dirty="0"/>
            </a:b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Yhteiset muistiinpanot (s. 229)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C5A8DF-D830-4433-8A2F-D69F86670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Pisaratartunnalta?</a:t>
            </a:r>
          </a:p>
          <a:p>
            <a:r>
              <a:rPr lang="fi-FI" dirty="0"/>
              <a:t>Kosketustartunnalta?</a:t>
            </a:r>
          </a:p>
          <a:p>
            <a:r>
              <a:rPr lang="fi-FI" dirty="0"/>
              <a:t>Limakalvokontaktilta?</a:t>
            </a:r>
          </a:p>
          <a:p>
            <a:r>
              <a:rPr lang="fi-FI" dirty="0"/>
              <a:t>Veritartunnalta?</a:t>
            </a:r>
          </a:p>
          <a:p>
            <a:r>
              <a:rPr lang="fi-FI" dirty="0"/>
              <a:t>Eläinten välittämiltä taudeilta?</a:t>
            </a:r>
          </a:p>
        </p:txBody>
      </p:sp>
      <p:pic>
        <p:nvPicPr>
          <p:cNvPr id="4" name="Online-media 3" title="Näin virusta kantava aerosolipilvi leviää sisätiloissa">
            <a:hlinkClick r:id="" action="ppaction://media"/>
            <a:extLst>
              <a:ext uri="{FF2B5EF4-FFF2-40B4-BE49-F238E27FC236}">
                <a16:creationId xmlns:a16="http://schemas.microsoft.com/office/drawing/2014/main" id="{905E1551-C6FF-4A89-8ED9-E47B85A810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07643" y="2738392"/>
            <a:ext cx="7170382" cy="40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0ED063-8D78-450D-962E-311B510A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suojaudun?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D6CAE04-B025-4CD8-B9E4-8DE50A714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182744"/>
              </p:ext>
            </p:extLst>
          </p:nvPr>
        </p:nvGraphicFramePr>
        <p:xfrm>
          <a:off x="413657" y="1632857"/>
          <a:ext cx="10847614" cy="500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3807">
                  <a:extLst>
                    <a:ext uri="{9D8B030D-6E8A-4147-A177-3AD203B41FA5}">
                      <a16:colId xmlns:a16="http://schemas.microsoft.com/office/drawing/2014/main" val="3183786780"/>
                    </a:ext>
                  </a:extLst>
                </a:gridCol>
                <a:gridCol w="5423807">
                  <a:extLst>
                    <a:ext uri="{9D8B030D-6E8A-4147-A177-3AD203B41FA5}">
                      <a16:colId xmlns:a16="http://schemas.microsoft.com/office/drawing/2014/main" val="1449432354"/>
                    </a:ext>
                  </a:extLst>
                </a:gridCol>
              </a:tblGrid>
              <a:tr h="713735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Tartuntatapa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Keinot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527141"/>
                  </a:ext>
                </a:extLst>
              </a:tr>
              <a:tr h="713735">
                <a:tc>
                  <a:txBody>
                    <a:bodyPr/>
                    <a:lstStyle/>
                    <a:p>
                      <a:r>
                        <a:rPr lang="fi-FI" dirty="0"/>
                        <a:t>Pisaratartunnalta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Suun peittäminen yskiessä ja aivastaessa joko nenäliinalla tai hihaan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20714"/>
                  </a:ext>
                </a:extLst>
              </a:tr>
              <a:tr h="713735">
                <a:tc>
                  <a:txBody>
                    <a:bodyPr/>
                    <a:lstStyle/>
                    <a:p>
                      <a:r>
                        <a:rPr lang="fi-FI" dirty="0"/>
                        <a:t>Kosketustartunnalta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Ei kosketa turhaan pintoihin, käsihygienia, ei kosketa toisiin turhaan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666633"/>
                  </a:ext>
                </a:extLst>
              </a:tr>
              <a:tr h="713735">
                <a:tc>
                  <a:txBody>
                    <a:bodyPr/>
                    <a:lstStyle/>
                    <a:p>
                      <a:r>
                        <a:rPr lang="fi-FI" dirty="0"/>
                        <a:t>Limakalvokontaktilta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Hyvä hygienia, ei koske limakalvoihin likaisilla välineillä tai käsillä, vältä </a:t>
                      </a:r>
                      <a:r>
                        <a:rPr lang="fi-FI"/>
                        <a:t>yhteisiä ruokailuvälineitä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23053"/>
                  </a:ext>
                </a:extLst>
              </a:tr>
              <a:tr h="713735">
                <a:tc>
                  <a:txBody>
                    <a:bodyPr/>
                    <a:lstStyle/>
                    <a:p>
                      <a:r>
                        <a:rPr lang="fi-FI" dirty="0"/>
                        <a:t>Veritartunnalta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Steriilit ruiskut, verenluovuttajien huolellinen valinta, kondomi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12666"/>
                  </a:ext>
                </a:extLst>
              </a:tr>
              <a:tr h="1231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Eläinten välittämiltä taudeilta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Pitkät vaatteet, hyttysverkot, hyönteiskarkotteet, suusuojat/maskit, rokotteet,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44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48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Flunssa ja influenssa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267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882322"/>
              </p:ext>
            </p:extLst>
          </p:nvPr>
        </p:nvGraphicFramePr>
        <p:xfrm>
          <a:off x="1019908" y="2557463"/>
          <a:ext cx="9876692" cy="3526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6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83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INFLUENSSA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31">
                <a:tc>
                  <a:txBody>
                    <a:bodyPr/>
                    <a:lstStyle/>
                    <a:p>
                      <a:r>
                        <a:rPr lang="fi-FI" b="1" dirty="0"/>
                        <a:t>AIHEUTTAJA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31">
                <a:tc>
                  <a:txBody>
                    <a:bodyPr/>
                    <a:lstStyle/>
                    <a:p>
                      <a:r>
                        <a:rPr lang="fi-FI" b="1" dirty="0"/>
                        <a:t>OIREET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31">
                <a:tc>
                  <a:txBody>
                    <a:bodyPr/>
                    <a:lstStyle/>
                    <a:p>
                      <a:r>
                        <a:rPr lang="fi-FI" b="1" dirty="0"/>
                        <a:t>KESTO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831">
                <a:tc>
                  <a:txBody>
                    <a:bodyPr/>
                    <a:lstStyle/>
                    <a:p>
                      <a:r>
                        <a:rPr lang="fi-FI" b="1" dirty="0"/>
                        <a:t>SAIRAUDEN TUNNE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31">
                <a:tc>
                  <a:txBody>
                    <a:bodyPr/>
                    <a:lstStyle/>
                    <a:p>
                      <a:r>
                        <a:rPr lang="fi-FI" b="1" dirty="0"/>
                        <a:t>HOITO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831">
                <a:tc>
                  <a:txBody>
                    <a:bodyPr/>
                    <a:lstStyle/>
                    <a:p>
                      <a:r>
                        <a:rPr lang="fi-FI" b="1" dirty="0"/>
                        <a:t>MUUTA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17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Flunssa - Influenssa</a:t>
            </a:r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641009"/>
              </p:ext>
            </p:extLst>
          </p:nvPr>
        </p:nvGraphicFramePr>
        <p:xfrm>
          <a:off x="1295401" y="2285999"/>
          <a:ext cx="9601197" cy="407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9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INFLUENSSA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92">
                <a:tc>
                  <a:txBody>
                    <a:bodyPr/>
                    <a:lstStyle/>
                    <a:p>
                      <a:r>
                        <a:rPr lang="fi-FI" b="1" dirty="0"/>
                        <a:t>AIHEUTTAJA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Virus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92">
                <a:tc>
                  <a:txBody>
                    <a:bodyPr/>
                    <a:lstStyle/>
                    <a:p>
                      <a:r>
                        <a:rPr lang="fi-FI" b="1" dirty="0"/>
                        <a:t>OIREET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Nuha, yskä, kuumeinen 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Lihaskivut, päänsärky, kurkkukipu, korkea kuume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92">
                <a:tc>
                  <a:txBody>
                    <a:bodyPr/>
                    <a:lstStyle/>
                    <a:p>
                      <a:r>
                        <a:rPr lang="fi-FI" b="1" dirty="0"/>
                        <a:t>KESTO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3-5 vrk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7 (-10) vrk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92">
                <a:tc>
                  <a:txBody>
                    <a:bodyPr/>
                    <a:lstStyle/>
                    <a:p>
                      <a:r>
                        <a:rPr lang="fi-FI" b="1" dirty="0"/>
                        <a:t>SAIRAUDEN TUNNE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Kipeä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Todella kipeä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92">
                <a:tc>
                  <a:txBody>
                    <a:bodyPr/>
                    <a:lstStyle/>
                    <a:p>
                      <a:r>
                        <a:rPr lang="fi-FI" b="1" dirty="0"/>
                        <a:t>HOITO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Lepoa, nesteitä,</a:t>
                      </a:r>
                      <a:r>
                        <a:rPr lang="fi-FI" baseline="0" dirty="0"/>
                        <a:t> tarvittaessa kuumekipulääke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Lepoa, nesteitä, kuumekipulääke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92">
                <a:tc>
                  <a:txBody>
                    <a:bodyPr/>
                    <a:lstStyle/>
                    <a:p>
                      <a:r>
                        <a:rPr lang="fi-FI" b="1" dirty="0"/>
                        <a:t>MUUTA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Muuntautuva virus, ei lääkettä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Jälkitaudin riski suurempi, riskiryhmille </a:t>
                      </a:r>
                      <a:r>
                        <a:rPr lang="fi-FI" b="1" dirty="0"/>
                        <a:t>rokotus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8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Epidemia ja Pandemia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EPIDEMIA</a:t>
            </a:r>
            <a:r>
              <a:rPr lang="fi-FI" dirty="0">
                <a:solidFill>
                  <a:schemeClr val="tx1"/>
                </a:solidFill>
              </a:rPr>
              <a:t>= PALJON PAIKALLISIA TAUTITAPAUKSIA</a:t>
            </a:r>
          </a:p>
          <a:p>
            <a:r>
              <a:rPr lang="fi-FI" dirty="0">
                <a:solidFill>
                  <a:srgbClr val="FF0000"/>
                </a:solidFill>
              </a:rPr>
              <a:t>PANDEMIA</a:t>
            </a:r>
            <a:r>
              <a:rPr lang="fi-FI" dirty="0">
                <a:solidFill>
                  <a:schemeClr val="tx1"/>
                </a:solidFill>
              </a:rPr>
              <a:t>= EPIDEMIA LEVIÄÄ MAAILMANLAAJUISESTI MAANOSASTA TOISEEN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(Huomaa! </a:t>
            </a:r>
            <a:r>
              <a:rPr lang="fi-FI" dirty="0"/>
              <a:t>Näistä termeistä puhutaan vain tartuntatautien yhteydessä. Esimerkiksi syöpiin on menehtynyt erittäin paljon ihmisiä, mutta niitä ei katsota pandemiaksi, koska syöpä ei ole tarttuvaa.)</a:t>
            </a:r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25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538</Words>
  <Application>Microsoft Office PowerPoint</Application>
  <PresentationFormat>Laajakuva</PresentationFormat>
  <Paragraphs>107</Paragraphs>
  <Slides>16</Slides>
  <Notes>0</Notes>
  <HiddenSlides>0</HiddenSlides>
  <MMClips>2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Calibri</vt:lpstr>
      <vt:lpstr>Rockwell</vt:lpstr>
      <vt:lpstr>Rockwell Condensed</vt:lpstr>
      <vt:lpstr>Rockwell Extra Bold</vt:lpstr>
      <vt:lpstr>Wingdings</vt:lpstr>
      <vt:lpstr>Puutyyppi</vt:lpstr>
      <vt:lpstr>53 SUOJAUDU TARTTUVILTA TAUDEILTA</vt:lpstr>
      <vt:lpstr>TARTUNTATAUDIT- TIETOVISA</vt:lpstr>
      <vt:lpstr>PowerPoint-esitys</vt:lpstr>
      <vt:lpstr>Miten voit suojautua tartuntataudeilta?  Yhteiset muistiinpanot (s. 229)</vt:lpstr>
      <vt:lpstr>Miten suojaudun?</vt:lpstr>
      <vt:lpstr>Flunssa ja influenssa</vt:lpstr>
      <vt:lpstr>PowerPoint-esitys</vt:lpstr>
      <vt:lpstr>Flunssa - Influenssa</vt:lpstr>
      <vt:lpstr>Epidemia ja Pandemia</vt:lpstr>
      <vt:lpstr>SIKAINFLUENSSA</vt:lpstr>
      <vt:lpstr>Bakteerin aiheuttamat taudit</vt:lpstr>
      <vt:lpstr>Viruksen aiheuttamat taudit</vt:lpstr>
      <vt:lpstr>Matkailijan terveys</vt:lpstr>
      <vt:lpstr>Mitä tulee välttää matkoilla?</vt:lpstr>
      <vt:lpstr>Hepatiitti A -virusinfektion arvioitu esiintyvyys maailmassa</vt:lpstr>
      <vt:lpstr>HIV-infektion esiintyvyys maailmassa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SUOJAUDU TARTTUVILTA TAUDEILTA</dc:title>
  <dc:creator>Petri Karjalainen</dc:creator>
  <cp:lastModifiedBy>Petri Karjalainen</cp:lastModifiedBy>
  <cp:revision>10</cp:revision>
  <dcterms:created xsi:type="dcterms:W3CDTF">2021-03-18T07:24:01Z</dcterms:created>
  <dcterms:modified xsi:type="dcterms:W3CDTF">2024-03-28T09:46:40Z</dcterms:modified>
</cp:coreProperties>
</file>