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9" r:id="rId4"/>
    <p:sldId id="262" r:id="rId5"/>
    <p:sldId id="258" r:id="rId6"/>
    <p:sldId id="260" r:id="rId7"/>
    <p:sldId id="263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-56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D8A039-9A9C-4A9C-B815-06035A4E4D44}" type="datetimeFigureOut">
              <a:rPr lang="fi-FI"/>
              <a:t>14.2.2023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0B5472-AEEE-4F8A-A840-862E481E112C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ieli.fi/sites/default/files/materials_files/selviytyja_uusi_21.8.2019.pdf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https://www.youtube.com/watch?v=k-g9wGjsFxk Chisu-kriisit</a:t>
            </a:r>
            <a:endParaRPr lang="FI-FI" dirty="0">
              <a:latin typeface="Corbel"/>
            </a:endParaRP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B5472-AEEE-4F8A-A840-862E481E112C}" type="slidenum">
              <a:rPr lang="fi-FI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5398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B5472-AEEE-4F8A-A840-862E481E112C}" type="slidenum">
              <a:rPr lang="fi-FI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8640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B5472-AEEE-4F8A-A840-862E481E112C}" type="slidenum">
              <a:rPr lang="fi-FI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4181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>
                <a:hlinkClick r:id="rId3"/>
              </a:rPr>
              <a:t>https://mieli.fi/sites/default/files/materials_files/selviytyja_uusi_21.8.2019.pdf</a:t>
            </a:r>
            <a:endParaRPr lang="fi-FI" dirty="0"/>
          </a:p>
          <a:p>
            <a:r>
              <a:rPr lang="fi-FI" dirty="0"/>
              <a:t>Ryhmiin, jokainen miettii kaksi, joista yhden hyvän ja yhden </a:t>
            </a:r>
            <a:r>
              <a:rPr lang="fi-FI"/>
              <a:t>huonon puolen. 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0B5472-AEEE-4F8A-A840-862E481E112C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9991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B5472-AEEE-4F8A-A840-862E481E112C}" type="slidenum">
              <a:rPr lang="fi-FI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87993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B5472-AEEE-4F8A-A840-862E481E112C}" type="slidenum">
              <a:rPr lang="fi-FI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77844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0B5472-AEEE-4F8A-A840-862E481E112C}" type="slidenum">
              <a:rPr lang="fi-FI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0246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4757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3708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5948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2499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A02ABAE3-D89C-4001-9AEC-5083F82B749C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6250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2994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856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9069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966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880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14.2.2023</a:t>
            </a:fld>
            <a:endParaRPr lang="fi-FI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2833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14.2.2023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6486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GrnVqoU3U4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Kriisistä voi selviytyä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Kpl 50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Erilaisia kriisejä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solidFill>
                  <a:srgbClr val="FF0000"/>
                </a:solidFill>
              </a:rPr>
              <a:t>Kehityskriisit</a:t>
            </a:r>
            <a:r>
              <a:rPr lang="fi-FI" dirty="0">
                <a:solidFill>
                  <a:srgbClr val="FF0000"/>
                </a:solidFill>
              </a:rPr>
              <a:t> </a:t>
            </a:r>
            <a:endParaRPr lang="FI-FI" dirty="0">
              <a:solidFill>
                <a:srgbClr val="FF0000"/>
              </a:solidFill>
            </a:endParaRPr>
          </a:p>
          <a:p>
            <a:pPr lvl="1"/>
            <a:r>
              <a:rPr lang="FI-FI" dirty="0"/>
              <a:t>Murrosikä</a:t>
            </a:r>
            <a:endParaRPr lang="fi-FI" dirty="0"/>
          </a:p>
          <a:p>
            <a:pPr lvl="1"/>
            <a:r>
              <a:rPr lang="fi-FI" dirty="0"/>
              <a:t>Keski-ikä</a:t>
            </a:r>
            <a:endParaRPr lang="FI-FI" dirty="0"/>
          </a:p>
          <a:p>
            <a:pPr lvl="1"/>
            <a:r>
              <a:rPr lang="FI-FI" dirty="0"/>
              <a:t>Muutto</a:t>
            </a:r>
          </a:p>
          <a:p>
            <a:pPr lvl="1"/>
            <a:r>
              <a:rPr lang="FI-FI" dirty="0"/>
              <a:t>Lapsen syntymä</a:t>
            </a:r>
          </a:p>
          <a:p>
            <a:pPr lvl="1"/>
            <a:r>
              <a:rPr lang="FI-FI" dirty="0"/>
              <a:t>Työpaikan tai koulun vaihtaminen</a:t>
            </a:r>
          </a:p>
          <a:p>
            <a:r>
              <a:rPr lang="FI-FI" dirty="0">
                <a:solidFill>
                  <a:srgbClr val="FF0000"/>
                </a:solidFill>
              </a:rPr>
              <a:t>Elämänkriisit</a:t>
            </a:r>
          </a:p>
          <a:p>
            <a:pPr lvl="1"/>
            <a:r>
              <a:rPr lang="FI-FI" dirty="0"/>
              <a:t>Sairastuminen</a:t>
            </a:r>
          </a:p>
          <a:p>
            <a:pPr lvl="1"/>
            <a:r>
              <a:rPr lang="FI-FI" dirty="0"/>
              <a:t>Alkoholiongelma</a:t>
            </a:r>
          </a:p>
          <a:p>
            <a:pPr lvl="1"/>
            <a:r>
              <a:rPr lang="FI-FI" dirty="0"/>
              <a:t>Työttömyys</a:t>
            </a:r>
          </a:p>
          <a:p>
            <a:pPr lvl="1"/>
            <a:r>
              <a:rPr lang="FI-FI" dirty="0"/>
              <a:t>Avioero</a:t>
            </a:r>
          </a:p>
          <a:p>
            <a:pPr lvl="1"/>
            <a:r>
              <a:rPr lang="FI-FI" dirty="0"/>
              <a:t>Perheväkivalta</a:t>
            </a:r>
          </a:p>
        </p:txBody>
      </p:sp>
    </p:spTree>
    <p:extLst>
      <p:ext uri="{BB962C8B-B14F-4D97-AF65-F5344CB8AC3E}">
        <p14:creationId xmlns:p14="http://schemas.microsoft.com/office/powerpoint/2010/main" val="794868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Kriisin vaiheet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s. 217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Sokkivaihe</a:t>
            </a:r>
          </a:p>
          <a:p>
            <a:pPr lvl="1"/>
            <a:r>
              <a:rPr lang="FI-FI" dirty="0"/>
              <a:t>Ei voi olla totta!</a:t>
            </a:r>
          </a:p>
          <a:p>
            <a:r>
              <a:rPr lang="FI-FI" dirty="0"/>
              <a:t>Reagointivaihe</a:t>
            </a:r>
          </a:p>
          <a:p>
            <a:pPr lvl="1"/>
            <a:r>
              <a:rPr lang="FI-FI" dirty="0"/>
              <a:t>Tunteet ja oireet</a:t>
            </a:r>
          </a:p>
          <a:p>
            <a:r>
              <a:rPr lang="FI-FI" dirty="0"/>
              <a:t>Käsittelyvaihe</a:t>
            </a:r>
          </a:p>
          <a:p>
            <a:pPr lvl="1"/>
            <a:r>
              <a:rPr lang="FI-FI" dirty="0"/>
              <a:t>Tilanteen uudelleen tarkastelu. Läheiset, ammattiauttajat (tärkeä vaihe trauman ehkäisemiseksi)</a:t>
            </a:r>
          </a:p>
          <a:p>
            <a:r>
              <a:rPr lang="FI-FI" dirty="0"/>
              <a:t>Uudelleensuuntautuminen</a:t>
            </a:r>
          </a:p>
          <a:p>
            <a:pPr lvl="1"/>
            <a:r>
              <a:rPr lang="FI-FI" dirty="0"/>
              <a:t>Hyväksyminen, läheiset ja ammattilaiset.</a:t>
            </a:r>
            <a:endParaRPr lang="fi-FI" dirty="0"/>
          </a:p>
          <a:p>
            <a:pPr lvl="1"/>
            <a:endParaRPr lang="fi-FI" dirty="0"/>
          </a:p>
          <a:p>
            <a:r>
              <a:rPr lang="fi-FI" dirty="0"/>
              <a:t>JOS KRIISIN VAIHEET EIVÄT PÄÄSE ETENEMÄÄN, VOI SYNTYÄ </a:t>
            </a:r>
            <a:r>
              <a:rPr lang="fi-FI" dirty="0">
                <a:solidFill>
                  <a:srgbClr val="FF0000"/>
                </a:solidFill>
              </a:rPr>
              <a:t>TRAUMA</a:t>
            </a:r>
            <a:endParaRPr lang="FI-FI" dirty="0">
              <a:solidFill>
                <a:srgbClr val="FF0000"/>
              </a:solidFill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3F3229F2-BAC8-428D-8F83-3CF29CD9A2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165" y="345588"/>
            <a:ext cx="4793334" cy="3496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042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A45ECE-6BBA-42BA-9772-035A74B09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Millainen selviytyjä olen? </a:t>
            </a:r>
          </a:p>
        </p:txBody>
      </p:sp>
      <p:pic>
        <p:nvPicPr>
          <p:cNvPr id="5" name="Sisällön paikkamerkki 4" descr="Kuva, joka sisältää kohteen teksti, kartta&#10;&#10;Kuvaus luotu automaattisesti">
            <a:extLst>
              <a:ext uri="{FF2B5EF4-FFF2-40B4-BE49-F238E27FC236}">
                <a16:creationId xmlns:a16="http://schemas.microsoft.com/office/drawing/2014/main" id="{3C4591F9-65CC-47DB-9C9D-0638FD33BC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752" y="1588245"/>
            <a:ext cx="9744266" cy="5269755"/>
          </a:xfrm>
        </p:spPr>
      </p:pic>
    </p:spTree>
    <p:extLst>
      <p:ext uri="{BB962C8B-B14F-4D97-AF65-F5344CB8AC3E}">
        <p14:creationId xmlns:p14="http://schemas.microsoft.com/office/powerpoint/2010/main" val="541432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IMG_0492.JPG"/>
          <p:cNvPicPr>
            <a:picLocks noChangeAspect="1"/>
          </p:cNvPicPr>
          <p:nvPr/>
        </p:nvPicPr>
        <p:blipFill rotWithShape="1">
          <a:blip r:embed="rId3"/>
          <a:srcRect l="23761" r="1" b="1"/>
          <a:stretch/>
        </p:blipFill>
        <p:spPr>
          <a:xfrm>
            <a:off x="8310622" y="243840"/>
            <a:ext cx="3646837" cy="6377939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6693061" cy="1356360"/>
          </a:xfrm>
        </p:spPr>
        <p:txBody>
          <a:bodyPr>
            <a:normAutofit fontScale="90000"/>
          </a:bodyPr>
          <a:lstStyle/>
          <a:p>
            <a:r>
              <a:rPr lang="FI-FI" dirty="0"/>
              <a:t>Erilaisia selviytyjiä Eiffel-tornissa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3000" y="2057400"/>
            <a:ext cx="6693061" cy="4038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Sosiaalinen selviytyjä</a:t>
            </a:r>
          </a:p>
          <a:p>
            <a:r>
              <a:rPr lang="FI-FI" dirty="0"/>
              <a:t>Tunteellinen selviytyjä</a:t>
            </a:r>
          </a:p>
          <a:p>
            <a:r>
              <a:rPr lang="FI-FI" dirty="0"/>
              <a:t>Älyllinen selviytyjä</a:t>
            </a:r>
          </a:p>
          <a:p>
            <a:r>
              <a:rPr lang="FI-FI" dirty="0"/>
              <a:t>Luova selviytyjä</a:t>
            </a:r>
          </a:p>
          <a:p>
            <a:r>
              <a:rPr lang="FI-FI" dirty="0"/>
              <a:t>Henkinen selviytyjä</a:t>
            </a:r>
          </a:p>
          <a:p>
            <a:r>
              <a:rPr lang="FI-FI" dirty="0"/>
              <a:t>Fysiologinen selviytyjä</a:t>
            </a:r>
          </a:p>
          <a:p>
            <a:endParaRPr lang="FI-FI" dirty="0">
              <a:latin typeface="Corbel"/>
            </a:endParaRPr>
          </a:p>
          <a:p>
            <a:r>
              <a:rPr lang="fi-FI" dirty="0">
                <a:latin typeface="Corbel"/>
              </a:rPr>
              <a:t>HISSI PYSÄHTYY 250 M KOHDALLE, MITEN HAHMOSI REAGOI TILANTEESEEN??</a:t>
            </a:r>
            <a:endParaRPr lang="FI-FI" dirty="0">
              <a:latin typeface="Corbel"/>
            </a:endParaRPr>
          </a:p>
          <a:p>
            <a:endParaRPr lang="FI-FI" dirty="0">
              <a:latin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639353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Suru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Voimakas ja pitkäkestoinen mielipahan tunne</a:t>
            </a:r>
          </a:p>
          <a:p>
            <a:r>
              <a:rPr lang="FI-FI" dirty="0"/>
              <a:t>Menetys, ikävä tapahtuma</a:t>
            </a:r>
          </a:p>
          <a:p>
            <a:r>
              <a:rPr lang="FI-FI" dirty="0"/>
              <a:t>Tässäkin eri ihmisillä erilaiset selviytymiskeinot ja oireilut</a:t>
            </a:r>
          </a:p>
          <a:p>
            <a:pPr lvl="1"/>
            <a:r>
              <a:rPr lang="FI-FI" dirty="0"/>
              <a:t>Musiikki, päiväkirjat, puhuminen...</a:t>
            </a:r>
          </a:p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National-</a:t>
            </a:r>
            <a:r>
              <a:rPr lang="FI-FI" dirty="0"/>
              <a:t> </a:t>
            </a:r>
            <a:r>
              <a:rPr lang="FI-FI" dirty="0" err="1"/>
              <a:t>Sorrow</a:t>
            </a:r>
            <a:r>
              <a:rPr lang="FI-FI" dirty="0"/>
              <a:t> - Mistä kappale kertoo?</a:t>
            </a:r>
            <a:r>
              <a:rPr lang="fi-FI" dirty="0"/>
              <a:t> </a:t>
            </a:r>
            <a:r>
              <a:rPr lang="fi-FI" dirty="0">
                <a:hlinkClick r:id="rId3"/>
              </a:rPr>
              <a:t>https://www.youtube.com/watch?v=vGrnVqoU3U4</a:t>
            </a:r>
            <a:endParaRPr lang="FI-FI" dirty="0"/>
          </a:p>
          <a:p>
            <a:r>
              <a:rPr lang="FI-FI" dirty="0"/>
              <a:t>SURUTYÖ ON TEHTÄVÄ, JOTTA PÄÄSEE ELÄMÄSSÄ ETEENPÄIN</a:t>
            </a:r>
          </a:p>
          <a:p>
            <a:r>
              <a:rPr lang="FI-FI" dirty="0"/>
              <a:t>SURUN LÄPIKÄYMINEN VOI VAHVISTAA IHMISTÄ</a:t>
            </a:r>
          </a:p>
        </p:txBody>
      </p:sp>
    </p:spTree>
    <p:extLst>
      <p:ext uri="{BB962C8B-B14F-4D97-AF65-F5344CB8AC3E}">
        <p14:creationId xmlns:p14="http://schemas.microsoft.com/office/powerpoint/2010/main" val="182154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DA4AE3-261B-0509-3045-A93F05AF4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4396465D-1505-B5BD-B5D1-3F6E433116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5487" y="-68451"/>
            <a:ext cx="6574970" cy="6926451"/>
          </a:xfrm>
        </p:spPr>
      </p:pic>
    </p:spTree>
    <p:extLst>
      <p:ext uri="{BB962C8B-B14F-4D97-AF65-F5344CB8AC3E}">
        <p14:creationId xmlns:p14="http://schemas.microsoft.com/office/powerpoint/2010/main" val="3251719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TUNNISTA OMAT SELVIYTYMISKEINOSI</a:t>
            </a:r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JA AUTA LÄHEISIÄSI SELVIYTYMÄÄN</a:t>
            </a:r>
          </a:p>
        </p:txBody>
      </p:sp>
    </p:spTree>
    <p:extLst>
      <p:ext uri="{BB962C8B-B14F-4D97-AF65-F5344CB8AC3E}">
        <p14:creationId xmlns:p14="http://schemas.microsoft.com/office/powerpoint/2010/main" val="2921229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Puutyyp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uutyyp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uutyyp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Puutyyppi</Template>
  <TotalTime>177</TotalTime>
  <Words>222</Words>
  <Application>Microsoft Office PowerPoint</Application>
  <PresentationFormat>Laajakuva</PresentationFormat>
  <Paragraphs>56</Paragraphs>
  <Slides>8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Calibri</vt:lpstr>
      <vt:lpstr>Corbel</vt:lpstr>
      <vt:lpstr>Rockwell</vt:lpstr>
      <vt:lpstr>Rockwell Condensed</vt:lpstr>
      <vt:lpstr>Wingdings</vt:lpstr>
      <vt:lpstr>Puutyyppi</vt:lpstr>
      <vt:lpstr>Kriisistä voi selviytyä</vt:lpstr>
      <vt:lpstr>Erilaisia kriisejä</vt:lpstr>
      <vt:lpstr>Kriisin vaiheet  s. 217</vt:lpstr>
      <vt:lpstr>Millainen selviytyjä olen? </vt:lpstr>
      <vt:lpstr>Erilaisia selviytyjiä Eiffel-tornissa</vt:lpstr>
      <vt:lpstr>Suru</vt:lpstr>
      <vt:lpstr>PowerPoint-esitys</vt:lpstr>
      <vt:lpstr>TUNNISTA OMAT SELVIYTYMISKEINOSI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Kriisistä voi selviytyä</dc:title>
  <dc:creator>Petri Karjalainen</dc:creator>
  <cp:lastModifiedBy>Petri Karjalainen</cp:lastModifiedBy>
  <cp:revision>15</cp:revision>
  <dcterms:modified xsi:type="dcterms:W3CDTF">2023-02-14T10:25:44Z</dcterms:modified>
</cp:coreProperties>
</file>