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63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6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2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0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65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79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24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9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9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15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66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5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EBC7F8-6238-4698-ABA3-B4A69F8A0F31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AAC56D0-250A-4A0A-A886-325AB7B72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1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RAVINTO 9LK.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20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TUTKIJARYHMÄT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</a:t>
            </a:r>
            <a:r>
              <a:rPr lang="fi-FI" dirty="0"/>
              <a:t> () </a:t>
            </a:r>
            <a:r>
              <a:rPr lang="fi-FI" b="1" dirty="0"/>
              <a:t>B</a:t>
            </a:r>
            <a:r>
              <a:rPr lang="fi-FI" dirty="0"/>
              <a:t> () </a:t>
            </a:r>
            <a:r>
              <a:rPr lang="fi-FI" b="1" dirty="0"/>
              <a:t>C</a:t>
            </a:r>
            <a:r>
              <a:rPr lang="fi-FI" dirty="0"/>
              <a:t> () </a:t>
            </a:r>
            <a:r>
              <a:rPr lang="fi-FI" b="1" dirty="0"/>
              <a:t>D</a:t>
            </a:r>
            <a:r>
              <a:rPr lang="fi-FI" dirty="0"/>
              <a:t> ()</a:t>
            </a:r>
          </a:p>
          <a:p>
            <a:r>
              <a:rPr lang="fi-FI" dirty="0"/>
              <a:t>Perehdy aiheeseesi. Tee tehtävät käyttäen oppikirjaa ja nettiä – luotettavia lähteitä!!</a:t>
            </a:r>
          </a:p>
          <a:p>
            <a:r>
              <a:rPr lang="fi-FI" dirty="0"/>
              <a:t>Kun haet tietoa netistä, merkkaa lähde perään</a:t>
            </a:r>
          </a:p>
          <a:p>
            <a:r>
              <a:rPr lang="fi-FI" dirty="0"/>
              <a:t>Huolellisuutta ja panostusta! Esittelette tuloksenne muulle ryhmälle</a:t>
            </a:r>
          </a:p>
          <a:p>
            <a:r>
              <a:rPr lang="fi-FI" dirty="0"/>
              <a:t>TALLENNA ESITYS PEDANETTIIN PALAUTUSKANSIOON – oppiaineet-terveystieto-9lk-</a:t>
            </a:r>
            <a:r>
              <a:rPr lang="fi-FI" b="1" dirty="0"/>
              <a:t> RAVINTOTYÖ</a:t>
            </a:r>
          </a:p>
        </p:txBody>
      </p:sp>
    </p:spTree>
    <p:extLst>
      <p:ext uri="{BB962C8B-B14F-4D97-AF65-F5344CB8AC3E}">
        <p14:creationId xmlns:p14="http://schemas.microsoft.com/office/powerpoint/2010/main" val="11397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RYHMÄ A) Terveellinen ruokavalio</a:t>
            </a:r>
            <a:br>
              <a:rPr lang="fi-FI" dirty="0"/>
            </a:br>
            <a:r>
              <a:rPr lang="fi-FI" dirty="0"/>
              <a:t>(kpl 19 ja 20)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1) Etsi ja </a:t>
            </a:r>
            <a:r>
              <a:rPr lang="fi-FI" dirty="0">
                <a:solidFill>
                  <a:srgbClr val="FF0000"/>
                </a:solidFill>
              </a:rPr>
              <a:t>esittele</a:t>
            </a:r>
            <a:r>
              <a:rPr lang="fi-FI" dirty="0"/>
              <a:t> yleisimmät suomalaiset/pohjoismaiset ravintosuositukset</a:t>
            </a:r>
          </a:p>
          <a:p>
            <a:pPr lvl="1"/>
            <a:r>
              <a:rPr lang="fi-FI" dirty="0"/>
              <a:t>Miten urheilijan ravinto eroaa näistä?</a:t>
            </a:r>
          </a:p>
          <a:p>
            <a:pPr marL="0" indent="0">
              <a:buNone/>
            </a:pPr>
            <a:r>
              <a:rPr lang="fi-FI" dirty="0"/>
              <a:t>2) Selitä mitä ovat </a:t>
            </a:r>
            <a:r>
              <a:rPr lang="fi-FI" b="1" dirty="0"/>
              <a:t>energiaravintoaineet </a:t>
            </a:r>
            <a:r>
              <a:rPr lang="fi-FI" dirty="0"/>
              <a:t>ja </a:t>
            </a:r>
            <a:r>
              <a:rPr lang="fi-FI" b="1" dirty="0"/>
              <a:t>suojaravintoaineet </a:t>
            </a:r>
            <a:r>
              <a:rPr lang="fi-FI" dirty="0"/>
              <a:t>ja mihin niitä ihminen tarvitsee</a:t>
            </a:r>
          </a:p>
          <a:p>
            <a:pPr marL="0" indent="0">
              <a:buNone/>
            </a:pPr>
            <a:r>
              <a:rPr lang="fi-FI" dirty="0"/>
              <a:t>3) Selitä omin sanoin käsitteet a) </a:t>
            </a:r>
            <a:r>
              <a:rPr lang="fi-FI" b="1" dirty="0"/>
              <a:t>pehmeät rasvat </a:t>
            </a:r>
            <a:r>
              <a:rPr lang="fi-FI" dirty="0"/>
              <a:t>b) </a:t>
            </a:r>
            <a:r>
              <a:rPr lang="fi-FI" b="1" dirty="0"/>
              <a:t>kovat rasvat</a:t>
            </a:r>
            <a:r>
              <a:rPr lang="fi-FI" dirty="0"/>
              <a:t> c) </a:t>
            </a:r>
            <a:r>
              <a:rPr lang="fi-FI" b="1" dirty="0"/>
              <a:t>osteoporoosi</a:t>
            </a:r>
            <a:r>
              <a:rPr lang="fi-FI" dirty="0"/>
              <a:t> ja d) </a:t>
            </a:r>
            <a:r>
              <a:rPr lang="fi-FI" b="1" dirty="0"/>
              <a:t>täysjyvävilja e) energiatiheys f) ravintoainetiheys</a:t>
            </a:r>
          </a:p>
          <a:p>
            <a:r>
              <a:rPr lang="fi-FI" dirty="0"/>
              <a:t>Miksi pehmeät rasvat ovat tärkeitä ruokavaliossa? Mitä kovat rasvat aiheuttavat?</a:t>
            </a:r>
          </a:p>
          <a:p>
            <a:r>
              <a:rPr lang="fi-FI" dirty="0"/>
              <a:t>Miksi pitää syödä paljon kuituja? Mistä saa kuituja?</a:t>
            </a:r>
          </a:p>
          <a:p>
            <a:r>
              <a:rPr lang="fi-FI" dirty="0"/>
              <a:t>Miksi ruokavalion tulee olla monipuolinen? Miten ravinnolla voi ehkäistä osteoporoosia?</a:t>
            </a:r>
          </a:p>
          <a:p>
            <a:pPr marL="0" indent="0">
              <a:buNone/>
            </a:pPr>
            <a:r>
              <a:rPr lang="fi-FI" dirty="0"/>
              <a:t>4) Miksi sokeri on epäterveellistä? Perustelkaa. Missä ravinnossa on ”piilosokeria”?</a:t>
            </a:r>
          </a:p>
          <a:p>
            <a:pPr marL="0" indent="0">
              <a:buNone/>
            </a:pPr>
            <a:r>
              <a:rPr lang="fi-FI" dirty="0"/>
              <a:t>5) Mihin suojaravintoaineita tarvitaan?</a:t>
            </a:r>
          </a:p>
        </p:txBody>
      </p:sp>
    </p:spTree>
    <p:extLst>
      <p:ext uri="{BB962C8B-B14F-4D97-AF65-F5344CB8AC3E}">
        <p14:creationId xmlns:p14="http://schemas.microsoft.com/office/powerpoint/2010/main" val="391900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-231373"/>
            <a:ext cx="5286041" cy="740314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36" y="-335083"/>
            <a:ext cx="4914027" cy="73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33" y="2092958"/>
            <a:ext cx="5421603" cy="4063143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KOURALLISTA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04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228600"/>
            <a:ext cx="10058400" cy="1725386"/>
          </a:xfrm>
        </p:spPr>
        <p:txBody>
          <a:bodyPr>
            <a:normAutofit fontScale="90000"/>
          </a:bodyPr>
          <a:lstStyle/>
          <a:p>
            <a:r>
              <a:rPr lang="fi-FI" dirty="0"/>
              <a:t>RYHMÄ B) Painonhallinta ja syömishäiriöt</a:t>
            </a:r>
            <a:br>
              <a:rPr lang="fi-FI" dirty="0"/>
            </a:br>
            <a:r>
              <a:rPr lang="fi-FI" dirty="0"/>
              <a:t>(kpl 14 JA 52)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arenR"/>
            </a:pPr>
            <a:r>
              <a:rPr lang="fi-FI" dirty="0"/>
              <a:t>Kerro suomalaisten painonhallinnasta ja lihavuudesta. Pohdi syitä tähän.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fi-FI" dirty="0"/>
              <a:t>Kertokaa energiansaannin suositukset (kcal/pv). Kuinka tarkkaan kaloreita kannattaa laskea?</a:t>
            </a:r>
          </a:p>
          <a:p>
            <a:pPr marL="457200" indent="-457200">
              <a:buAutoNum type="arabicParenR"/>
            </a:pPr>
            <a:r>
              <a:rPr lang="fi-FI" dirty="0"/>
              <a:t>Selittäkää käsitteet a) painoindeksi b) normaalipaino c) painonhallinta </a:t>
            </a:r>
          </a:p>
          <a:p>
            <a:pPr lvl="1"/>
            <a:r>
              <a:rPr lang="fi-FI" dirty="0"/>
              <a:t>Miksi painoindeksi ei ole aina luotettava painonhallinnan mittari?</a:t>
            </a:r>
          </a:p>
          <a:p>
            <a:pPr lvl="1"/>
            <a:r>
              <a:rPr lang="fi-FI" dirty="0"/>
              <a:t>Miksi vyötärönympärystä mitataan terveellistä painoa arvioitaessa?</a:t>
            </a:r>
          </a:p>
          <a:p>
            <a:pPr lvl="1"/>
            <a:r>
              <a:rPr lang="fi-FI" dirty="0"/>
              <a:t>Kertokaa painonhallinnan perusperiaatteet (huomioikaa sekä alipaino että liikapaino)</a:t>
            </a:r>
          </a:p>
          <a:p>
            <a:pPr marL="457200" indent="-457200">
              <a:buAutoNum type="arabicParenR"/>
            </a:pPr>
            <a:r>
              <a:rPr lang="fi-FI" dirty="0"/>
              <a:t>Esittele tunnetuimmat syömishäiriöt, kerro niiden oireista, hoidosta ja esiintyvyydestä. Mitkä tekijät voivat vaikuttaa syömishäiriön puhkeamiseen?</a:t>
            </a:r>
          </a:p>
          <a:p>
            <a:pPr marL="457200" indent="-457200">
              <a:buAutoNum type="arabicParenR"/>
            </a:pPr>
            <a:r>
              <a:rPr lang="fi-FI" dirty="0"/>
              <a:t>Kerro liikapainon terveyshaitoista</a:t>
            </a:r>
          </a:p>
        </p:txBody>
      </p:sp>
    </p:spTree>
    <p:extLst>
      <p:ext uri="{BB962C8B-B14F-4D97-AF65-F5344CB8AC3E}">
        <p14:creationId xmlns:p14="http://schemas.microsoft.com/office/powerpoint/2010/main" val="288520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RYHMÄ C) Vastuullinen ravitsemus + energiajuomat (kpl 21)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arenR"/>
            </a:pPr>
            <a:r>
              <a:rPr lang="fi-FI" dirty="0"/>
              <a:t>Miten voit ravintovalinnoillasi vaikuttaa ympäristöösi? Perustelkaa ja kertokaa erilaisia esimerkkejä.</a:t>
            </a:r>
          </a:p>
          <a:p>
            <a:pPr marL="457200" indent="-457200">
              <a:buAutoNum type="arabicParenR"/>
            </a:pPr>
            <a:r>
              <a:rPr lang="fi-FI" dirty="0"/>
              <a:t>Selitä käsitteet a) </a:t>
            </a:r>
            <a:r>
              <a:rPr lang="fi-FI" b="1" dirty="0"/>
              <a:t>lähiruoka </a:t>
            </a:r>
            <a:r>
              <a:rPr lang="fi-FI" dirty="0"/>
              <a:t>b) </a:t>
            </a:r>
            <a:r>
              <a:rPr lang="fi-FI" b="1" dirty="0"/>
              <a:t>luomuruoka</a:t>
            </a:r>
            <a:r>
              <a:rPr lang="fi-FI" dirty="0"/>
              <a:t> c) </a:t>
            </a:r>
            <a:r>
              <a:rPr lang="fi-FI" b="1" dirty="0"/>
              <a:t>ravintolisä </a:t>
            </a:r>
            <a:r>
              <a:rPr lang="fi-FI" dirty="0"/>
              <a:t>d) </a:t>
            </a:r>
            <a:r>
              <a:rPr lang="fi-FI" b="1" dirty="0"/>
              <a:t>parasta ennen – pakkausmerkintä vs. viimeinen käyttöpäivä </a:t>
            </a:r>
            <a:r>
              <a:rPr lang="fi-FI" dirty="0"/>
              <a:t>e) </a:t>
            </a:r>
            <a:r>
              <a:rPr lang="fi-FI" b="1" dirty="0"/>
              <a:t>hävikki </a:t>
            </a:r>
            <a:r>
              <a:rPr lang="fi-FI" dirty="0"/>
              <a:t>f) </a:t>
            </a:r>
            <a:r>
              <a:rPr lang="fi-FI" b="1" dirty="0"/>
              <a:t>sydänmerkki</a:t>
            </a:r>
          </a:p>
          <a:p>
            <a:pPr marL="457200" indent="-457200">
              <a:buAutoNum type="arabicParenR"/>
            </a:pPr>
            <a:r>
              <a:rPr lang="fi-FI" dirty="0"/>
              <a:t>Pohdi ravinnossa käytettävien </a:t>
            </a:r>
            <a:r>
              <a:rPr lang="fi-FI" b="1" dirty="0"/>
              <a:t>lisäaineiden </a:t>
            </a:r>
            <a:r>
              <a:rPr lang="fi-FI" dirty="0"/>
              <a:t>hyötyjä ja haittoja</a:t>
            </a:r>
          </a:p>
          <a:p>
            <a:pPr marL="457200" indent="-457200">
              <a:buAutoNum type="arabicParenR"/>
            </a:pPr>
            <a:r>
              <a:rPr lang="fi-FI" dirty="0"/>
              <a:t>Tutki ja esittele energiajuoman ainesosia. Pohdi, miksi nuoret juovat energiajuomia/sokerijuomia. </a:t>
            </a:r>
          </a:p>
          <a:p>
            <a:pPr marL="457200" indent="-457200">
              <a:buAutoNum type="arabicParenR"/>
            </a:pPr>
            <a:r>
              <a:rPr lang="fi-FI" dirty="0"/>
              <a:t>Käykää haastattelemassa koulumme keittäjiä. Miten kouluruokalassa huolehditaan hävikistä ja minkälaisia ympäristöä säästäviä valintoja kouluruokailussa tehdään?</a:t>
            </a:r>
          </a:p>
        </p:txBody>
      </p:sp>
    </p:spTree>
    <p:extLst>
      <p:ext uri="{BB962C8B-B14F-4D97-AF65-F5344CB8AC3E}">
        <p14:creationId xmlns:p14="http://schemas.microsoft.com/office/powerpoint/2010/main" val="354802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RYHMÄ D) Kasvis- ja Erityisruokavaliot</a:t>
            </a:r>
            <a:br>
              <a:rPr lang="fi-FI" dirty="0"/>
            </a:br>
            <a:r>
              <a:rPr lang="fi-FI" dirty="0"/>
              <a:t>(kpl 22)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1) Esittele joitakin erityisruokavalioita</a:t>
            </a:r>
          </a:p>
          <a:p>
            <a:pPr marL="0" indent="0">
              <a:buNone/>
            </a:pPr>
            <a:r>
              <a:rPr lang="fi-FI" dirty="0"/>
              <a:t>2) Pohdi kasvisruokavalion haittoja ja hyötyjä elimistölle/ympäristölle</a:t>
            </a:r>
          </a:p>
          <a:p>
            <a:pPr marL="0" indent="0">
              <a:buNone/>
            </a:pPr>
            <a:r>
              <a:rPr lang="fi-FI" dirty="0"/>
              <a:t>3) Selitä käsitteet: a) </a:t>
            </a:r>
            <a:r>
              <a:rPr lang="fi-FI" b="1" dirty="0"/>
              <a:t>erityisruokavalio</a:t>
            </a:r>
            <a:r>
              <a:rPr lang="fi-FI" dirty="0"/>
              <a:t> b) </a:t>
            </a:r>
            <a:r>
              <a:rPr lang="fi-FI" b="1" dirty="0"/>
              <a:t>vegaani</a:t>
            </a:r>
            <a:r>
              <a:rPr lang="fi-FI" dirty="0"/>
              <a:t> ja c) </a:t>
            </a:r>
            <a:r>
              <a:rPr lang="fi-FI" b="1" dirty="0"/>
              <a:t>keliakia ja gluteeni </a:t>
            </a:r>
            <a:r>
              <a:rPr lang="fi-FI" dirty="0"/>
              <a:t>d) </a:t>
            </a:r>
            <a:r>
              <a:rPr lang="fi-FI" b="1" dirty="0"/>
              <a:t>laktoosi-intoleranssi </a:t>
            </a:r>
          </a:p>
          <a:p>
            <a:pPr marL="0" indent="0">
              <a:buNone/>
            </a:pPr>
            <a:r>
              <a:rPr lang="fi-FI" dirty="0"/>
              <a:t>4) Tutki, mille ruoka-aineille luokkasi oppilaat ovat allergisia. Esittele tulokset.</a:t>
            </a:r>
          </a:p>
          <a:p>
            <a:pPr marL="0" indent="0">
              <a:buNone/>
            </a:pPr>
            <a:r>
              <a:rPr lang="fi-FI" dirty="0"/>
              <a:t>5) Miten huolehdit kasvisruokailijan proteiinin saannista?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64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1685</TotalTime>
  <Words>426</Words>
  <Application>Microsoft Office PowerPoint</Application>
  <PresentationFormat>Laajakuva</PresentationFormat>
  <Paragraphs>39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Puutyyppi</vt:lpstr>
      <vt:lpstr>RAVINTO 9LK.</vt:lpstr>
      <vt:lpstr>TUTKIJARYHMÄT</vt:lpstr>
      <vt:lpstr>RYHMÄ A) Terveellinen ruokavalio (kpl 19 ja 20)</vt:lpstr>
      <vt:lpstr>PowerPoint-esitys</vt:lpstr>
      <vt:lpstr>VIISI KOURALLISTA</vt:lpstr>
      <vt:lpstr>RYHMÄ B) Painonhallinta ja syömishäiriöt (kpl 14 JA 52)</vt:lpstr>
      <vt:lpstr>RYHMÄ C) Vastuullinen ravitsemus + energiajuomat (kpl 21)</vt:lpstr>
      <vt:lpstr>RYHMÄ D) Kasvis- ja Erityisruokavaliot (kpl 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RAVINTO 9LK.</dc:title>
  <dc:creator>Petri Karjalainen</dc:creator>
  <cp:lastModifiedBy>Petri Karjalainen</cp:lastModifiedBy>
  <cp:revision>56</cp:revision>
  <dcterms:created xsi:type="dcterms:W3CDTF">2015-10-13T06:51:49Z</dcterms:created>
  <dcterms:modified xsi:type="dcterms:W3CDTF">2024-01-10T10:26:38Z</dcterms:modified>
</cp:coreProperties>
</file>