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75" r:id="rId3"/>
    <p:sldId id="258" r:id="rId4"/>
    <p:sldId id="274" r:id="rId5"/>
    <p:sldId id="271" r:id="rId6"/>
    <p:sldId id="272" r:id="rId7"/>
    <p:sldId id="273" r:id="rId8"/>
    <p:sldId id="279" r:id="rId9"/>
    <p:sldId id="280" r:id="rId10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505B89-6DAF-4E50-B3C8-5906A1617F8D}" v="20" dt="2025-09-10T08:22:43.9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660"/>
  </p:normalViewPr>
  <p:slideViewPr>
    <p:cSldViewPr>
      <p:cViewPr varScale="1">
        <p:scale>
          <a:sx n="62" d="100"/>
          <a:sy n="62" d="100"/>
        </p:scale>
        <p:origin x="1476" y="2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i Karjalainen" userId="6756ba19-e271-4cd1-9c10-1fa7a1a57ae6" providerId="ADAL" clId="{41FAB3D8-E2D3-4FEC-8239-23D02E7801A1}"/>
    <pc:docChg chg="modSld">
      <pc:chgData name="Petri Karjalainen" userId="6756ba19-e271-4cd1-9c10-1fa7a1a57ae6" providerId="ADAL" clId="{41FAB3D8-E2D3-4FEC-8239-23D02E7801A1}" dt="2025-09-10T08:23:42.532" v="41" actId="20577"/>
      <pc:docMkLst>
        <pc:docMk/>
      </pc:docMkLst>
      <pc:sldChg chg="modSp mod">
        <pc:chgData name="Petri Karjalainen" userId="6756ba19-e271-4cd1-9c10-1fa7a1a57ae6" providerId="ADAL" clId="{41FAB3D8-E2D3-4FEC-8239-23D02E7801A1}" dt="2025-09-09T09:46:55.867" v="17" actId="20577"/>
        <pc:sldMkLst>
          <pc:docMk/>
          <pc:sldMk cId="1523998226" sldId="272"/>
        </pc:sldMkLst>
        <pc:spChg chg="mod">
          <ac:chgData name="Petri Karjalainen" userId="6756ba19-e271-4cd1-9c10-1fa7a1a57ae6" providerId="ADAL" clId="{41FAB3D8-E2D3-4FEC-8239-23D02E7801A1}" dt="2025-09-09T09:46:55.867" v="17" actId="20577"/>
          <ac:spMkLst>
            <pc:docMk/>
            <pc:sldMk cId="1523998226" sldId="272"/>
            <ac:spMk id="3" creationId="{00000000-0000-0000-0000-000000000000}"/>
          </ac:spMkLst>
        </pc:spChg>
      </pc:sldChg>
      <pc:sldChg chg="modSp">
        <pc:chgData name="Petri Karjalainen" userId="6756ba19-e271-4cd1-9c10-1fa7a1a57ae6" providerId="ADAL" clId="{41FAB3D8-E2D3-4FEC-8239-23D02E7801A1}" dt="2025-09-10T08:23:42.532" v="41" actId="20577"/>
        <pc:sldMkLst>
          <pc:docMk/>
          <pc:sldMk cId="1660988889" sldId="274"/>
        </pc:sldMkLst>
        <pc:spChg chg="mod">
          <ac:chgData name="Petri Karjalainen" userId="6756ba19-e271-4cd1-9c10-1fa7a1a57ae6" providerId="ADAL" clId="{41FAB3D8-E2D3-4FEC-8239-23D02E7801A1}" dt="2025-09-10T08:23:42.532" v="41" actId="20577"/>
          <ac:spMkLst>
            <pc:docMk/>
            <pc:sldMk cId="1660988889" sldId="274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379DE9B-EC98-4A84-9490-A50B807467AC}" type="datetimeFigureOut">
              <a:rPr lang="fi-FI" smtClean="0"/>
              <a:pPr/>
              <a:t>10.9.2025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E5C051B-EE35-4B14-97E1-5BAC67F390F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94293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DE9B-EC98-4A84-9490-A50B807467AC}" type="datetimeFigureOut">
              <a:rPr lang="fi-FI" smtClean="0"/>
              <a:pPr/>
              <a:t>10.9.2025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051B-EE35-4B14-97E1-5BAC67F390F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8565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DE9B-EC98-4A84-9490-A50B807467AC}" type="datetimeFigureOut">
              <a:rPr lang="fi-FI" smtClean="0"/>
              <a:pPr/>
              <a:t>10.9.2025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051B-EE35-4B14-97E1-5BAC67F390F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0472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DE9B-EC98-4A84-9490-A50B807467AC}" type="datetimeFigureOut">
              <a:rPr lang="fi-FI" smtClean="0"/>
              <a:pPr/>
              <a:t>10.9.2025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051B-EE35-4B14-97E1-5BAC67F390F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512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DE9B-EC98-4A84-9490-A50B807467AC}" type="datetimeFigureOut">
              <a:rPr lang="fi-FI" smtClean="0"/>
              <a:pPr/>
              <a:t>10.9.2025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051B-EE35-4B14-97E1-5BAC67F390F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1770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DE9B-EC98-4A84-9490-A50B807467AC}" type="datetimeFigureOut">
              <a:rPr lang="fi-FI" smtClean="0"/>
              <a:pPr/>
              <a:t>10.9.2025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051B-EE35-4B14-97E1-5BAC67F390F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700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DE9B-EC98-4A84-9490-A50B807467AC}" type="datetimeFigureOut">
              <a:rPr lang="fi-FI" smtClean="0"/>
              <a:pPr/>
              <a:t>10.9.2025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051B-EE35-4B14-97E1-5BAC67F390F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1935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DE9B-EC98-4A84-9490-A50B807467AC}" type="datetimeFigureOut">
              <a:rPr lang="fi-FI" smtClean="0"/>
              <a:pPr/>
              <a:t>10.9.2025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051B-EE35-4B14-97E1-5BAC67F390F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0080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DE9B-EC98-4A84-9490-A50B807467AC}" type="datetimeFigureOut">
              <a:rPr lang="fi-FI" smtClean="0"/>
              <a:pPr/>
              <a:t>10.9.2025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051B-EE35-4B14-97E1-5BAC67F390F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1697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DE9B-EC98-4A84-9490-A50B807467AC}" type="datetimeFigureOut">
              <a:rPr lang="fi-FI" smtClean="0"/>
              <a:pPr/>
              <a:t>10.9.2025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051B-EE35-4B14-97E1-5BAC67F390F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315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DE9B-EC98-4A84-9490-A50B807467AC}" type="datetimeFigureOut">
              <a:rPr lang="fi-FI" smtClean="0"/>
              <a:pPr/>
              <a:t>10.9.2025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051B-EE35-4B14-97E1-5BAC67F390F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353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DE9B-EC98-4A84-9490-A50B807467AC}" type="datetimeFigureOut">
              <a:rPr lang="fi-FI" smtClean="0"/>
              <a:pPr/>
              <a:t>10.9.2025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051B-EE35-4B14-97E1-5BAC67F390F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2855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DE9B-EC98-4A84-9490-A50B807467AC}" type="datetimeFigureOut">
              <a:rPr lang="fi-FI" smtClean="0"/>
              <a:pPr/>
              <a:t>10.9.2025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051B-EE35-4B14-97E1-5BAC67F390F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923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DE9B-EC98-4A84-9490-A50B807467AC}" type="datetimeFigureOut">
              <a:rPr lang="fi-FI" smtClean="0"/>
              <a:pPr/>
              <a:t>10.9.2025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051B-EE35-4B14-97E1-5BAC67F390F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5443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DE9B-EC98-4A84-9490-A50B807467AC}" type="datetimeFigureOut">
              <a:rPr lang="fi-FI" smtClean="0"/>
              <a:pPr/>
              <a:t>10.9.2025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051B-EE35-4B14-97E1-5BAC67F390F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151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DE9B-EC98-4A84-9490-A50B807467AC}" type="datetimeFigureOut">
              <a:rPr lang="fi-FI" smtClean="0"/>
              <a:pPr/>
              <a:t>10.9.2025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051B-EE35-4B14-97E1-5BAC67F390F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2460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DE9B-EC98-4A84-9490-A50B807467AC}" type="datetimeFigureOut">
              <a:rPr lang="fi-FI" smtClean="0"/>
              <a:pPr/>
              <a:t>10.9.2025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051B-EE35-4B14-97E1-5BAC67F390F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3193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379DE9B-EC98-4A84-9490-A50B807467AC}" type="datetimeFigureOut">
              <a:rPr lang="fi-FI" smtClean="0"/>
              <a:pPr/>
              <a:t>10.9.2025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E5C051B-EE35-4B14-97E1-5BAC67F390F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839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fi-FI" dirty="0"/>
            </a:br>
            <a:r>
              <a:rPr lang="fi-FI" dirty="0"/>
              <a:t>44 Arjen ensiapu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29000"/>
            <a:ext cx="3091780" cy="3091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Omat kokemukset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899592" y="1988840"/>
            <a:ext cx="6591985" cy="3777622"/>
          </a:xfrm>
        </p:spPr>
        <p:txBody>
          <a:bodyPr/>
          <a:lstStyle/>
          <a:p>
            <a:r>
              <a:rPr lang="fi-FI" sz="2800" dirty="0"/>
              <a:t>Oletko joutunut tilanteeseen, jossa olet joutunut käyttämään ensiaputaitojasi?</a:t>
            </a:r>
          </a:p>
          <a:p>
            <a:r>
              <a:rPr lang="fi-FI" sz="2800" dirty="0"/>
              <a:t>Mitä ensiapuvälineitä teillä on kotona?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8264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Auttamisvelvollisuus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Suomessa jokaisella on lain mukaan velvollisuus auttaa ja oikeus tulla autetuksi onnettomuustilanteissa. (Yleinen auttamisvelvollisuus, tieliikennelaki 267/1981, 57§)</a:t>
            </a:r>
          </a:p>
          <a:p>
            <a:r>
              <a:rPr lang="fi-FI" sz="2800" dirty="0"/>
              <a:t>Auttamatta jättäminen on rangaistava teko.</a:t>
            </a:r>
          </a:p>
          <a:p>
            <a:r>
              <a:rPr lang="fi-FI" sz="2800" dirty="0"/>
              <a:t>Ylläpidä ensiaputaitojasi, jotta olet kykenevä auttamaan.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Ryhmätehtävä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sz="2800"/>
              <a:t>1 Pyörtyminen </a:t>
            </a:r>
            <a:r>
              <a:rPr lang="fi-FI" sz="2800" dirty="0"/>
              <a:t>ja aivotärähdys </a:t>
            </a:r>
          </a:p>
          <a:p>
            <a:pPr marL="0" indent="0">
              <a:buNone/>
            </a:pPr>
            <a:r>
              <a:rPr lang="fi-FI" sz="2800" dirty="0"/>
              <a:t>2 Revähdykset, nyrjähdykset ja murtumat</a:t>
            </a:r>
          </a:p>
          <a:p>
            <a:pPr marL="0" indent="0">
              <a:buNone/>
            </a:pPr>
            <a:r>
              <a:rPr lang="fi-FI" sz="2800" dirty="0"/>
              <a:t>3 Palovammat ja paleltumat</a:t>
            </a:r>
          </a:p>
          <a:p>
            <a:pPr marL="0" indent="0">
              <a:buNone/>
            </a:pPr>
            <a:r>
              <a:rPr lang="fi-FI" sz="2800" dirty="0"/>
              <a:t>4 nenäverenvuoto ja haavat</a:t>
            </a:r>
          </a:p>
          <a:p>
            <a:pPr marL="0" indent="0">
              <a:buNone/>
            </a:pPr>
            <a:r>
              <a:rPr lang="fi-FI" sz="2800" dirty="0">
                <a:sym typeface="Wingdings" panose="05000000000000000000" pitchFamily="2" charset="2"/>
              </a:rPr>
              <a:t></a:t>
            </a:r>
            <a:r>
              <a:rPr lang="fi-FI" sz="2800" dirty="0"/>
              <a:t>Pohtikaa ryhmässä ja tehkää näytelmä omasta aiheestanne. </a:t>
            </a:r>
            <a:r>
              <a:rPr lang="fi-FI" sz="2800" dirty="0">
                <a:solidFill>
                  <a:srgbClr val="FF0000"/>
                </a:solidFill>
              </a:rPr>
              <a:t>Esityksestä pitää selvitä kuinka toimit tällaisessa hätätilanteessa!</a:t>
            </a:r>
          </a:p>
        </p:txBody>
      </p:sp>
    </p:spTree>
    <p:extLst>
      <p:ext uri="{BB962C8B-B14F-4D97-AF65-F5344CB8AC3E}">
        <p14:creationId xmlns:p14="http://schemas.microsoft.com/office/powerpoint/2010/main" val="166098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Pyörtyminen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Jos mahdollista, kannattele pyörtyvää ja laita hänet selälleen</a:t>
            </a:r>
          </a:p>
          <a:p>
            <a:r>
              <a:rPr lang="fi-FI" sz="2800" dirty="0"/>
              <a:t>Nosta pyörtyneen jalat ylös, jotta veri virtaa aivoihin</a:t>
            </a:r>
          </a:p>
          <a:p>
            <a:r>
              <a:rPr lang="fi-FI" sz="2800" dirty="0"/>
              <a:t>Jos pyörtynyt ei herää parissa minuutissa tai olo on heikko vielä hetken kuluttua heräämisestä, soita 112</a:t>
            </a:r>
          </a:p>
          <a:p>
            <a:r>
              <a:rPr lang="fi-FI" sz="2800" dirty="0"/>
              <a:t>Kylkiasento!!!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4293096"/>
            <a:ext cx="2771800" cy="204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1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Nyrjähdykset ja venähdykset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1837766"/>
            <a:ext cx="7796030" cy="3536819"/>
          </a:xfrm>
        </p:spPr>
        <p:txBody>
          <a:bodyPr>
            <a:noAutofit/>
          </a:bodyPr>
          <a:lstStyle/>
          <a:p>
            <a:r>
              <a:rPr lang="fi-FI" sz="3200" dirty="0" err="1"/>
              <a:t>Kkk</a:t>
            </a:r>
            <a:r>
              <a:rPr lang="fi-FI" sz="3200" dirty="0"/>
              <a:t>/ PEACE &amp; LOVE</a:t>
            </a:r>
          </a:p>
          <a:p>
            <a:pPr lvl="1"/>
            <a:r>
              <a:rPr lang="fi-FI" sz="2000" b="1" dirty="0">
                <a:solidFill>
                  <a:srgbClr val="FF0000"/>
                </a:solidFill>
              </a:rPr>
              <a:t>Kompressio</a:t>
            </a:r>
            <a:r>
              <a:rPr lang="fi-FI" sz="2000" dirty="0"/>
              <a:t>: purista vammakohtaa ja tee puristava side -&gt; estää turpoamista</a:t>
            </a:r>
          </a:p>
          <a:p>
            <a:pPr lvl="1"/>
            <a:r>
              <a:rPr lang="fi-FI" sz="2000" b="1" dirty="0">
                <a:solidFill>
                  <a:srgbClr val="FF0000"/>
                </a:solidFill>
              </a:rPr>
              <a:t>Koho</a:t>
            </a:r>
            <a:r>
              <a:rPr lang="fi-FI" sz="2000" dirty="0"/>
              <a:t>: nosta vammakohta sydämen yläpuolelle, jotta veri ja kudosnesteet ei pakkaudu -&gt; vähentää turvotusta</a:t>
            </a:r>
          </a:p>
          <a:p>
            <a:pPr lvl="1"/>
            <a:r>
              <a:rPr lang="fi-FI" sz="2000" b="1" dirty="0">
                <a:solidFill>
                  <a:srgbClr val="FF0000"/>
                </a:solidFill>
              </a:rPr>
              <a:t>Kylmä</a:t>
            </a:r>
            <a:r>
              <a:rPr lang="fi-FI" sz="2000" dirty="0"/>
              <a:t>: viilennä vammakohtaa -&gt; vähentää turvotusta, </a:t>
            </a:r>
            <a:r>
              <a:rPr lang="fi-FI" sz="2000"/>
              <a:t>lievittää kipua</a:t>
            </a:r>
            <a:endParaRPr lang="fi-FI" sz="20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5102527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998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Verenvuoto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Tyrehdytä verenvuoto: paina haavaa ja nosta haavakohta sydämen yläpuolelle</a:t>
            </a:r>
          </a:p>
          <a:p>
            <a:r>
              <a:rPr lang="fi-FI" dirty="0"/>
              <a:t>Puhdista pintahaava: Juokseva vesi riittää, mutta puhdistusaine on parempi</a:t>
            </a:r>
          </a:p>
          <a:p>
            <a:r>
              <a:rPr lang="fi-FI" dirty="0"/>
              <a:t>Suojaa: pieni haava laastarilla ja isompi sideharsolla</a:t>
            </a:r>
          </a:p>
          <a:p>
            <a:r>
              <a:rPr lang="fi-FI" dirty="0"/>
              <a:t>Nenäverenvuoto</a:t>
            </a:r>
          </a:p>
          <a:p>
            <a:pPr lvl="1"/>
            <a:r>
              <a:rPr lang="fi-FI" dirty="0"/>
              <a:t>Tyhjennä nenä verestä -&gt; niistä nenä tyhjäksi</a:t>
            </a:r>
          </a:p>
          <a:p>
            <a:pPr lvl="1"/>
            <a:r>
              <a:rPr lang="fi-FI" dirty="0"/>
              <a:t>Purista nenänvartta -&gt; 10-15min</a:t>
            </a:r>
          </a:p>
          <a:p>
            <a:pPr lvl="1"/>
            <a:r>
              <a:rPr lang="fi-FI" dirty="0"/>
              <a:t>Vältä rasitusta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91721"/>
            <a:ext cx="23241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138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palovammat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fi-FI" dirty="0"/>
          </a:p>
          <a:p>
            <a:endParaRPr lang="fi-FI" dirty="0"/>
          </a:p>
          <a:p>
            <a:r>
              <a:rPr lang="fi-FI" dirty="0"/>
              <a:t>Huuhdellaan välittömästi viileällä vedellä 10-20 minuuttia</a:t>
            </a:r>
          </a:p>
          <a:p>
            <a:pPr lvl="1"/>
            <a:r>
              <a:rPr lang="fi-FI" dirty="0"/>
              <a:t>Vamma ei näin leviä syvemmälle</a:t>
            </a:r>
          </a:p>
          <a:p>
            <a:r>
              <a:rPr lang="fi-FI" dirty="0"/>
              <a:t>Huuhtelun jälkeen vamma-alue suojataan rasvalapulla</a:t>
            </a:r>
          </a:p>
          <a:p>
            <a:r>
              <a:rPr lang="fi-FI" dirty="0"/>
              <a:t>Lääkäriin, jos palovamma on syvä, tai kämmentä suurempi</a:t>
            </a:r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116632"/>
            <a:ext cx="2082196" cy="293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53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paleltumat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/>
              <a:t>Välittömästi sisälle lämpöön</a:t>
            </a:r>
          </a:p>
          <a:p>
            <a:r>
              <a:rPr lang="fi-FI" dirty="0"/>
              <a:t>Paleltumaa Huuhdellaan 40 asteisella vedellä 15-30 minuuttia</a:t>
            </a:r>
          </a:p>
          <a:p>
            <a:r>
              <a:rPr lang="fi-FI" dirty="0"/>
              <a:t>Paleltumaa ei saa hieroa!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467566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7458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äätapahtuma">
  <a:themeElements>
    <a:clrScheme name="Päätapahtuma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Päätapahtuma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äätapahtum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</TotalTime>
  <Words>265</Words>
  <Application>Microsoft Office PowerPoint</Application>
  <PresentationFormat>Näytössä katseltava diaesitys (4:3)</PresentationFormat>
  <Paragraphs>43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3" baseType="lpstr">
      <vt:lpstr>Arial</vt:lpstr>
      <vt:lpstr>Impact</vt:lpstr>
      <vt:lpstr>Wingdings</vt:lpstr>
      <vt:lpstr>Päätapahtuma</vt:lpstr>
      <vt:lpstr> 44 Arjen ensiapu</vt:lpstr>
      <vt:lpstr>Omat kokemukset</vt:lpstr>
      <vt:lpstr>Auttamisvelvollisuus</vt:lpstr>
      <vt:lpstr>Ryhmätehtävä</vt:lpstr>
      <vt:lpstr>Pyörtyminen</vt:lpstr>
      <vt:lpstr>Nyrjähdykset ja venähdykset</vt:lpstr>
      <vt:lpstr>Verenvuoto</vt:lpstr>
      <vt:lpstr>palovammat</vt:lpstr>
      <vt:lpstr>paleltumat</vt:lpstr>
    </vt:vector>
  </TitlesOfParts>
  <Company>Kurikkala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Ensiapu</dc:title>
  <dc:creator>Joona Kurikkala</dc:creator>
  <cp:lastModifiedBy>Petri Karjalainen</cp:lastModifiedBy>
  <cp:revision>26</cp:revision>
  <dcterms:created xsi:type="dcterms:W3CDTF">2010-08-18T15:00:38Z</dcterms:created>
  <dcterms:modified xsi:type="dcterms:W3CDTF">2025-09-10T08:23:47Z</dcterms:modified>
</cp:coreProperties>
</file>