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5" r:id="rId3"/>
    <p:sldId id="266" r:id="rId4"/>
    <p:sldId id="268" r:id="rId5"/>
    <p:sldId id="269" r:id="rId6"/>
    <p:sldId id="259" r:id="rId7"/>
    <p:sldId id="263" r:id="rId8"/>
    <p:sldId id="264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859C05-AA0F-41AC-9C9E-2EDDBBFF6012}" type="datetimeFigureOut">
              <a:rPr lang="fi-FI"/>
              <a:pPr>
                <a:defRPr/>
              </a:pPr>
              <a:t>2.9.2024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88486D-7559-46EA-859C-AB07888F2757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https://veneilytaito.fi/ Hyvä merimiestapa – kuusi faktaa turvallisuudesta vesillä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8486D-7559-46EA-859C-AB07888F2757}" type="slidenum">
              <a:rPr lang="fi-FI" altLang="fi-FI" smtClean="0"/>
              <a:pPr/>
              <a:t>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107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8132" name="Dian numeron paikkamerkki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BD258B-B4F4-4063-AA00-9DACEEEF651A}" type="slidenum">
              <a:rPr lang="fi-FI" altLang="fi-FI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fi-FI" altLang="fi-F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52228" name="Dian numeron paikkamerkki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3DF8A3-8E21-4C7D-A485-5812ED2946A0}" type="slidenum">
              <a:rPr lang="fi-FI" altLang="fi-FI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fi-FI" altLang="fi-F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53252" name="Dian numeron paikkamerkki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DF72F0-EC80-44DD-8036-081E1F31EB57}" type="slidenum">
              <a:rPr lang="fi-FI" altLang="fi-FI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fi-FI" altLang="fi-F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9156" name="Dian numeron paikkamerkki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EDF1F3-3E97-4F53-9FAA-42A7825D6F9F}" type="slidenum">
              <a:rPr lang="fi-FI" altLang="fi-FI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fi-FI" altLang="fi-F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50180" name="Dian numeron paikkamerkki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A76882-7034-4744-BC3B-A320770A9513}" type="slidenum">
              <a:rPr lang="fi-FI" altLang="fi-FI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fi-FI" altLang="fi-F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Viemäreiden lämmin päästövesi pitää lähialueen jään heikkona.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/>
              <a:t>Sillat, laiturit ja jäissä seisovat alukset sitovat lämpöä , joten jää niiden lähellä ympäröivää jäätä heikompaa.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/>
              <a:t>Syvänteiden kohdalla jää heikompaa: suurempi vesimäärä jäätyy hitaammin kuin matalissa kohdissa.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/>
              <a:t>Kivet ja kasvit sitoo lämpöä </a:t>
            </a:r>
            <a:r>
              <a:rPr lang="fi-FI" altLang="fi-FI">
                <a:sym typeface="Wingdings" panose="05000000000000000000" pitchFamily="2" charset="2"/>
              </a:rPr>
              <a:t> ympärillä vesi jäätyy hitaammin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b="1">
                <a:sym typeface="Wingdings" panose="05000000000000000000" pitchFamily="2" charset="2"/>
              </a:rPr>
              <a:t>Laivaväylät ja avannot vaaranpaikkoja etenkin pimeällä liikuttaessa.</a:t>
            </a:r>
            <a:endParaRPr lang="fi-FI" altLang="fi-FI" b="1"/>
          </a:p>
        </p:txBody>
      </p:sp>
      <p:sp>
        <p:nvSpPr>
          <p:cNvPr id="51204" name="Dian numeron paikkamerkki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767AD5-6B1C-411A-8220-6C64AA67A678}" type="slidenum">
              <a:rPr lang="fi-FI" altLang="fi-FI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fi-FI" altLang="fi-F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39FC5-995E-46D6-A023-3CB2AF773521}" type="datetimeFigureOut">
              <a:rPr lang="fi-FI"/>
              <a:pPr>
                <a:defRPr/>
              </a:pPr>
              <a:t>2.9.2024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703B1-F4F0-4736-832C-90AB0BF8A70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7920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C80C-BC1A-49B6-BFA9-6390578F4A57}" type="datetimeFigureOut">
              <a:rPr lang="fi-FI"/>
              <a:pPr>
                <a:defRPr/>
              </a:pPr>
              <a:t>2.9.2024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F9489-10C4-43D8-9AF7-342850B1870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943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2057-004C-4B00-94A2-E2DC9F78A25E}" type="datetimeFigureOut">
              <a:rPr lang="fi-FI"/>
              <a:pPr>
                <a:defRPr/>
              </a:pPr>
              <a:t>2.9.2024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42B76-FD1F-4BE7-8F51-09B8E6DCB30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177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A3AB0-9DD3-47C0-B07D-B1171B956046}" type="datetimeFigureOut">
              <a:rPr lang="fi-FI"/>
              <a:pPr>
                <a:defRPr/>
              </a:pPr>
              <a:t>2.9.2024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4C3DA-D025-42DA-8068-FDD782B1ED2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2478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A9B5-0A06-4917-BA94-18162D026124}" type="datetimeFigureOut">
              <a:rPr lang="fi-FI"/>
              <a:pPr>
                <a:defRPr/>
              </a:pPr>
              <a:t>2.9.2024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3C68E-6606-4515-AA8C-8FDDA65958E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1088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A29F-EBBE-44F8-BB2A-31A5A8A91B52}" type="datetimeFigureOut">
              <a:rPr lang="fi-FI"/>
              <a:pPr>
                <a:defRPr/>
              </a:pPr>
              <a:t>2.9.2024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09FF3-F18E-460B-A096-DDF8868B5FD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9527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CF0B-AB04-44A5-807A-EE4EEDBC2685}" type="datetimeFigureOut">
              <a:rPr lang="fi-FI"/>
              <a:pPr>
                <a:defRPr/>
              </a:pPr>
              <a:t>2.9.2024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F68B3-20F3-4D53-A849-0F4055CF880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1262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C148-98DD-4331-807A-B26A5CF0ABC3}" type="datetimeFigureOut">
              <a:rPr lang="fi-FI"/>
              <a:pPr>
                <a:defRPr/>
              </a:pPr>
              <a:t>2.9.2024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43ED0-2A6B-46C1-B9E7-60C6D8EA3A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0260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FF80-5B81-4080-B8A6-F90FC9F66D33}" type="datetimeFigureOut">
              <a:rPr lang="fi-FI"/>
              <a:pPr>
                <a:defRPr/>
              </a:pPr>
              <a:t>2.9.2024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61770-35C9-4752-8366-B9BE82C5386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111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94E4-B0D0-4AAA-B018-7FE121B9AA32}" type="datetimeFigureOut">
              <a:rPr lang="fi-FI"/>
              <a:pPr>
                <a:defRPr/>
              </a:pPr>
              <a:t>2.9.2024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52FFA-9940-44B2-B265-173A341A4E5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561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27FA8-9AD8-4A76-A8F4-2168ADA365FE}" type="datetimeFigureOut">
              <a:rPr lang="fi-FI"/>
              <a:pPr>
                <a:defRPr/>
              </a:pPr>
              <a:t>2.9.2024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B3A7D-4CEF-4923-BB4F-DEEE47694DF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0163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7CECF-AF35-44D0-BF37-C0BE2CA48F47}" type="datetimeFigureOut">
              <a:rPr lang="fi-FI"/>
              <a:pPr>
                <a:defRPr/>
              </a:pPr>
              <a:t>2.9.2024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0EA7FB6-F1EB-47F0-9828-7D635D58DA34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GhC6qKdQ8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4173538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tsikko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6299" cy="2232248"/>
          </a:xfrm>
        </p:spPr>
        <p:txBody>
          <a:bodyPr/>
          <a:lstStyle/>
          <a:p>
            <a:r>
              <a:rPr lang="fi-FI" altLang="fi-FI" sz="6000" dirty="0">
                <a:latin typeface="Britannic Bold" panose="020B0903060703020204" pitchFamily="34" charset="0"/>
              </a:rPr>
              <a:t>TURVALLISESTI VESILLÄ</a:t>
            </a:r>
            <a:br>
              <a:rPr lang="fi-FI" altLang="fi-FI" sz="6000" dirty="0">
                <a:latin typeface="Britannic Bold" panose="020B0903060703020204" pitchFamily="34" charset="0"/>
              </a:rPr>
            </a:br>
            <a:r>
              <a:rPr lang="fi-FI" altLang="fi-FI" sz="1600" dirty="0">
                <a:latin typeface="Britannic Bold" panose="020B0903060703020204" pitchFamily="34" charset="0"/>
              </a:rPr>
              <a:t>https://www.youtube.com/watch?v=OnbYhuYV_6w</a:t>
            </a: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34401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4800">
                <a:latin typeface="Britannic Bold" panose="020B0903060703020204" pitchFamily="34" charset="0"/>
              </a:rPr>
              <a:t>Turvallisesti vesillä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39750" y="1628775"/>
            <a:ext cx="81359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dirty="0">
                <a:latin typeface="Arial" panose="020B0604020202020204" pitchFamily="34" charset="0"/>
              </a:rPr>
              <a:t>3. Ville on kaveriporukassa mökkeilemässä ja saunomassa. Saunasta tultuaan hän päättää hypätä laiturilta raikkaaseen veteen. Milloin hän toimii oikein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dirty="0">
                <a:latin typeface="Arial" panose="020B0604020202020204" pitchFamily="34" charset="0"/>
              </a:rPr>
              <a:t>	A) Hän on tutkinut rannan ennen sukeltamista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dirty="0">
                <a:latin typeface="Arial" panose="020B0604020202020204" pitchFamily="34" charset="0"/>
              </a:rPr>
              <a:t>	B) Hän kyselee muilta onko turvallista hypätä kyseiseltä 	laiturilta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dirty="0">
                <a:latin typeface="Arial" panose="020B0604020202020204" pitchFamily="34" charset="0"/>
              </a:rPr>
              <a:t>	C) Hän hyppää jalat edellä, ettei vahingoita päätään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dirty="0">
                <a:latin typeface="Arial" panose="020B0604020202020204" pitchFamily="34" charset="0"/>
              </a:rPr>
              <a:t>4. Jos jää pettää altasi, mikä seuraavista on väärä menettelytapa?: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dirty="0">
                <a:latin typeface="Arial" panose="020B0604020202020204" pitchFamily="34" charset="0"/>
              </a:rPr>
              <a:t>	A) Käänny vedessä tulosuuntaasi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dirty="0">
                <a:latin typeface="Arial" panose="020B0604020202020204" pitchFamily="34" charset="0"/>
              </a:rPr>
              <a:t>	B) Huuda apua ja puhalla pilliin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dirty="0">
                <a:latin typeface="Arial" panose="020B0604020202020204" pitchFamily="34" charset="0"/>
              </a:rPr>
              <a:t>	C) Konttaa tai ryömi päästessäsi jään päälle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 dirty="0">
                <a:latin typeface="Arial" panose="020B0604020202020204" pitchFamily="34" charset="0"/>
              </a:rPr>
              <a:t>	D) Jää sikiöasentoon odottamaan pelastajia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863600" y="2565400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827088" y="5300663"/>
            <a:ext cx="503237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330325" y="2924175"/>
            <a:ext cx="47513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330325" y="5661025"/>
            <a:ext cx="1800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6035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5400" b="1">
                <a:latin typeface="Britannic Bold" panose="020B0903060703020204" pitchFamily="34" charset="0"/>
              </a:rPr>
              <a:t>Järkeä jäälle!</a:t>
            </a:r>
          </a:p>
        </p:txBody>
      </p:sp>
      <p:pic>
        <p:nvPicPr>
          <p:cNvPr id="11267" name="Picture 4" descr="skannaa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74871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95288" y="1484313"/>
            <a:ext cx="8459787" cy="4694237"/>
            <a:chOff x="249" y="935"/>
            <a:chExt cx="5329" cy="2957"/>
          </a:xfrm>
        </p:grpSpPr>
        <p:grpSp>
          <p:nvGrpSpPr>
            <p:cNvPr id="11269" name="Group 24"/>
            <p:cNvGrpSpPr>
              <a:grpSpLocks/>
            </p:cNvGrpSpPr>
            <p:nvPr/>
          </p:nvGrpSpPr>
          <p:grpSpPr bwMode="auto">
            <a:xfrm>
              <a:off x="249" y="935"/>
              <a:ext cx="5329" cy="2957"/>
              <a:chOff x="249" y="935"/>
              <a:chExt cx="5329" cy="2957"/>
            </a:xfrm>
          </p:grpSpPr>
          <p:sp>
            <p:nvSpPr>
              <p:cNvPr id="11271" name="Line 5"/>
              <p:cNvSpPr>
                <a:spLocks noChangeShapeType="1"/>
              </p:cNvSpPr>
              <p:nvPr/>
            </p:nvSpPr>
            <p:spPr bwMode="auto">
              <a:xfrm flipH="1">
                <a:off x="2064" y="1253"/>
                <a:ext cx="226" cy="317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1272" name="Text Box 6"/>
              <p:cNvSpPr txBox="1">
                <a:spLocks noChangeArrowheads="1"/>
              </p:cNvSpPr>
              <p:nvPr/>
            </p:nvSpPr>
            <p:spPr bwMode="auto">
              <a:xfrm>
                <a:off x="1927" y="1071"/>
                <a:ext cx="117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i-FI" altLang="fi-FI" sz="14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laivaväylät ja railot</a:t>
                </a:r>
              </a:p>
            </p:txBody>
          </p:sp>
          <p:sp>
            <p:nvSpPr>
              <p:cNvPr id="11273" name="Line 7"/>
              <p:cNvSpPr>
                <a:spLocks noChangeShapeType="1"/>
              </p:cNvSpPr>
              <p:nvPr/>
            </p:nvSpPr>
            <p:spPr bwMode="auto">
              <a:xfrm>
                <a:off x="975" y="1253"/>
                <a:ext cx="454" cy="906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1274" name="Text Box 8"/>
              <p:cNvSpPr txBox="1">
                <a:spLocks noChangeArrowheads="1"/>
              </p:cNvSpPr>
              <p:nvPr/>
            </p:nvSpPr>
            <p:spPr bwMode="auto">
              <a:xfrm>
                <a:off x="476" y="935"/>
                <a:ext cx="953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i-FI" altLang="fi-FI" sz="14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äkkijyrkkä rantapenkere</a:t>
                </a:r>
              </a:p>
            </p:txBody>
          </p:sp>
          <p:sp>
            <p:nvSpPr>
              <p:cNvPr id="11275" name="Line 9"/>
              <p:cNvSpPr>
                <a:spLocks noChangeShapeType="1"/>
              </p:cNvSpPr>
              <p:nvPr/>
            </p:nvSpPr>
            <p:spPr bwMode="auto">
              <a:xfrm>
                <a:off x="2064" y="2568"/>
                <a:ext cx="136" cy="271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1276" name="Line 10"/>
              <p:cNvSpPr>
                <a:spLocks noChangeShapeType="1"/>
              </p:cNvSpPr>
              <p:nvPr/>
            </p:nvSpPr>
            <p:spPr bwMode="auto">
              <a:xfrm flipH="1" flipV="1">
                <a:off x="1837" y="1933"/>
                <a:ext cx="90" cy="363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1277" name="Text Box 12"/>
              <p:cNvSpPr txBox="1">
                <a:spLocks noChangeArrowheads="1"/>
              </p:cNvSpPr>
              <p:nvPr/>
            </p:nvSpPr>
            <p:spPr bwMode="auto">
              <a:xfrm>
                <a:off x="1791" y="2251"/>
                <a:ext cx="499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i-FI" altLang="fi-FI" sz="14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sillat        laiturit</a:t>
                </a:r>
              </a:p>
            </p:txBody>
          </p:sp>
          <p:sp>
            <p:nvSpPr>
              <p:cNvPr id="11278" name="Line 13"/>
              <p:cNvSpPr>
                <a:spLocks noChangeShapeType="1"/>
              </p:cNvSpPr>
              <p:nvPr/>
            </p:nvSpPr>
            <p:spPr bwMode="auto">
              <a:xfrm>
                <a:off x="703" y="2478"/>
                <a:ext cx="1134" cy="181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1279" name="Text Box 14"/>
              <p:cNvSpPr txBox="1">
                <a:spLocks noChangeArrowheads="1"/>
              </p:cNvSpPr>
              <p:nvPr/>
            </p:nvSpPr>
            <p:spPr bwMode="auto">
              <a:xfrm>
                <a:off x="249" y="2296"/>
                <a:ext cx="54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i-FI" altLang="fi-FI" sz="14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niemen kärki</a:t>
                </a:r>
              </a:p>
            </p:txBody>
          </p:sp>
          <p:sp>
            <p:nvSpPr>
              <p:cNvPr id="11280" name="Line 15"/>
              <p:cNvSpPr>
                <a:spLocks noChangeShapeType="1"/>
              </p:cNvSpPr>
              <p:nvPr/>
            </p:nvSpPr>
            <p:spPr bwMode="auto">
              <a:xfrm flipV="1">
                <a:off x="1156" y="3113"/>
                <a:ext cx="454" cy="453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1281" name="Text Box 16"/>
              <p:cNvSpPr txBox="1">
                <a:spLocks noChangeArrowheads="1"/>
              </p:cNvSpPr>
              <p:nvPr/>
            </p:nvSpPr>
            <p:spPr bwMode="auto">
              <a:xfrm>
                <a:off x="793" y="3566"/>
                <a:ext cx="54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i-FI" altLang="fi-FI" sz="14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puron suu</a:t>
                </a:r>
              </a:p>
            </p:txBody>
          </p:sp>
          <p:sp>
            <p:nvSpPr>
              <p:cNvPr id="11282" name="Text Box 17"/>
              <p:cNvSpPr txBox="1">
                <a:spLocks noChangeArrowheads="1"/>
              </p:cNvSpPr>
              <p:nvPr/>
            </p:nvSpPr>
            <p:spPr bwMode="auto">
              <a:xfrm>
                <a:off x="1701" y="3657"/>
                <a:ext cx="63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i-FI" altLang="fi-FI" sz="14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avannot</a:t>
                </a:r>
              </a:p>
            </p:txBody>
          </p:sp>
          <p:sp>
            <p:nvSpPr>
              <p:cNvPr id="11283" name="Text Box 18"/>
              <p:cNvSpPr txBox="1">
                <a:spLocks noChangeArrowheads="1"/>
              </p:cNvSpPr>
              <p:nvPr/>
            </p:nvSpPr>
            <p:spPr bwMode="auto">
              <a:xfrm>
                <a:off x="3651" y="1888"/>
                <a:ext cx="636" cy="3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i-FI" altLang="fi-FI" sz="14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viemärin suu</a:t>
                </a:r>
              </a:p>
            </p:txBody>
          </p:sp>
          <p:sp>
            <p:nvSpPr>
              <p:cNvPr id="11284" name="Text Box 19"/>
              <p:cNvSpPr txBox="1">
                <a:spLocks noChangeArrowheads="1"/>
              </p:cNvSpPr>
              <p:nvPr/>
            </p:nvSpPr>
            <p:spPr bwMode="auto">
              <a:xfrm>
                <a:off x="3288" y="3566"/>
                <a:ext cx="63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i-FI" altLang="fi-FI" sz="14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kapeikko</a:t>
                </a:r>
              </a:p>
            </p:txBody>
          </p:sp>
          <p:sp>
            <p:nvSpPr>
              <p:cNvPr id="11285" name="Text Box 20"/>
              <p:cNvSpPr txBox="1">
                <a:spLocks noChangeArrowheads="1"/>
              </p:cNvSpPr>
              <p:nvPr/>
            </p:nvSpPr>
            <p:spPr bwMode="auto">
              <a:xfrm>
                <a:off x="4830" y="2659"/>
                <a:ext cx="74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i-FI" altLang="fi-FI" sz="1400" b="1">
                    <a:solidFill>
                      <a:srgbClr val="CC0000"/>
                    </a:solidFill>
                    <a:latin typeface="Arial" panose="020B0604020202020204" pitchFamily="34" charset="0"/>
                  </a:rPr>
                  <a:t>vesikasvit</a:t>
                </a:r>
              </a:p>
            </p:txBody>
          </p:sp>
          <p:sp>
            <p:nvSpPr>
              <p:cNvPr id="11286" name="Line 21"/>
              <p:cNvSpPr>
                <a:spLocks noChangeShapeType="1"/>
              </p:cNvSpPr>
              <p:nvPr/>
            </p:nvSpPr>
            <p:spPr bwMode="auto">
              <a:xfrm flipH="1">
                <a:off x="2699" y="2160"/>
                <a:ext cx="952" cy="227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1287" name="Line 22"/>
              <p:cNvSpPr>
                <a:spLocks noChangeShapeType="1"/>
              </p:cNvSpPr>
              <p:nvPr/>
            </p:nvSpPr>
            <p:spPr bwMode="auto">
              <a:xfrm flipH="1" flipV="1">
                <a:off x="3243" y="2704"/>
                <a:ext cx="363" cy="862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1288" name="Line 23"/>
              <p:cNvSpPr>
                <a:spLocks noChangeShapeType="1"/>
              </p:cNvSpPr>
              <p:nvPr/>
            </p:nvSpPr>
            <p:spPr bwMode="auto">
              <a:xfrm flipH="1" flipV="1">
                <a:off x="4830" y="2523"/>
                <a:ext cx="273" cy="136"/>
              </a:xfrm>
              <a:prstGeom prst="line">
                <a:avLst/>
              </a:prstGeom>
              <a:noFill/>
              <a:ln w="22225">
                <a:solidFill>
                  <a:srgbClr val="CC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1270" name="Line 25"/>
            <p:cNvSpPr>
              <a:spLocks noChangeShapeType="1"/>
            </p:cNvSpPr>
            <p:nvPr/>
          </p:nvSpPr>
          <p:spPr bwMode="auto">
            <a:xfrm flipV="1">
              <a:off x="1973" y="2750"/>
              <a:ext cx="499" cy="907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0"/>
            <a:ext cx="6164262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Otsikko 3"/>
          <p:cNvSpPr>
            <a:spLocks noGrp="1"/>
          </p:cNvSpPr>
          <p:nvPr>
            <p:ph type="title"/>
          </p:nvPr>
        </p:nvSpPr>
        <p:spPr>
          <a:xfrm>
            <a:off x="0" y="1773238"/>
            <a:ext cx="5867400" cy="1143000"/>
          </a:xfrm>
        </p:spPr>
        <p:txBody>
          <a:bodyPr/>
          <a:lstStyle/>
          <a:p>
            <a:r>
              <a:rPr lang="fi-FI" altLang="fi-FI" sz="5400">
                <a:latin typeface="Britannic Bold" panose="020B0903060703020204" pitchFamily="34" charset="0"/>
              </a:rPr>
              <a:t>POHDITTAVAKSI</a:t>
            </a:r>
          </a:p>
        </p:txBody>
      </p:sp>
      <p:sp>
        <p:nvSpPr>
          <p:cNvPr id="3076" name="Sisällön paikkamerkki 4"/>
          <p:cNvSpPr>
            <a:spLocks noGrp="1"/>
          </p:cNvSpPr>
          <p:nvPr>
            <p:ph idx="1"/>
          </p:nvPr>
        </p:nvSpPr>
        <p:spPr>
          <a:xfrm>
            <a:off x="930275" y="3141663"/>
            <a:ext cx="7602538" cy="27638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3600"/>
              <a:t>Mieti parisi kanssa, mitä vaaranpaikkoja vesillä on huomioitava</a:t>
            </a:r>
          </a:p>
          <a:p>
            <a:pPr marL="1371600" lvl="2" indent="-514350">
              <a:buFont typeface="Calibri" panose="020F0502020204030204" pitchFamily="34" charset="0"/>
              <a:buAutoNum type="alphaLcParenR"/>
            </a:pPr>
            <a:r>
              <a:rPr lang="fi-FI" altLang="fi-FI" sz="3600" b="1">
                <a:solidFill>
                  <a:srgbClr val="FFC000"/>
                </a:solidFill>
              </a:rPr>
              <a:t>kesällä</a:t>
            </a:r>
          </a:p>
          <a:p>
            <a:pPr marL="1371600" lvl="2" indent="-514350">
              <a:buFont typeface="Calibri" panose="020F0502020204030204" pitchFamily="34" charset="0"/>
              <a:buAutoNum type="alphaLcParenR"/>
            </a:pPr>
            <a:r>
              <a:rPr lang="fi-FI" altLang="fi-FI" sz="3600" b="1">
                <a:solidFill>
                  <a:srgbClr val="0070C0"/>
                </a:solidFill>
              </a:rPr>
              <a:t>talvella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887413"/>
            <a:ext cx="13065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Otsikko 6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fi-FI" altLang="fi-FI" sz="3600">
                <a:latin typeface="Britannic Bold" panose="020B0903060703020204" pitchFamily="34" charset="0"/>
              </a:rPr>
              <a:t>Vesillä turvallisesti kesällä ja talvella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>
          <a:xfrm>
            <a:off x="1403350" y="1052513"/>
            <a:ext cx="1800225" cy="639762"/>
          </a:xfrm>
        </p:spPr>
        <p:txBody>
          <a:bodyPr/>
          <a:lstStyle/>
          <a:p>
            <a:r>
              <a:rPr lang="fi-FI" altLang="fi-FI" sz="3200">
                <a:solidFill>
                  <a:srgbClr val="FFC000"/>
                </a:solidFill>
                <a:latin typeface="Britannic Bold" panose="020B0903060703020204" pitchFamily="34" charset="0"/>
              </a:rPr>
              <a:t>KESÄ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>
          <a:xfrm>
            <a:off x="179388" y="1844675"/>
            <a:ext cx="4318000" cy="4679950"/>
          </a:xfrm>
        </p:spPr>
        <p:txBody>
          <a:bodyPr/>
          <a:lstStyle/>
          <a:p>
            <a:r>
              <a:rPr lang="fi-FI" altLang="fi-FI" b="1"/>
              <a:t>uimataito</a:t>
            </a:r>
          </a:p>
          <a:p>
            <a:r>
              <a:rPr lang="fi-FI" altLang="fi-FI"/>
              <a:t>Älä mene uimaan yksin.</a:t>
            </a:r>
          </a:p>
          <a:p>
            <a:r>
              <a:rPr lang="fi-FI" altLang="fi-FI"/>
              <a:t>Ui aina rannan suuntaisesti.</a:t>
            </a:r>
          </a:p>
          <a:p>
            <a:r>
              <a:rPr lang="fi-FI" altLang="fi-FI"/>
              <a:t>Älä hyppää veteen ellet tunne rantaa.</a:t>
            </a:r>
          </a:p>
          <a:p>
            <a:r>
              <a:rPr lang="fi-FI" altLang="fi-FI"/>
              <a:t>Ukonilmalla pois vedestä.</a:t>
            </a:r>
          </a:p>
          <a:p>
            <a:r>
              <a:rPr lang="fi-FI" altLang="fi-FI"/>
              <a:t>Ei uimaan eikä veneilemään alkoholin vaikutuksen alaisena</a:t>
            </a:r>
          </a:p>
          <a:p>
            <a:r>
              <a:rPr lang="fi-FI" altLang="fi-FI"/>
              <a:t>pelastusliivit</a:t>
            </a:r>
          </a:p>
          <a:p>
            <a:r>
              <a:rPr lang="fi-FI" altLang="fi-FI"/>
              <a:t>Veneilijän opeteltava vesiliikennesäännöt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3"/>
          </p:nvPr>
        </p:nvSpPr>
        <p:spPr>
          <a:xfrm>
            <a:off x="5508625" y="1125538"/>
            <a:ext cx="1943100" cy="638175"/>
          </a:xfrm>
        </p:spPr>
        <p:txBody>
          <a:bodyPr/>
          <a:lstStyle/>
          <a:p>
            <a:r>
              <a:rPr lang="fi-FI" altLang="fi-FI" sz="3200">
                <a:solidFill>
                  <a:srgbClr val="0070C0"/>
                </a:solidFill>
                <a:latin typeface="Britannic Bold" panose="020B0903060703020204" pitchFamily="34" charset="0"/>
              </a:rPr>
              <a:t>TALVI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4"/>
          </p:nvPr>
        </p:nvSpPr>
        <p:spPr>
          <a:xfrm>
            <a:off x="4645025" y="1989138"/>
            <a:ext cx="4391025" cy="4137025"/>
          </a:xfrm>
        </p:spPr>
        <p:txBody>
          <a:bodyPr/>
          <a:lstStyle/>
          <a:p>
            <a:r>
              <a:rPr lang="fi-FI" altLang="fi-FI"/>
              <a:t>Naskalit mukaan.</a:t>
            </a:r>
          </a:p>
          <a:p>
            <a:r>
              <a:rPr lang="fi-FI" altLang="fi-FI"/>
              <a:t>Jäälle vain jos tiedät jää kantavan.</a:t>
            </a:r>
          </a:p>
          <a:p>
            <a:r>
              <a:rPr lang="fi-FI" altLang="fi-FI"/>
              <a:t>Jää ei ole joka paikasta yhtä paksua.</a:t>
            </a:r>
          </a:p>
          <a:p>
            <a:r>
              <a:rPr lang="fi-FI" altLang="fi-FI"/>
              <a:t>Kerro, mihin olet lähdössä ja milloin suunnittelit palaavasi.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049338"/>
            <a:ext cx="113665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868863"/>
            <a:ext cx="215900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Tehtävä</a:t>
            </a:r>
          </a:p>
        </p:txBody>
      </p:sp>
      <p:sp>
        <p:nvSpPr>
          <p:cNvPr id="512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/>
              <a:t>Mitä laki sanoo vesikulkuneuvon perusvarustuksesta? Voit käyttää mobiililaitetta tätä selvittäessäsi.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438534"/>
            <a:ext cx="538259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174439"/>
            <a:ext cx="3960440" cy="2966507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MITÄ VARUSTEITA TULEE PAKATA JÄÄLLE LÄHTIESSÄ?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956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kannaa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78025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4318000"/>
            <a:ext cx="23050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974725" y="476250"/>
            <a:ext cx="6851650" cy="1143000"/>
          </a:xfrm>
        </p:spPr>
        <p:txBody>
          <a:bodyPr/>
          <a:lstStyle/>
          <a:p>
            <a:pPr eaLnBrk="1" hangingPunct="1"/>
            <a:r>
              <a:rPr lang="fi-FI" altLang="fi-FI" sz="6000" b="1">
                <a:latin typeface="Britannic Bold" panose="020B0903060703020204" pitchFamily="34" charset="0"/>
              </a:rPr>
              <a:t>Hypotermia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208963" cy="49355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fi-FI" dirty="0"/>
              <a:t>= alilämpöisyys eli alhaisen ruumiinlämmön tila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fi-FI" dirty="0"/>
              <a:t>= yleensä ulkoisen tekijän aiheuttama </a:t>
            </a:r>
          </a:p>
          <a:p>
            <a:pPr eaLnBrk="1" hangingPunct="1">
              <a:buFontTx/>
              <a:buNone/>
              <a:defRPr/>
            </a:pPr>
            <a:endParaRPr lang="fi-FI" sz="1200" dirty="0"/>
          </a:p>
          <a:p>
            <a:pPr marL="800100" lvl="2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fi-FI" sz="2000" b="1" dirty="0">
                <a:solidFill>
                  <a:srgbClr val="0000CC"/>
                </a:solidFill>
              </a:rPr>
              <a:t>lievässä hypotermiassa</a:t>
            </a:r>
            <a:r>
              <a:rPr lang="fi-FI" sz="2000" b="1" dirty="0"/>
              <a:t> </a:t>
            </a:r>
            <a:r>
              <a:rPr lang="fi-FI" sz="2000" dirty="0"/>
              <a:t>kehon lämpötila on n. 34–35 °C </a:t>
            </a:r>
          </a:p>
          <a:p>
            <a:pPr marL="800100" lvl="2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fi-FI" sz="2000" b="1" dirty="0">
                <a:solidFill>
                  <a:srgbClr val="0000CC"/>
                </a:solidFill>
              </a:rPr>
              <a:t>kohtalaisessa hypotermiassa</a:t>
            </a:r>
            <a:r>
              <a:rPr lang="fi-FI" sz="2000" b="1" dirty="0"/>
              <a:t> </a:t>
            </a:r>
            <a:r>
              <a:rPr lang="fi-FI" sz="2000" dirty="0"/>
              <a:t>kehon lämpötila on noin 30–34 °C </a:t>
            </a:r>
          </a:p>
          <a:p>
            <a:pPr marL="800100" lvl="2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fi-FI" sz="2000" b="1" dirty="0">
                <a:solidFill>
                  <a:srgbClr val="0000CC"/>
                </a:solidFill>
              </a:rPr>
              <a:t>vaikeassa hypotermiassa</a:t>
            </a:r>
            <a:r>
              <a:rPr lang="fi-FI" sz="2000" b="1" dirty="0"/>
              <a:t> </a:t>
            </a:r>
            <a:r>
              <a:rPr lang="fi-FI" sz="2000" dirty="0"/>
              <a:t>kehon lämpötila on alle 30 °C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fi-FI" sz="20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988"/>
            <a:ext cx="1951037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1490663" y="3213100"/>
            <a:ext cx="7043737" cy="1944688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742950"/>
            <a:ext cx="7772400" cy="1470025"/>
          </a:xfrm>
        </p:spPr>
        <p:txBody>
          <a:bodyPr/>
          <a:lstStyle/>
          <a:p>
            <a:pPr eaLnBrk="1" hangingPunct="1"/>
            <a:r>
              <a:rPr lang="fi-FI" altLang="fi-FI" sz="4800" b="1">
                <a:latin typeface="Britannic Bold" panose="020B0903060703020204" pitchFamily="34" charset="0"/>
              </a:rPr>
              <a:t>Varokaa heikkoa jäätä!!!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276475"/>
            <a:ext cx="6400800" cy="129698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fi-FI" dirty="0">
                <a:hlinkClick r:id="rId3"/>
              </a:rPr>
              <a:t>https://www.youtube.com/watch?v=4GhC6qKdQ8o</a:t>
            </a:r>
            <a:endParaRPr lang="fi-FI" dirty="0"/>
          </a:p>
          <a:p>
            <a:pPr eaLnBrk="1" hangingPunct="1">
              <a:buFont typeface="Arial" charset="0"/>
              <a:buNone/>
              <a:defRPr/>
            </a:pPr>
            <a:endParaRPr lang="fi-FI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36988"/>
            <a:ext cx="3168650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846513"/>
            <a:ext cx="2967038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800">
                <a:latin typeface="Britannic Bold" panose="020B0903060703020204" pitchFamily="34" charset="0"/>
              </a:rPr>
              <a:t>Turvallisesti vesillä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000" dirty="0"/>
              <a:t>1. Uimataitoiseksi määritellään henkilö, joka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000" dirty="0"/>
              <a:t>		A) pystyy uimaan vähintään 50 metriä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000" dirty="0"/>
              <a:t>		B) pystyy uimaan vähintään 200 metriä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000" dirty="0"/>
              <a:t>		C) pystyy uimaan vähintään 200 metriä ja niistä 50 metriä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000" dirty="0"/>
              <a:t>                     selällään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altLang="fi-FI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000" dirty="0"/>
              <a:t>2. Pekka lähtee veneilemään ja valmistautuu retkelleen huolellisesti. Mikä seuraavista väitteistä on </a:t>
            </a:r>
            <a:r>
              <a:rPr lang="fi-FI" altLang="fi-FI" sz="2000" u="sng" dirty="0"/>
              <a:t>väärin</a:t>
            </a:r>
            <a:r>
              <a:rPr lang="fi-FI" altLang="fi-FI" sz="2000" dirty="0"/>
              <a:t>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000" dirty="0"/>
              <a:t>		A) Hän tarkastaa säätiedotuksesta millaista säät on luvattu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000" dirty="0"/>
              <a:t>		B) Hän ilmoittaa maihin jääville minne on menossa ja koska on 	tulossa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000" dirty="0"/>
              <a:t>		C) Hän kuormaa painavat esineet veneen peräpäähän, jotta paino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000" dirty="0"/>
              <a:t>                    olisi takana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000" dirty="0"/>
              <a:t>		D) Hän laittaa päällensä pelastusliivit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altLang="fi-FI" sz="2000" dirty="0"/>
              <a:t>		E) Hän ottaa mukaan myös äyskärin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1335201" y="2500385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835696" y="2852936"/>
            <a:ext cx="55451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720850" y="3112366"/>
            <a:ext cx="1082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1322533" y="4798220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800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1720850" y="5230020"/>
            <a:ext cx="60499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1551101" y="5445224"/>
            <a:ext cx="14366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0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488</Words>
  <Application>Microsoft Office PowerPoint</Application>
  <PresentationFormat>Näytössä katseltava diaesitys (4:3)</PresentationFormat>
  <Paragraphs>80</Paragraphs>
  <Slides>11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Britannic Bold</vt:lpstr>
      <vt:lpstr>Calibri</vt:lpstr>
      <vt:lpstr>Wingdings</vt:lpstr>
      <vt:lpstr>Office-teema</vt:lpstr>
      <vt:lpstr>TURVALLISESTI VESILLÄ https://www.youtube.com/watch?v=OnbYhuYV_6w</vt:lpstr>
      <vt:lpstr>POHDITTAVAKSI</vt:lpstr>
      <vt:lpstr>Vesillä turvallisesti kesällä ja talvella</vt:lpstr>
      <vt:lpstr>Tehtävä</vt:lpstr>
      <vt:lpstr>MITÄ VARUSTEITA TULEE PAKATA JÄÄLLE LÄHTIESSÄ?</vt:lpstr>
      <vt:lpstr>PowerPoint-esitys</vt:lpstr>
      <vt:lpstr>Hypotermia</vt:lpstr>
      <vt:lpstr>Varokaa heikkoa jäätä!!!</vt:lpstr>
      <vt:lpstr>Turvallisesti vesillä</vt:lpstr>
      <vt:lpstr>Turvallisesti vesillä</vt:lpstr>
      <vt:lpstr>Järkeä jäälle!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ASUS</dc:creator>
  <cp:lastModifiedBy>Petri Karjalainen</cp:lastModifiedBy>
  <cp:revision>20</cp:revision>
  <dcterms:created xsi:type="dcterms:W3CDTF">2012-03-17T08:45:12Z</dcterms:created>
  <dcterms:modified xsi:type="dcterms:W3CDTF">2024-09-02T06:45:02Z</dcterms:modified>
</cp:coreProperties>
</file>