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66" r:id="rId4"/>
    <p:sldId id="259" r:id="rId5"/>
    <p:sldId id="261" r:id="rId6"/>
    <p:sldId id="267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39B649-8FB4-442E-8314-CD9C538D43A9}" v="98" dt="2025-08-19T09:15:04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2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i Karjalainen" userId="6756ba19-e271-4cd1-9c10-1fa7a1a57ae6" providerId="ADAL" clId="{2B39B649-8FB4-442E-8314-CD9C538D43A9}"/>
    <pc:docChg chg="custSel modSld sldOrd">
      <pc:chgData name="Petri Karjalainen" userId="6756ba19-e271-4cd1-9c10-1fa7a1a57ae6" providerId="ADAL" clId="{2B39B649-8FB4-442E-8314-CD9C538D43A9}" dt="2025-08-19T09:30:23.310" v="103"/>
      <pc:docMkLst>
        <pc:docMk/>
      </pc:docMkLst>
      <pc:sldChg chg="addSp modSp mod setBg addAnim">
        <pc:chgData name="Petri Karjalainen" userId="6756ba19-e271-4cd1-9c10-1fa7a1a57ae6" providerId="ADAL" clId="{2B39B649-8FB4-442E-8314-CD9C538D43A9}" dt="2025-08-19T09:19:47.748" v="101" actId="27614"/>
        <pc:sldMkLst>
          <pc:docMk/>
          <pc:sldMk cId="227640188" sldId="256"/>
        </pc:sldMkLst>
        <pc:spChg chg="mod">
          <ac:chgData name="Petri Karjalainen" userId="6756ba19-e271-4cd1-9c10-1fa7a1a57ae6" providerId="ADAL" clId="{2B39B649-8FB4-442E-8314-CD9C538D43A9}" dt="2025-08-19T09:15:28.254" v="98" actId="26606"/>
          <ac:spMkLst>
            <pc:docMk/>
            <pc:sldMk cId="227640188" sldId="256"/>
            <ac:spMk id="2" creationId="{00000000-0000-0000-0000-000000000000}"/>
          </ac:spMkLst>
        </pc:spChg>
        <pc:spChg chg="mod">
          <ac:chgData name="Petri Karjalainen" userId="6756ba19-e271-4cd1-9c10-1fa7a1a57ae6" providerId="ADAL" clId="{2B39B649-8FB4-442E-8314-CD9C538D43A9}" dt="2025-08-19T09:15:28.254" v="98" actId="26606"/>
          <ac:spMkLst>
            <pc:docMk/>
            <pc:sldMk cId="227640188" sldId="256"/>
            <ac:spMk id="3" creationId="{00000000-0000-0000-0000-000000000000}"/>
          </ac:spMkLst>
        </pc:spChg>
        <pc:spChg chg="add">
          <ac:chgData name="Petri Karjalainen" userId="6756ba19-e271-4cd1-9c10-1fa7a1a57ae6" providerId="ADAL" clId="{2B39B649-8FB4-442E-8314-CD9C538D43A9}" dt="2025-08-19T09:15:28.254" v="98" actId="26606"/>
          <ac:spMkLst>
            <pc:docMk/>
            <pc:sldMk cId="227640188" sldId="256"/>
            <ac:spMk id="1031" creationId="{AA184731-2495-4C5E-84D7-045E260A3112}"/>
          </ac:spMkLst>
        </pc:spChg>
        <pc:spChg chg="add">
          <ac:chgData name="Petri Karjalainen" userId="6756ba19-e271-4cd1-9c10-1fa7a1a57ae6" providerId="ADAL" clId="{2B39B649-8FB4-442E-8314-CD9C538D43A9}" dt="2025-08-19T09:15:28.254" v="98" actId="26606"/>
          <ac:spMkLst>
            <pc:docMk/>
            <pc:sldMk cId="227640188" sldId="256"/>
            <ac:spMk id="1033" creationId="{1BDA4DC5-9C94-4C6C-A12F-2E0C8D69B477}"/>
          </ac:spMkLst>
        </pc:spChg>
        <pc:grpChg chg="add">
          <ac:chgData name="Petri Karjalainen" userId="6756ba19-e271-4cd1-9c10-1fa7a1a57ae6" providerId="ADAL" clId="{2B39B649-8FB4-442E-8314-CD9C538D43A9}" dt="2025-08-19T09:15:28.254" v="98" actId="26606"/>
          <ac:grpSpMkLst>
            <pc:docMk/>
            <pc:sldMk cId="227640188" sldId="256"/>
            <ac:grpSpMk id="1035" creationId="{CB1E5C71-0EB0-4D54-8D8A-3F99A1696EBE}"/>
          </ac:grpSpMkLst>
        </pc:grpChg>
        <pc:picChg chg="mod">
          <ac:chgData name="Petri Karjalainen" userId="6756ba19-e271-4cd1-9c10-1fa7a1a57ae6" providerId="ADAL" clId="{2B39B649-8FB4-442E-8314-CD9C538D43A9}" dt="2025-08-19T09:19:47.748" v="101" actId="27614"/>
          <ac:picMkLst>
            <pc:docMk/>
            <pc:sldMk cId="227640188" sldId="256"/>
            <ac:picMk id="1026" creationId="{00000000-0000-0000-0000-000000000000}"/>
          </ac:picMkLst>
        </pc:picChg>
      </pc:sldChg>
      <pc:sldChg chg="modSp modAnim">
        <pc:chgData name="Petri Karjalainen" userId="6756ba19-e271-4cd1-9c10-1fa7a1a57ae6" providerId="ADAL" clId="{2B39B649-8FB4-442E-8314-CD9C538D43A9}" dt="2025-08-19T09:15:04.776" v="97" actId="20577"/>
        <pc:sldMkLst>
          <pc:docMk/>
          <pc:sldMk cId="3307660619" sldId="261"/>
        </pc:sldMkLst>
        <pc:spChg chg="mod">
          <ac:chgData name="Petri Karjalainen" userId="6756ba19-e271-4cd1-9c10-1fa7a1a57ae6" providerId="ADAL" clId="{2B39B649-8FB4-442E-8314-CD9C538D43A9}" dt="2025-08-19T09:15:04.776" v="97" actId="20577"/>
          <ac:spMkLst>
            <pc:docMk/>
            <pc:sldMk cId="3307660619" sldId="261"/>
            <ac:spMk id="3" creationId="{00000000-0000-0000-0000-000000000000}"/>
          </ac:spMkLst>
        </pc:spChg>
      </pc:sldChg>
      <pc:sldChg chg="ord">
        <pc:chgData name="Petri Karjalainen" userId="6756ba19-e271-4cd1-9c10-1fa7a1a57ae6" providerId="ADAL" clId="{2B39B649-8FB4-442E-8314-CD9C538D43A9}" dt="2025-08-19T09:30:23.310" v="103"/>
        <pc:sldMkLst>
          <pc:docMk/>
          <pc:sldMk cId="4054065646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677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741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77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411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26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855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972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55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63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2127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25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E02FA65-B0C5-4F41-B2F8-B75AFBDA4B2B}" type="datetimeFigureOut">
              <a:rPr lang="fi-FI" smtClean="0"/>
              <a:t>19.8.2025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C17F79E-96A0-42C4-BE83-39083553F7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46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T-hgzasmeO8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zxzjXF9l1k" TargetMode="External"/><Relationship Id="rId2" Type="http://schemas.openxmlformats.org/officeDocument/2006/relationships/hyperlink" Target="http://extrat.liikenneturva.fi/pysahtymismatka-mopo/fi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dgJULmMwi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ikenneturva.fi/kampanjat/tunne-liikennesaanno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3a3cpKuxErY" TargetMode="External"/><Relationship Id="rId2" Type="http://schemas.openxmlformats.org/officeDocument/2006/relationships/hyperlink" Target="http://www.mopokorttitesti.info/mopokorttikysymyks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AA184731-2495-4C5E-84D7-045E260A31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BDA4DC5-9C94-4C6C-A12F-2E0C8D69B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7366"/>
            <a:ext cx="12192000" cy="2610465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51560" y="4355692"/>
            <a:ext cx="9085940" cy="1472224"/>
          </a:xfrm>
        </p:spPr>
        <p:txBody>
          <a:bodyPr anchor="b">
            <a:normAutofit/>
          </a:bodyPr>
          <a:lstStyle/>
          <a:p>
            <a:r>
              <a:rPr lang="fi-FI" sz="6000" b="1"/>
              <a:t>43 Turvaa liikenteeseen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9848" y="5827916"/>
            <a:ext cx="9052560" cy="444868"/>
          </a:xfrm>
        </p:spPr>
        <p:txBody>
          <a:bodyPr>
            <a:normAutofit/>
          </a:bodyPr>
          <a:lstStyle/>
          <a:p>
            <a:r>
              <a:rPr lang="fi-FI" sz="2000"/>
              <a:t>http://www.liikenneturva.fi/</a:t>
            </a:r>
          </a:p>
        </p:txBody>
      </p:sp>
      <p:pic>
        <p:nvPicPr>
          <p:cNvPr id="1026" name="Picture 2" descr="Kuva, joka sisältää kohteen teksti, Fontti, Grafiikka, graafinen suunnittelu&#10;&#10;Tekoälyllä luotu sisältö voi olla virheellistä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035"/>
          <a:stretch>
            <a:fillRect/>
          </a:stretch>
        </p:blipFill>
        <p:spPr bwMode="auto">
          <a:xfrm>
            <a:off x="635457" y="640080"/>
            <a:ext cx="10916463" cy="331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CB1E5C71-0EB0-4D54-8D8A-3F99A1696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9685338" y="4460675"/>
            <a:chExt cx="1080904" cy="1080902"/>
          </a:xfrm>
        </p:grpSpPr>
        <p:sp>
          <p:nvSpPr>
            <p:cNvPr id="1036" name="Oval 1035">
              <a:extLst>
                <a:ext uri="{FF2B5EF4-FFF2-40B4-BE49-F238E27FC236}">
                  <a16:creationId xmlns:a16="http://schemas.microsoft.com/office/drawing/2014/main" id="{6147C6D7-07CB-4821-9F9F-6D0374810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64748738-A09C-4DCD-A808-FA8B235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64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6" name="Rectangle 70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b="1"/>
              <a:t>MOPOILU</a:t>
            </a:r>
            <a:endParaRPr lang="fi-FI" b="1" dirty="0"/>
          </a:p>
        </p:txBody>
      </p:sp>
      <p:pic>
        <p:nvPicPr>
          <p:cNvPr id="3074" name="Picture 2" descr="Kuva, joka sisältää kohteen ruoho, ulko, kuljetus, vihreä&#10;&#10;Kuvaus luotu automaattisesti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8" r="-1" b="-1"/>
          <a:stretch/>
        </p:blipFill>
        <p:spPr bwMode="auto">
          <a:xfrm>
            <a:off x="1007196" y="2265037"/>
            <a:ext cx="5088800" cy="390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7" name="Sisällön paikkamerkki 2"/>
          <p:cNvSpPr>
            <a:spLocks noGrp="1"/>
          </p:cNvSpPr>
          <p:nvPr>
            <p:ph idx="1"/>
          </p:nvPr>
        </p:nvSpPr>
        <p:spPr>
          <a:xfrm>
            <a:off x="6496216" y="2320412"/>
            <a:ext cx="4632031" cy="5187828"/>
          </a:xfrm>
        </p:spPr>
        <p:txBody>
          <a:bodyPr anchor="ctr">
            <a:normAutofit fontScale="92500" lnSpcReduction="20000"/>
          </a:bodyPr>
          <a:lstStyle/>
          <a:p>
            <a:r>
              <a:rPr lang="fi-FI" sz="19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Mopo on kaksi- tai kolmipyöräinen moottorikäyttöinen ajoneuvo, jonka suurin rakenteellinen nopeus on enintään 45 kilometriä tunnissa.</a:t>
            </a:r>
          </a:p>
          <a:p>
            <a:r>
              <a:rPr lang="fi-FI" sz="1900" dirty="0"/>
              <a:t>Myös mopoautolla, eli kevyellä nelipyörällä, suurin rakenteellinen nopeus on enintään 45 km/h</a:t>
            </a:r>
          </a:p>
          <a:p>
            <a:r>
              <a:rPr lang="fi-FI" sz="19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Kaksipyöräisen mopon moottorin sylinteritilavuus on enintään 50 cm3, kun kyseessä on polttomoottori, tai suurin nettoteho enintään 4 kW, kun kyseessä on sähkömoottori </a:t>
            </a:r>
            <a:r>
              <a:rPr lang="fi-FI" sz="1900" b="0" i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(Tilastokeskus)</a:t>
            </a:r>
            <a:endParaRPr lang="fi-FI" sz="1900" dirty="0"/>
          </a:p>
          <a:p>
            <a:r>
              <a:rPr lang="fi-FI" sz="1900" dirty="0"/>
              <a:t>Liikenneturvan tekemässä nuorisotutkimuksessa ilmeni, että noin joka kolmas mopo on viritetty. Poikien mopot ovat viritettyjä useammin kuin tyttöjen</a:t>
            </a:r>
          </a:p>
          <a:p>
            <a:r>
              <a:rPr lang="fi-FI" sz="1900" dirty="0"/>
              <a:t>Virittämisen vaikutus pysähtymismatkaan </a:t>
            </a:r>
            <a:r>
              <a:rPr lang="fi-FI" sz="1900" dirty="0">
                <a:hlinkClick r:id="rId5"/>
              </a:rPr>
              <a:t>https://www.youtube.com/watch?v=T-hgzasmeO8</a:t>
            </a:r>
            <a:r>
              <a:rPr lang="fi-FI" sz="1900" dirty="0"/>
              <a:t> </a:t>
            </a:r>
          </a:p>
          <a:p>
            <a:endParaRPr lang="fi-FI" sz="1900" dirty="0"/>
          </a:p>
          <a:p>
            <a:endParaRPr lang="fi-FI" sz="1900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540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Ratkaisevat viisi sekuntia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Kuinka monta metriä liikkuja kulkee viidessä sekunnissa</a:t>
            </a:r>
          </a:p>
          <a:p>
            <a:pPr lvl="1"/>
            <a:r>
              <a:rPr lang="fi-FI" dirty="0"/>
              <a:t>Kävellen (5 km/h)</a:t>
            </a:r>
          </a:p>
          <a:p>
            <a:pPr lvl="1"/>
            <a:r>
              <a:rPr lang="fi-FI" dirty="0"/>
              <a:t>Pyörällä (17 km/h)</a:t>
            </a:r>
          </a:p>
          <a:p>
            <a:pPr lvl="1"/>
            <a:r>
              <a:rPr lang="fi-FI" dirty="0"/>
              <a:t>Mopolla (45 km/h)</a:t>
            </a:r>
          </a:p>
          <a:p>
            <a:pPr lvl="1"/>
            <a:r>
              <a:rPr lang="fi-FI" dirty="0"/>
              <a:t>Autolla (80 km/h)</a:t>
            </a:r>
          </a:p>
          <a:p>
            <a:pPr lvl="1"/>
            <a:endParaRPr lang="fi-FI" dirty="0"/>
          </a:p>
          <a:p>
            <a:r>
              <a:rPr lang="fi-FI" dirty="0"/>
              <a:t>Kävellen 6,9m</a:t>
            </a:r>
          </a:p>
          <a:p>
            <a:r>
              <a:rPr lang="fi-FI" dirty="0"/>
              <a:t>Pyörällä 23,6m</a:t>
            </a:r>
          </a:p>
          <a:p>
            <a:r>
              <a:rPr lang="fi-FI" dirty="0"/>
              <a:t>Mopolla 62,5m</a:t>
            </a:r>
          </a:p>
          <a:p>
            <a:r>
              <a:rPr lang="fi-FI" dirty="0"/>
              <a:t>Autolla 111,1m</a:t>
            </a:r>
          </a:p>
          <a:p>
            <a:pPr lvl="0"/>
            <a:r>
              <a:rPr lang="fi-FI" dirty="0">
                <a:solidFill>
                  <a:prstClr val="black"/>
                </a:solidFill>
              </a:rPr>
              <a:t>Lisäksi jarrutusmatka </a:t>
            </a:r>
            <a:r>
              <a:rPr lang="fi-FI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fi-FI" dirty="0">
                <a:solidFill>
                  <a:prstClr val="black"/>
                </a:solidFill>
                <a:hlinkClick r:id="rId2"/>
              </a:rPr>
              <a:t>http://extrat.liikenneturva.fi/pysahtymismatka-mopo/fi/</a:t>
            </a:r>
            <a:endParaRPr lang="fi-FI" dirty="0">
              <a:solidFill>
                <a:prstClr val="black"/>
              </a:solidFill>
            </a:endParaRPr>
          </a:p>
          <a:p>
            <a:pPr lvl="0"/>
            <a:r>
              <a:rPr lang="fi-FI" dirty="0">
                <a:solidFill>
                  <a:prstClr val="black"/>
                </a:solidFill>
              </a:rPr>
              <a:t>#mopomopona </a:t>
            </a:r>
            <a:r>
              <a:rPr lang="fi-FI" dirty="0">
                <a:solidFill>
                  <a:prstClr val="black"/>
                </a:solidFill>
                <a:hlinkClick r:id="rId3"/>
              </a:rPr>
              <a:t>https://www.youtube.com/watch?v=kzxzjXF9l1k</a:t>
            </a:r>
            <a:endParaRPr lang="fi-FI" dirty="0">
              <a:solidFill>
                <a:prstClr val="black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406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 ajat - aja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https://www.youtube.com/watch?v=GdgJULmMwiM</a:t>
            </a:r>
            <a:r>
              <a:rPr lang="fi-FI" dirty="0"/>
              <a:t> KUN AJAT AJA</a:t>
            </a:r>
          </a:p>
          <a:p>
            <a:r>
              <a:rPr lang="fi-FI" dirty="0"/>
              <a:t>Tarkkaamattomuus tieliikenteessä diasarja: http://www.liikenneturva.fi/sites/default/files/materiaalit/Opettajille/tarkkaamattomuus_tieliikenteessa.pdf</a:t>
            </a:r>
          </a:p>
        </p:txBody>
      </p:sp>
    </p:spTree>
    <p:extLst>
      <p:ext uri="{BB962C8B-B14F-4D97-AF65-F5344CB8AC3E}">
        <p14:creationId xmlns:p14="http://schemas.microsoft.com/office/powerpoint/2010/main" val="35249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353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dirty="0"/>
              <a:t>Lavastettu tilanne: kännykän käyttö autossa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399" y="1155038"/>
            <a:ext cx="10970158" cy="5916026"/>
          </a:xfrm>
        </p:spPr>
        <p:txBody>
          <a:bodyPr>
            <a:normAutofit/>
          </a:bodyPr>
          <a:lstStyle/>
          <a:p>
            <a:r>
              <a:rPr lang="fi-FI" dirty="0"/>
              <a:t>Kaksi vapaaehtoista kuljettajaa</a:t>
            </a:r>
          </a:p>
          <a:p>
            <a:r>
              <a:rPr lang="fi-FI" dirty="0"/>
              <a:t>Montako autoilijaa tuli vastaan?</a:t>
            </a:r>
          </a:p>
          <a:p>
            <a:pPr lvl="1"/>
            <a:r>
              <a:rPr lang="fi-FI" dirty="0"/>
              <a:t>9</a:t>
            </a:r>
          </a:p>
          <a:p>
            <a:r>
              <a:rPr lang="fi-FI" dirty="0"/>
              <a:t>Montako suojatietä ylitettiin?</a:t>
            </a:r>
          </a:p>
          <a:p>
            <a:pPr lvl="1"/>
            <a:r>
              <a:rPr lang="fi-FI" dirty="0"/>
              <a:t>13</a:t>
            </a:r>
          </a:p>
          <a:p>
            <a:r>
              <a:rPr lang="fi-FI" dirty="0"/>
              <a:t>Mikä oli nopeusrajoitus?</a:t>
            </a:r>
          </a:p>
          <a:p>
            <a:pPr lvl="1"/>
            <a:r>
              <a:rPr lang="fi-FI" dirty="0"/>
              <a:t>50/40 km/h</a:t>
            </a:r>
          </a:p>
          <a:p>
            <a:r>
              <a:rPr lang="fi-FI" dirty="0"/>
              <a:t>Mitä liikennemerkkejä matkalla näkyi?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766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17EFCD-8487-4B71-AE7A-6C6842EF9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liikennesääntöanimaatiot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6BA7E-AEAB-4184-A5A7-2954F07DC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Tunne liikennesäännöt - Kertaa tavallisimmat säännöt - Liikenneturva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132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MOPOKOEHARJOITUKSIA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hlinkClick r:id="rId2"/>
              </a:rPr>
              <a:t>http://www.mopokorttitesti.info/mopokorttikysymykset</a:t>
            </a:r>
            <a:endParaRPr lang="fi-FI" sz="3200" dirty="0"/>
          </a:p>
          <a:p>
            <a:endParaRPr lang="fi-FI" sz="3200" dirty="0"/>
          </a:p>
          <a:p>
            <a:r>
              <a:rPr lang="fi-FI" sz="3200" dirty="0">
                <a:hlinkClick r:id="rId3"/>
              </a:rPr>
              <a:t>https://youtu.be/3a3cpKuxErY</a:t>
            </a:r>
            <a:r>
              <a:rPr lang="fi-FI" sz="3200" dirty="0"/>
              <a:t> Mikä muuttuu pyöräilijän näkökulmasta? Uusi tieliikennelaki2020</a:t>
            </a:r>
          </a:p>
        </p:txBody>
      </p:sp>
    </p:spTree>
    <p:extLst>
      <p:ext uri="{BB962C8B-B14F-4D97-AF65-F5344CB8AC3E}">
        <p14:creationId xmlns:p14="http://schemas.microsoft.com/office/powerpoint/2010/main" val="1407358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7461</TotalTime>
  <Words>299</Words>
  <Application>Microsoft Office PowerPoint</Application>
  <PresentationFormat>Laajakuva</PresentationFormat>
  <Paragraphs>39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Calibri</vt:lpstr>
      <vt:lpstr>Rockwell</vt:lpstr>
      <vt:lpstr>Rockwell Condensed</vt:lpstr>
      <vt:lpstr>Rockwell Extra Bold</vt:lpstr>
      <vt:lpstr>Wingdings</vt:lpstr>
      <vt:lpstr>Puutyyppi</vt:lpstr>
      <vt:lpstr>43 Turvaa liikenteeseen</vt:lpstr>
      <vt:lpstr>MOPOILU</vt:lpstr>
      <vt:lpstr>Ratkaisevat viisi sekuntia</vt:lpstr>
      <vt:lpstr>Kun ajat - aja</vt:lpstr>
      <vt:lpstr>Lavastettu tilanne: kännykän käyttö autossa</vt:lpstr>
      <vt:lpstr>liikennesääntöanimaatiot</vt:lpstr>
      <vt:lpstr>MOPOKOEHARJOITUKSIA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Liikenneturvallisuus</dc:title>
  <dc:creator>Petri Karjalainen</dc:creator>
  <cp:lastModifiedBy>Petri Karjalainen</cp:lastModifiedBy>
  <cp:revision>39</cp:revision>
  <dcterms:created xsi:type="dcterms:W3CDTF">2015-09-03T12:18:48Z</dcterms:created>
  <dcterms:modified xsi:type="dcterms:W3CDTF">2025-08-19T09:30:32Z</dcterms:modified>
</cp:coreProperties>
</file>