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pen Sans" panose="020B0604020202020204" charset="0"/>
      <p:regular r:id="rId12"/>
      <p:bold r:id="rId13"/>
      <p:italic r:id="rId14"/>
      <p:boldItalic r:id="rId15"/>
    </p:embeddedFont>
    <p:embeddedFont>
      <p:font typeface="PT Sans Narrow" panose="020B0604020202020204" charset="0"/>
      <p:regular r:id="rId16"/>
      <p:bold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2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f2775e3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f2775e3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b99e0ca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b99e0ca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b99e0ca3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b99e0ca3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f2775e37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f2775e37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b99e0ca3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b99e0ca3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2775e37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2775e37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f2775e37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f2775e37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b99e0ca3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b99e0ca3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Pv-9mVnTV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studentartguide.com/articles/one-point-perspective-drawing" TargetMode="External"/><Relationship Id="rId5" Type="http://schemas.openxmlformats.org/officeDocument/2006/relationships/hyperlink" Target="https://www.youtube.com/watch?v=qOojGBEsWQw" TargetMode="External"/><Relationship Id="rId4" Type="http://schemas.openxmlformats.org/officeDocument/2006/relationships/hyperlink" Target="https://www.youtube.com/watch?v=-wDZNup32C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 sz="4800"/>
              <a:t>SURREALISMI KOHTAA PERSPEKTIIVIN</a:t>
            </a:r>
            <a:endParaRPr sz="48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Mitä on surrealismi?</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200">
                <a:solidFill>
                  <a:srgbClr val="000000"/>
                </a:solidFill>
                <a:highlight>
                  <a:srgbClr val="FFFFFF"/>
                </a:highlight>
                <a:latin typeface="Roboto"/>
                <a:ea typeface="Roboto"/>
                <a:cs typeface="Roboto"/>
                <a:sym typeface="Roboto"/>
              </a:rPr>
              <a:t>Taiteessa puhutaan usein tyylisuunnista eli ismeistä. Tyylisuuntaukset liittyvät aikaan, mutta samassa ajassa on voinut olla useita suuntia. Yleensä tyylisuunnat ovat kuitenkin jollekkin ajalle vallitsevia eli ne olivat ikään kuin muodissa tiettyyn aikaan. Uudet tyylisuunnat syntyvät halusta tehdä uutta ja uudistua.</a:t>
            </a:r>
            <a:endParaRPr sz="1200">
              <a:solidFill>
                <a:srgbClr val="000000"/>
              </a:solidFill>
              <a:highlight>
                <a:srgbClr val="FFFFFF"/>
              </a:highlight>
              <a:latin typeface="Roboto"/>
              <a:ea typeface="Roboto"/>
              <a:cs typeface="Roboto"/>
              <a:sym typeface="Roboto"/>
            </a:endParaRPr>
          </a:p>
          <a:p>
            <a:pPr marL="0" lvl="0" indent="0" algn="l" rtl="0">
              <a:spcBef>
                <a:spcPts val="1600"/>
              </a:spcBef>
              <a:spcAft>
                <a:spcPts val="0"/>
              </a:spcAft>
              <a:buNone/>
            </a:pPr>
            <a:r>
              <a:rPr lang="fi" sz="1200">
                <a:solidFill>
                  <a:srgbClr val="000000"/>
                </a:solidFill>
                <a:highlight>
                  <a:srgbClr val="FFFFFF"/>
                </a:highlight>
                <a:latin typeface="Roboto"/>
                <a:ea typeface="Roboto"/>
                <a:cs typeface="Roboto"/>
                <a:sym typeface="Roboto"/>
              </a:rPr>
              <a:t>Tyylisuunta liittyy monesti tapaan tehdä kuvaa. Esimerkiksi kubismi pyrki samanaikaisesti eri kuvakulmiin tai pointillismissa kuva muodostui pienenpienistä väritäplistä.</a:t>
            </a:r>
            <a:endParaRPr sz="1200">
              <a:solidFill>
                <a:srgbClr val="000000"/>
              </a:solidFill>
              <a:highlight>
                <a:srgbClr val="FFFFFF"/>
              </a:highlight>
              <a:latin typeface="Roboto"/>
              <a:ea typeface="Roboto"/>
              <a:cs typeface="Roboto"/>
              <a:sym typeface="Roboto"/>
            </a:endParaRPr>
          </a:p>
          <a:p>
            <a:pPr marL="0" lvl="0" indent="0" algn="l" rtl="0">
              <a:spcBef>
                <a:spcPts val="1600"/>
              </a:spcBef>
              <a:spcAft>
                <a:spcPts val="0"/>
              </a:spcAft>
              <a:buNone/>
            </a:pPr>
            <a:r>
              <a:rPr lang="fi" sz="1200">
                <a:solidFill>
                  <a:srgbClr val="000000"/>
                </a:solidFill>
                <a:highlight>
                  <a:srgbClr val="FFFFFF"/>
                </a:highlight>
                <a:latin typeface="Roboto"/>
                <a:ea typeface="Roboto"/>
                <a:cs typeface="Roboto"/>
                <a:sym typeface="Roboto"/>
              </a:rPr>
              <a:t>Surrealismi liittyy enemmän kuvan sisältöön. Surrealistitaiteilijat halusivat nostaa kuvataiteen keskiöön ihmisen alitajunnan, psykologiset ilmiöt, unet ja tunteet. Suuntauksen huippukausi sijoittuu ajalle 1924-1930. Toisen maailmansodan jälkeen surrealismi vaikutti vielä suuresti Euroopan ja Yhdysvaltojen taiteessa.</a:t>
            </a:r>
            <a:endParaRPr sz="1200">
              <a:solidFill>
                <a:srgbClr val="000000"/>
              </a:solidFill>
              <a:highlight>
                <a:srgbClr val="FFFFFF"/>
              </a:highlight>
              <a:latin typeface="Roboto"/>
              <a:ea typeface="Roboto"/>
              <a:cs typeface="Roboto"/>
              <a:sym typeface="Roboto"/>
            </a:endParaRPr>
          </a:p>
          <a:p>
            <a:pPr marL="0" lvl="0" indent="0" algn="l" rtl="0">
              <a:spcBef>
                <a:spcPts val="1600"/>
              </a:spcBef>
              <a:spcAft>
                <a:spcPts val="1600"/>
              </a:spcAft>
              <a:buNone/>
            </a:pPr>
            <a:r>
              <a:rPr lang="fi" sz="1200">
                <a:solidFill>
                  <a:srgbClr val="000000"/>
                </a:solidFill>
                <a:highlight>
                  <a:srgbClr val="FFFFFF"/>
                </a:highlight>
                <a:latin typeface="Roboto"/>
                <a:ea typeface="Roboto"/>
                <a:cs typeface="Roboto"/>
                <a:sym typeface="Roboto"/>
              </a:rPr>
              <a:t>Tutustu seuraavaksi kuuluisiin surrealististen taiteilijoiden töihin. Mieti mitä epätodellista ja mitä realistista kuvista löytyy?</a:t>
            </a:r>
            <a:endParaRPr sz="1200">
              <a:solidFill>
                <a:srgbClr val="000000"/>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RENE MAGRITTE</a:t>
            </a:r>
            <a:endParaRPr/>
          </a:p>
        </p:txBody>
      </p:sp>
      <p:sp>
        <p:nvSpPr>
          <p:cNvPr id="79" name="Google Shape;79;p1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0" name="Google Shape;80;p1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1" name="Google Shape;81;p15"/>
          <p:cNvPicPr preferRelativeResize="0"/>
          <p:nvPr/>
        </p:nvPicPr>
        <p:blipFill>
          <a:blip r:embed="rId3">
            <a:alphaModFix/>
          </a:blip>
          <a:stretch>
            <a:fillRect/>
          </a:stretch>
        </p:blipFill>
        <p:spPr>
          <a:xfrm>
            <a:off x="132928" y="1152475"/>
            <a:ext cx="4793775" cy="3791874"/>
          </a:xfrm>
          <a:prstGeom prst="rect">
            <a:avLst/>
          </a:prstGeom>
          <a:noFill/>
          <a:ln>
            <a:noFill/>
          </a:ln>
        </p:spPr>
      </p:pic>
      <p:pic>
        <p:nvPicPr>
          <p:cNvPr id="82" name="Google Shape;82;p15"/>
          <p:cNvPicPr preferRelativeResize="0"/>
          <p:nvPr/>
        </p:nvPicPr>
        <p:blipFill>
          <a:blip r:embed="rId4">
            <a:alphaModFix/>
          </a:blip>
          <a:stretch>
            <a:fillRect/>
          </a:stretch>
        </p:blipFill>
        <p:spPr>
          <a:xfrm>
            <a:off x="5102600" y="-30050"/>
            <a:ext cx="4047208"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SALVADOR DALI</a:t>
            </a:r>
            <a:endParaRPr/>
          </a:p>
        </p:txBody>
      </p:sp>
      <p:sp>
        <p:nvSpPr>
          <p:cNvPr id="88" name="Google Shape;88;p16"/>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89" name="Google Shape;89;p16"/>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6"/>
          <p:cNvPicPr preferRelativeResize="0"/>
          <p:nvPr/>
        </p:nvPicPr>
        <p:blipFill>
          <a:blip r:embed="rId3">
            <a:alphaModFix/>
          </a:blip>
          <a:stretch>
            <a:fillRect/>
          </a:stretch>
        </p:blipFill>
        <p:spPr>
          <a:xfrm>
            <a:off x="184300" y="1152477"/>
            <a:ext cx="4832400" cy="3698374"/>
          </a:xfrm>
          <a:prstGeom prst="rect">
            <a:avLst/>
          </a:prstGeom>
          <a:noFill/>
          <a:ln>
            <a:noFill/>
          </a:ln>
        </p:spPr>
      </p:pic>
      <p:pic>
        <p:nvPicPr>
          <p:cNvPr id="91" name="Google Shape;91;p16"/>
          <p:cNvPicPr preferRelativeResize="0"/>
          <p:nvPr/>
        </p:nvPicPr>
        <p:blipFill rotWithShape="1">
          <a:blip r:embed="rId4">
            <a:alphaModFix/>
          </a:blip>
          <a:srcRect l="28111" r="29224"/>
          <a:stretch/>
        </p:blipFill>
        <p:spPr>
          <a:xfrm>
            <a:off x="5242700" y="0"/>
            <a:ext cx="390129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MARC CHAGALL</a:t>
            </a:r>
            <a:endParaRPr/>
          </a:p>
        </p:txBody>
      </p:sp>
      <p:sp>
        <p:nvSpPr>
          <p:cNvPr id="97" name="Google Shape;97;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98" name="Google Shape;98;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9" name="Google Shape;99;p17" descr="Kuvahaun tulos: Marc Chagall"/>
          <p:cNvPicPr preferRelativeResize="0"/>
          <p:nvPr/>
        </p:nvPicPr>
        <p:blipFill>
          <a:blip r:embed="rId3">
            <a:alphaModFix/>
          </a:blip>
          <a:stretch>
            <a:fillRect/>
          </a:stretch>
        </p:blipFill>
        <p:spPr>
          <a:xfrm>
            <a:off x="161875" y="1504450"/>
            <a:ext cx="4677989" cy="3302700"/>
          </a:xfrm>
          <a:prstGeom prst="rect">
            <a:avLst/>
          </a:prstGeom>
          <a:noFill/>
          <a:ln>
            <a:noFill/>
          </a:ln>
        </p:spPr>
      </p:pic>
      <p:pic>
        <p:nvPicPr>
          <p:cNvPr id="100" name="Google Shape;100;p17" descr="Kuvahaun tulos: Marc Chagall"/>
          <p:cNvPicPr preferRelativeResize="0"/>
          <p:nvPr/>
        </p:nvPicPr>
        <p:blipFill>
          <a:blip r:embed="rId4">
            <a:alphaModFix/>
          </a:blip>
          <a:stretch>
            <a:fillRect/>
          </a:stretch>
        </p:blipFill>
        <p:spPr>
          <a:xfrm>
            <a:off x="5041400" y="0"/>
            <a:ext cx="379090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M.C.ESCHER</a:t>
            </a:r>
            <a:endParaRPr/>
          </a:p>
        </p:txBody>
      </p:sp>
      <p:sp>
        <p:nvSpPr>
          <p:cNvPr id="106" name="Google Shape;106;p1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7" name="Google Shape;107;p18"/>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18"/>
          <p:cNvPicPr preferRelativeResize="0"/>
          <p:nvPr/>
        </p:nvPicPr>
        <p:blipFill>
          <a:blip r:embed="rId3">
            <a:alphaModFix/>
          </a:blip>
          <a:stretch>
            <a:fillRect/>
          </a:stretch>
        </p:blipFill>
        <p:spPr>
          <a:xfrm>
            <a:off x="311699" y="1152474"/>
            <a:ext cx="4197500" cy="3633299"/>
          </a:xfrm>
          <a:prstGeom prst="rect">
            <a:avLst/>
          </a:prstGeom>
          <a:noFill/>
          <a:ln>
            <a:noFill/>
          </a:ln>
        </p:spPr>
      </p:pic>
      <p:pic>
        <p:nvPicPr>
          <p:cNvPr id="109" name="Google Shape;109;p18"/>
          <p:cNvPicPr preferRelativeResize="0"/>
          <p:nvPr/>
        </p:nvPicPr>
        <p:blipFill>
          <a:blip r:embed="rId4">
            <a:alphaModFix/>
          </a:blip>
          <a:stretch>
            <a:fillRect/>
          </a:stretch>
        </p:blipFill>
        <p:spPr>
          <a:xfrm>
            <a:off x="5040146" y="0"/>
            <a:ext cx="406065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YHDEN PAKOPISTEEN PERSPEKTIIVI</a:t>
            </a:r>
            <a:endParaRPr/>
          </a:p>
        </p:txBody>
      </p:sp>
      <p:sp>
        <p:nvSpPr>
          <p:cNvPr id="115" name="Google Shape;115;p19"/>
          <p:cNvSpPr txBox="1">
            <a:spLocks noGrp="1"/>
          </p:cNvSpPr>
          <p:nvPr>
            <p:ph type="body" idx="1"/>
          </p:nvPr>
        </p:nvSpPr>
        <p:spPr>
          <a:xfrm>
            <a:off x="311700" y="1266325"/>
            <a:ext cx="4595400" cy="3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200">
                <a:latin typeface="Roboto"/>
                <a:ea typeface="Roboto"/>
                <a:cs typeface="Roboto"/>
                <a:sym typeface="Roboto"/>
              </a:rPr>
              <a:t>Yhden pakopisteen perspektiivissä kaikki katsojasta eli sinusta poispäin kulkevat viivat näyttävät menevän kohti samaa pistettä, jota kutsutaan pakopisteeksi. </a:t>
            </a:r>
            <a:endParaRPr sz="1200">
              <a:latin typeface="Roboto"/>
              <a:ea typeface="Roboto"/>
              <a:cs typeface="Roboto"/>
              <a:sym typeface="Roboto"/>
            </a:endParaRPr>
          </a:p>
          <a:p>
            <a:pPr marL="0" lvl="0" indent="0" algn="l" rtl="0">
              <a:spcBef>
                <a:spcPts val="1600"/>
              </a:spcBef>
              <a:spcAft>
                <a:spcPts val="0"/>
              </a:spcAft>
              <a:buNone/>
            </a:pPr>
            <a:r>
              <a:rPr lang="fi" sz="1200">
                <a:latin typeface="Roboto"/>
                <a:ea typeface="Roboto"/>
                <a:cs typeface="Roboto"/>
                <a:sym typeface="Roboto"/>
              </a:rPr>
              <a:t>Pakopiste (vanishing point) sijaitsee horisonttiviivalla (horizon), joka on katsojan silmän tasolla. Muut viivat ovat vaakasuoria tai pystysuoria. </a:t>
            </a:r>
            <a:endParaRPr sz="1200">
              <a:latin typeface="Roboto"/>
              <a:ea typeface="Roboto"/>
              <a:cs typeface="Roboto"/>
              <a:sym typeface="Roboto"/>
            </a:endParaRPr>
          </a:p>
          <a:p>
            <a:pPr marL="0" lvl="0" indent="0" algn="l" rtl="0">
              <a:spcBef>
                <a:spcPts val="1600"/>
              </a:spcBef>
              <a:spcAft>
                <a:spcPts val="0"/>
              </a:spcAft>
              <a:buNone/>
            </a:pPr>
            <a:r>
              <a:rPr lang="fi" sz="1200">
                <a:latin typeface="Roboto"/>
                <a:ea typeface="Roboto"/>
                <a:cs typeface="Roboto"/>
                <a:sym typeface="Roboto"/>
              </a:rPr>
              <a:t>Horisonttiviivan kohta määrittelee kuvan katsojan näkökulman. Jos horisonttiviiva on kuvassa niin, että asiat ovat sen kohdalla tai lähellä on näkökulma ihmisen. Jos horisonttiviiva on kaiken yläpuolelle on näkökulma linnun. Jos horisonttiviiva on alhaalla on näkökulma sammakon.</a:t>
            </a:r>
            <a:endParaRPr sz="1200">
              <a:latin typeface="Roboto"/>
              <a:ea typeface="Roboto"/>
              <a:cs typeface="Roboto"/>
              <a:sym typeface="Roboto"/>
            </a:endParaRPr>
          </a:p>
          <a:p>
            <a:pPr marL="0" lvl="0" indent="0" algn="l" rtl="0">
              <a:spcBef>
                <a:spcPts val="1600"/>
              </a:spcBef>
              <a:spcAft>
                <a:spcPts val="0"/>
              </a:spcAft>
              <a:buNone/>
            </a:pPr>
            <a:r>
              <a:rPr lang="fi" sz="1200">
                <a:latin typeface="Roboto"/>
                <a:ea typeface="Roboto"/>
                <a:cs typeface="Roboto"/>
                <a:sym typeface="Roboto"/>
              </a:rPr>
              <a:t>Pakopiste piirtäminen on hyödyllinen taito, kun haluat piirtää realistisesti jotain ihmisen rakentamaa. Luonnon luomaan, kuten ihmisiin ja eläimiin se ei auta.</a:t>
            </a:r>
            <a:endParaRPr sz="1200">
              <a:latin typeface="Roboto"/>
              <a:ea typeface="Roboto"/>
              <a:cs typeface="Roboto"/>
              <a:sym typeface="Roboto"/>
            </a:endParaRPr>
          </a:p>
          <a:p>
            <a:pPr marL="0" lvl="0" indent="0" algn="l" rtl="0">
              <a:spcBef>
                <a:spcPts val="1600"/>
              </a:spcBef>
              <a:spcAft>
                <a:spcPts val="1600"/>
              </a:spcAft>
              <a:buNone/>
            </a:pPr>
            <a:endParaRPr sz="1200">
              <a:latin typeface="Roboto"/>
              <a:ea typeface="Roboto"/>
              <a:cs typeface="Roboto"/>
              <a:sym typeface="Roboto"/>
            </a:endParaRPr>
          </a:p>
        </p:txBody>
      </p:sp>
      <p:pic>
        <p:nvPicPr>
          <p:cNvPr id="116" name="Google Shape;116;p19" descr="Kuvahaun tulos: one point perspective"/>
          <p:cNvPicPr preferRelativeResize="0"/>
          <p:nvPr/>
        </p:nvPicPr>
        <p:blipFill>
          <a:blip r:embed="rId3">
            <a:alphaModFix/>
          </a:blip>
          <a:stretch>
            <a:fillRect/>
          </a:stretch>
        </p:blipFill>
        <p:spPr>
          <a:xfrm>
            <a:off x="5116250" y="1185825"/>
            <a:ext cx="3797249" cy="3463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a:t>Opetusvideoita</a:t>
            </a:r>
            <a:endParaRPr/>
          </a:p>
        </p:txBody>
      </p:sp>
      <p:sp>
        <p:nvSpPr>
          <p:cNvPr id="122" name="Google Shape;122;p20"/>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dirty="0"/>
              <a:t>Tässä videossa havainnollistetaan horisontti viiva ja tehdään perusmuotoja. Voit lopettaa katsomisen, kun video siirtyy kahden pisteen perspektiiviin. </a:t>
            </a:r>
            <a:r>
              <a:rPr lang="fi" u="sng" dirty="0">
                <a:solidFill>
                  <a:schemeClr val="hlink"/>
                </a:solidFill>
                <a:hlinkClick r:id="rId3"/>
              </a:rPr>
              <a:t>https://www.youtube.com/watch?v=ePv-9mVnTVk</a:t>
            </a:r>
            <a:r>
              <a:rPr lang="fi" u="sng" dirty="0">
                <a:solidFill>
                  <a:schemeClr val="hlink"/>
                </a:solidFill>
                <a:hlinkClick r:id="rId3"/>
              </a:rPr>
              <a:t> </a:t>
            </a:r>
            <a:endParaRPr dirty="0"/>
          </a:p>
          <a:p>
            <a:pPr marL="0" lvl="0" indent="0" algn="l" rtl="0">
              <a:spcBef>
                <a:spcPts val="1600"/>
              </a:spcBef>
              <a:spcAft>
                <a:spcPts val="0"/>
              </a:spcAft>
              <a:buNone/>
            </a:pPr>
            <a:r>
              <a:rPr lang="fi" dirty="0"/>
              <a:t>Tässä videossa piirtäminen lähtee huonekalujen etuosasta. </a:t>
            </a:r>
            <a:r>
              <a:rPr lang="fi" u="sng" dirty="0">
                <a:solidFill>
                  <a:schemeClr val="hlink"/>
                </a:solidFill>
                <a:hlinkClick r:id="rId4"/>
              </a:rPr>
              <a:t>https://www.youtube.com/watch?v=-wDZNup32CY</a:t>
            </a:r>
            <a:endParaRPr dirty="0"/>
          </a:p>
          <a:p>
            <a:pPr marL="0" lvl="0" indent="0" algn="l" rtl="0">
              <a:spcBef>
                <a:spcPts val="1600"/>
              </a:spcBef>
              <a:spcAft>
                <a:spcPts val="1600"/>
              </a:spcAft>
              <a:buNone/>
            </a:pPr>
            <a:endParaRPr dirty="0"/>
          </a:p>
        </p:txBody>
      </p:sp>
      <p:sp>
        <p:nvSpPr>
          <p:cNvPr id="123" name="Google Shape;123;p20"/>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dirty="0"/>
              <a:t>Tämän videon piirtäjä lähtee liikkeelle pakopistettä kohti menevistä viivoista. </a:t>
            </a:r>
            <a:r>
              <a:rPr lang="fi" u="sng" dirty="0">
                <a:solidFill>
                  <a:schemeClr val="hlink"/>
                </a:solidFill>
                <a:hlinkClick r:id="rId5"/>
              </a:rPr>
              <a:t>https://www.youtube.com/watch?v=qOojGBEsWQw</a:t>
            </a:r>
            <a:endParaRPr dirty="0"/>
          </a:p>
          <a:p>
            <a:pPr marL="0" lvl="0" indent="0" algn="l" rtl="0">
              <a:spcBef>
                <a:spcPts val="1600"/>
              </a:spcBef>
              <a:spcAft>
                <a:spcPts val="0"/>
              </a:spcAft>
              <a:buNone/>
            </a:pPr>
            <a:r>
              <a:rPr lang="fi" dirty="0"/>
              <a:t>Tämän tietopaketin ensimmäisessä videossa opetellaan yhden pisteen pakopiste </a:t>
            </a:r>
            <a:r>
              <a:rPr lang="en-GB" dirty="0" err="1"/>
              <a:t>selkeästi</a:t>
            </a:r>
            <a:r>
              <a:rPr lang="en-GB" dirty="0"/>
              <a:t>.</a:t>
            </a:r>
            <a:r>
              <a:rPr lang="fi" dirty="0"/>
              <a:t> </a:t>
            </a:r>
            <a:r>
              <a:rPr lang="fi" u="sng" dirty="0">
                <a:solidFill>
                  <a:schemeClr val="hlink"/>
                </a:solidFill>
                <a:hlinkClick r:id="rId6"/>
              </a:rPr>
              <a:t>https://www.studentartguide.com/articles/one-point-perspective-drawing</a:t>
            </a: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i" dirty="0"/>
              <a:t>TULITIKKULAATIKON YLLÄTYS</a:t>
            </a:r>
            <a:endParaRPr dirty="0"/>
          </a:p>
        </p:txBody>
      </p:sp>
      <p:sp>
        <p:nvSpPr>
          <p:cNvPr id="129" name="Google Shape;129;p21"/>
          <p:cNvSpPr txBox="1">
            <a:spLocks noGrp="1"/>
          </p:cNvSpPr>
          <p:nvPr>
            <p:ph type="body" idx="1"/>
          </p:nvPr>
        </p:nvSpPr>
        <p:spPr>
          <a:xfrm>
            <a:off x="311700" y="1266325"/>
            <a:ext cx="8520600" cy="366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400" dirty="0"/>
              <a:t>Piirrä lyijykynällä puoliksi avoinna oleva tulitikkulaatikko A4-paperille. Mieti, missä laatikko on ja piirrä ympäristöä näkyviin. (Onko laatikko keittiön pöydällä, takan reunalla, jalkakäytävällä, metsässä, jne.) Käytä yhden pakopisteen perspektiiviä kaikessa missä voit.</a:t>
            </a:r>
            <a:endParaRPr sz="1400" dirty="0"/>
          </a:p>
          <a:p>
            <a:pPr marL="0" lvl="0" indent="0" algn="l" rtl="0">
              <a:spcBef>
                <a:spcPts val="1600"/>
              </a:spcBef>
              <a:spcAft>
                <a:spcPts val="0"/>
              </a:spcAft>
              <a:buNone/>
            </a:pPr>
            <a:r>
              <a:rPr lang="fi" sz="1400" dirty="0"/>
              <a:t>Piirrä laatikon viereen jotain, minkä avulla selviää laatikon mittasuhteet. Ole tässä vaiheessa realistinen.</a:t>
            </a:r>
            <a:endParaRPr sz="1400" dirty="0"/>
          </a:p>
          <a:p>
            <a:pPr marL="0" lvl="0" indent="0" algn="l" rtl="0">
              <a:spcBef>
                <a:spcPts val="1600"/>
              </a:spcBef>
              <a:spcAft>
                <a:spcPts val="0"/>
              </a:spcAft>
              <a:buNone/>
            </a:pPr>
            <a:r>
              <a:rPr lang="fi" sz="1400" dirty="0"/>
              <a:t>Mitä yllättävää laatikosta voisi tulla ulos? Leikkaa lehdestä hahmo ym. ja liimaa se kuvaan niin, että se näyttää tulevan laatikosta. Ole tässä vaiheessa surrealistinen ja leikittele mittasuhteilla!</a:t>
            </a:r>
            <a:endParaRPr sz="1400" dirty="0"/>
          </a:p>
          <a:p>
            <a:pPr marL="0" lvl="0" indent="0" algn="l" rtl="0">
              <a:spcBef>
                <a:spcPts val="1600"/>
              </a:spcBef>
              <a:spcAft>
                <a:spcPts val="0"/>
              </a:spcAft>
              <a:buNone/>
            </a:pPr>
            <a:r>
              <a:rPr lang="fi" sz="1400" dirty="0"/>
              <a:t>Jos on aikaa/mahdollista, voit värittää kuvan puuväreillä tai tusseilla.</a:t>
            </a:r>
            <a:endParaRPr sz="1400" dirty="0"/>
          </a:p>
          <a:p>
            <a:pPr marL="0" lvl="0" indent="0" algn="l" rtl="0">
              <a:spcBef>
                <a:spcPts val="1600"/>
              </a:spcBef>
              <a:spcAft>
                <a:spcPts val="0"/>
              </a:spcAft>
              <a:buNone/>
            </a:pPr>
            <a:r>
              <a:rPr lang="fi" sz="1400" b="1" dirty="0"/>
              <a:t>Arviointiperusteet: yhden pakopisteen soveltaminen ja mittasuhteet, kekseliäisyys.</a:t>
            </a:r>
            <a:endParaRPr sz="1400" b="1"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On-screen Show (16:9)</PresentationFormat>
  <Paragraphs>26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PT Sans Narrow</vt:lpstr>
      <vt:lpstr>Open Sans</vt:lpstr>
      <vt:lpstr>Roboto</vt:lpstr>
      <vt:lpstr>Arial</vt:lpstr>
      <vt:lpstr>Tropic</vt:lpstr>
      <vt:lpstr>SURREALISMI KOHTAA PERSPEKTIIVIN</vt:lpstr>
      <vt:lpstr>Mitä on surrealismi?</vt:lpstr>
      <vt:lpstr>RENE MAGRITTE</vt:lpstr>
      <vt:lpstr>SALVADOR DALI</vt:lpstr>
      <vt:lpstr>MARC CHAGALL</vt:lpstr>
      <vt:lpstr>M.C.ESCHER</vt:lpstr>
      <vt:lpstr>YHDEN PAKOPISTEEN PERSPEKTIIVI</vt:lpstr>
      <vt:lpstr>Opetusvideoita</vt:lpstr>
      <vt:lpstr>TULITIKKULAATIKON YLLÄTYS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SURREALISMI KOHTAA PERSPEKTIIVIN</dc:title>
  <cp:lastModifiedBy>Annaleena Huhtaniska</cp:lastModifiedBy>
  <cp:revision>1</cp:revision>
  <dcterms:modified xsi:type="dcterms:W3CDTF">2020-04-03T11:50:38Z</dcterms:modified>
</cp:coreProperties>
</file>