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56" r:id="rId2"/>
    <p:sldId id="257" r:id="rId3"/>
    <p:sldId id="260" r:id="rId4"/>
    <p:sldId id="259" r:id="rId5"/>
    <p:sldId id="263" r:id="rId6"/>
    <p:sldId id="264" r:id="rId7"/>
    <p:sldId id="265" r:id="rId8"/>
    <p:sldId id="258" r:id="rId9"/>
    <p:sldId id="261" r:id="rId10"/>
    <p:sldId id="262"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0">
                      <a:schemeClr val="tx1"/>
                    </a:gs>
                    <a:gs pos="68000">
                      <a:srgbClr val="F1F1F1"/>
                    </a:gs>
                    <a:gs pos="100000">
                      <a:schemeClr val="bg1">
                        <a:lumMod val="11000"/>
                        <a:lumOff val="89000"/>
                      </a:schemeClr>
                    </a:gs>
                  </a:gsLst>
                  <a:lin ang="5400000" scaled="1"/>
                  <a:tileRect/>
                </a:gradFill>
                <a:effectLst>
                  <a:outerShdw blurRad="469900" dist="342900" dir="5400000" sy="-20000" rotWithShape="0">
                    <a:prstClr val="black">
                      <a:alpha val="66000"/>
                    </a:prstClr>
                  </a:outerShdw>
                </a:effectLst>
              </a:defRPr>
            </a:lvl1pPr>
          </a:lstStyle>
          <a:p>
            <a:pPr lvl="0" algn="r"/>
            <a:r>
              <a:rPr lang="en-GB"/>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vert="horz" lIns="91440" tIns="45720" rIns="91440" bIns="45720" rtlCol="0"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stStyle>
          <a:p>
            <a:pPr marL="0" lvl="0" indent="0" algn="r">
              <a:buNone/>
            </a:pPr>
            <a:r>
              <a:rPr lang="en-GB"/>
              <a:t>Click to edit Master subtitle style</a:t>
            </a:r>
            <a:endParaRPr lang="en-US" dirty="0"/>
          </a:p>
        </p:txBody>
      </p:sp>
      <p:sp>
        <p:nvSpPr>
          <p:cNvPr id="7" name="Date Placeholder 6"/>
          <p:cNvSpPr>
            <a:spLocks noGrp="1"/>
          </p:cNvSpPr>
          <p:nvPr>
            <p:ph type="dt" sz="half" idx="10"/>
          </p:nvPr>
        </p:nvSpPr>
        <p:spPr/>
        <p:txBody>
          <a:bodyPr/>
          <a:lstStyle/>
          <a:p>
            <a:fld id="{B30FC4B2-5845-440B-BF0E-1DE816B5FDC9}" type="datetimeFigureOut">
              <a:rPr lang="fi-FI" smtClean="0"/>
              <a:t>21.3.2024</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D9DCE467-8C9E-4EFA-A9F6-B712838CD027}" type="slidenum">
              <a:rPr lang="fi-FI" smtClean="0"/>
              <a:t>‹#›</a:t>
            </a:fld>
            <a:endParaRPr lang="fi-FI"/>
          </a:p>
        </p:txBody>
      </p:sp>
    </p:spTree>
    <p:extLst>
      <p:ext uri="{BB962C8B-B14F-4D97-AF65-F5344CB8AC3E}">
        <p14:creationId xmlns:p14="http://schemas.microsoft.com/office/powerpoint/2010/main" val="3941752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B30FC4B2-5845-440B-BF0E-1DE816B5FDC9}" type="datetimeFigureOut">
              <a:rPr lang="fi-FI" smtClean="0"/>
              <a:t>21.3.2024</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D9DCE467-8C9E-4EFA-A9F6-B712838CD027}" type="slidenum">
              <a:rPr lang="fi-FI" smtClean="0"/>
              <a:t>‹#›</a:t>
            </a:fld>
            <a:endParaRPr lang="fi-FI"/>
          </a:p>
        </p:txBody>
      </p:sp>
    </p:spTree>
    <p:extLst>
      <p:ext uri="{BB962C8B-B14F-4D97-AF65-F5344CB8AC3E}">
        <p14:creationId xmlns:p14="http://schemas.microsoft.com/office/powerpoint/2010/main" val="4050524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B30FC4B2-5845-440B-BF0E-1DE816B5FDC9}" type="datetimeFigureOut">
              <a:rPr lang="fi-FI" smtClean="0"/>
              <a:t>21.3.2024</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D9DCE467-8C9E-4EFA-A9F6-B712838CD027}" type="slidenum">
              <a:rPr lang="fi-FI" smtClean="0"/>
              <a:t>‹#›</a:t>
            </a:fld>
            <a:endParaRPr lang="fi-FI"/>
          </a:p>
        </p:txBody>
      </p:sp>
    </p:spTree>
    <p:extLst>
      <p:ext uri="{BB962C8B-B14F-4D97-AF65-F5344CB8AC3E}">
        <p14:creationId xmlns:p14="http://schemas.microsoft.com/office/powerpoint/2010/main" val="422085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GB"/>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B30FC4B2-5845-440B-BF0E-1DE816B5FDC9}" type="datetimeFigureOut">
              <a:rPr lang="fi-FI" smtClean="0"/>
              <a:t>21.3.2024</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D9DCE467-8C9E-4EFA-A9F6-B712838CD027}" type="slidenum">
              <a:rPr lang="fi-FI" smtClean="0"/>
              <a:t>‹#›</a:t>
            </a:fld>
            <a:endParaRPr lang="fi-FI"/>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33196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GB"/>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B30FC4B2-5845-440B-BF0E-1DE816B5FDC9}" type="datetimeFigureOut">
              <a:rPr lang="fi-FI" smtClean="0"/>
              <a:t>21.3.2024</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D9DCE467-8C9E-4EFA-A9F6-B712838CD027}" type="slidenum">
              <a:rPr lang="fi-FI" smtClean="0"/>
              <a:t>‹#›</a:t>
            </a:fld>
            <a:endParaRPr lang="fi-FI"/>
          </a:p>
        </p:txBody>
      </p:sp>
    </p:spTree>
    <p:extLst>
      <p:ext uri="{BB962C8B-B14F-4D97-AF65-F5344CB8AC3E}">
        <p14:creationId xmlns:p14="http://schemas.microsoft.com/office/powerpoint/2010/main" val="2503117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GB"/>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GB"/>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GB"/>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B30FC4B2-5845-440B-BF0E-1DE816B5FDC9}" type="datetimeFigureOut">
              <a:rPr lang="fi-FI" smtClean="0"/>
              <a:t>21.3.2024</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D9DCE467-8C9E-4EFA-A9F6-B712838CD027}" type="slidenum">
              <a:rPr lang="fi-FI" smtClean="0"/>
              <a:t>‹#›</a:t>
            </a:fld>
            <a:endParaRPr lang="fi-FI"/>
          </a:p>
        </p:txBody>
      </p:sp>
    </p:spTree>
    <p:extLst>
      <p:ext uri="{BB962C8B-B14F-4D97-AF65-F5344CB8AC3E}">
        <p14:creationId xmlns:p14="http://schemas.microsoft.com/office/powerpoint/2010/main" val="4212824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GB"/>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B30FC4B2-5845-440B-BF0E-1DE816B5FDC9}" type="datetimeFigureOut">
              <a:rPr lang="fi-FI" smtClean="0"/>
              <a:t>21.3.2024</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D9DCE467-8C9E-4EFA-A9F6-B712838CD027}" type="slidenum">
              <a:rPr lang="fi-FI" smtClean="0"/>
              <a:t>‹#›</a:t>
            </a:fld>
            <a:endParaRPr lang="fi-FI"/>
          </a:p>
        </p:txBody>
      </p:sp>
    </p:spTree>
    <p:extLst>
      <p:ext uri="{BB962C8B-B14F-4D97-AF65-F5344CB8AC3E}">
        <p14:creationId xmlns:p14="http://schemas.microsoft.com/office/powerpoint/2010/main" val="3361418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30FC4B2-5845-440B-BF0E-1DE816B5FDC9}" type="datetimeFigureOut">
              <a:rPr lang="fi-FI" smtClean="0"/>
              <a:t>21.3.2024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D9DCE467-8C9E-4EFA-A9F6-B712838CD027}" type="slidenum">
              <a:rPr lang="fi-FI" smtClean="0"/>
              <a:t>‹#›</a:t>
            </a:fld>
            <a:endParaRPr lang="fi-FI"/>
          </a:p>
        </p:txBody>
      </p:sp>
    </p:spTree>
    <p:extLst>
      <p:ext uri="{BB962C8B-B14F-4D97-AF65-F5344CB8AC3E}">
        <p14:creationId xmlns:p14="http://schemas.microsoft.com/office/powerpoint/2010/main" val="6625950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30FC4B2-5845-440B-BF0E-1DE816B5FDC9}" type="datetimeFigureOut">
              <a:rPr lang="fi-FI" smtClean="0"/>
              <a:t>21.3.2024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D9DCE467-8C9E-4EFA-A9F6-B712838CD027}" type="slidenum">
              <a:rPr lang="fi-FI" smtClean="0"/>
              <a:t>‹#›</a:t>
            </a:fld>
            <a:endParaRPr lang="fi-FI"/>
          </a:p>
        </p:txBody>
      </p:sp>
    </p:spTree>
    <p:extLst>
      <p:ext uri="{BB962C8B-B14F-4D97-AF65-F5344CB8AC3E}">
        <p14:creationId xmlns:p14="http://schemas.microsoft.com/office/powerpoint/2010/main" val="4073407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30FC4B2-5845-440B-BF0E-1DE816B5FDC9}" type="datetimeFigureOut">
              <a:rPr lang="fi-FI" smtClean="0"/>
              <a:t>21.3.2024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D9DCE467-8C9E-4EFA-A9F6-B712838CD027}" type="slidenum">
              <a:rPr lang="fi-FI" smtClean="0"/>
              <a:t>‹#›</a:t>
            </a:fld>
            <a:endParaRPr lang="fi-FI"/>
          </a:p>
        </p:txBody>
      </p:sp>
    </p:spTree>
    <p:extLst>
      <p:ext uri="{BB962C8B-B14F-4D97-AF65-F5344CB8AC3E}">
        <p14:creationId xmlns:p14="http://schemas.microsoft.com/office/powerpoint/2010/main" val="2692952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32000"/>
                        <a:lumOff val="68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GB"/>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30FC4B2-5845-440B-BF0E-1DE816B5FDC9}" type="datetimeFigureOut">
              <a:rPr lang="fi-FI" smtClean="0"/>
              <a:t>21.3.2024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D9DCE467-8C9E-4EFA-A9F6-B712838CD027}" type="slidenum">
              <a:rPr lang="fi-FI" smtClean="0"/>
              <a:t>‹#›</a:t>
            </a:fld>
            <a:endParaRPr lang="fi-FI"/>
          </a:p>
        </p:txBody>
      </p:sp>
    </p:spTree>
    <p:extLst>
      <p:ext uri="{BB962C8B-B14F-4D97-AF65-F5344CB8AC3E}">
        <p14:creationId xmlns:p14="http://schemas.microsoft.com/office/powerpoint/2010/main" val="1690189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30FC4B2-5845-440B-BF0E-1DE816B5FDC9}" type="datetimeFigureOut">
              <a:rPr lang="fi-FI" smtClean="0"/>
              <a:t>21.3.2024</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D9DCE467-8C9E-4EFA-A9F6-B712838CD027}" type="slidenum">
              <a:rPr lang="fi-FI" smtClean="0"/>
              <a:t>‹#›</a:t>
            </a:fld>
            <a:endParaRPr lang="fi-FI"/>
          </a:p>
        </p:txBody>
      </p:sp>
    </p:spTree>
    <p:extLst>
      <p:ext uri="{BB962C8B-B14F-4D97-AF65-F5344CB8AC3E}">
        <p14:creationId xmlns:p14="http://schemas.microsoft.com/office/powerpoint/2010/main" val="1682403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GB"/>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30FC4B2-5845-440B-BF0E-1DE816B5FDC9}" type="datetimeFigureOut">
              <a:rPr lang="fi-FI" smtClean="0"/>
              <a:t>21.3.2024</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D9DCE467-8C9E-4EFA-A9F6-B712838CD027}" type="slidenum">
              <a:rPr lang="fi-FI" smtClean="0"/>
              <a:t>‹#›</a:t>
            </a:fld>
            <a:endParaRPr lang="fi-FI"/>
          </a:p>
        </p:txBody>
      </p:sp>
    </p:spTree>
    <p:extLst>
      <p:ext uri="{BB962C8B-B14F-4D97-AF65-F5344CB8AC3E}">
        <p14:creationId xmlns:p14="http://schemas.microsoft.com/office/powerpoint/2010/main" val="2024788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30FC4B2-5845-440B-BF0E-1DE816B5FDC9}" type="datetimeFigureOut">
              <a:rPr lang="fi-FI" smtClean="0"/>
              <a:t>21.3.2024</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D9DCE467-8C9E-4EFA-A9F6-B712838CD027}" type="slidenum">
              <a:rPr lang="fi-FI" smtClean="0"/>
              <a:t>‹#›</a:t>
            </a:fld>
            <a:endParaRPr lang="fi-FI"/>
          </a:p>
        </p:txBody>
      </p:sp>
    </p:spTree>
    <p:extLst>
      <p:ext uri="{BB962C8B-B14F-4D97-AF65-F5344CB8AC3E}">
        <p14:creationId xmlns:p14="http://schemas.microsoft.com/office/powerpoint/2010/main" val="4077362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0FC4B2-5845-440B-BF0E-1DE816B5FDC9}" type="datetimeFigureOut">
              <a:rPr lang="fi-FI" smtClean="0"/>
              <a:t>21.3.2024</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D9DCE467-8C9E-4EFA-A9F6-B712838CD027}" type="slidenum">
              <a:rPr lang="fi-FI" smtClean="0"/>
              <a:t>‹#›</a:t>
            </a:fld>
            <a:endParaRPr lang="fi-FI"/>
          </a:p>
        </p:txBody>
      </p:sp>
    </p:spTree>
    <p:extLst>
      <p:ext uri="{BB962C8B-B14F-4D97-AF65-F5344CB8AC3E}">
        <p14:creationId xmlns:p14="http://schemas.microsoft.com/office/powerpoint/2010/main" val="3984529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B30FC4B2-5845-440B-BF0E-1DE816B5FDC9}" type="datetimeFigureOut">
              <a:rPr lang="fi-FI" smtClean="0"/>
              <a:t>21.3.2024</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D9DCE467-8C9E-4EFA-A9F6-B712838CD027}" type="slidenum">
              <a:rPr lang="fi-FI" smtClean="0"/>
              <a:t>‹#›</a:t>
            </a:fld>
            <a:endParaRPr lang="fi-FI"/>
          </a:p>
        </p:txBody>
      </p:sp>
    </p:spTree>
    <p:extLst>
      <p:ext uri="{BB962C8B-B14F-4D97-AF65-F5344CB8AC3E}">
        <p14:creationId xmlns:p14="http://schemas.microsoft.com/office/powerpoint/2010/main" val="41333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B30FC4B2-5845-440B-BF0E-1DE816B5FDC9}" type="datetimeFigureOut">
              <a:rPr lang="fi-FI" smtClean="0"/>
              <a:t>21.3.2024</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D9DCE467-8C9E-4EFA-A9F6-B712838CD027}" type="slidenum">
              <a:rPr lang="fi-FI" smtClean="0"/>
              <a:t>‹#›</a:t>
            </a:fld>
            <a:endParaRPr lang="fi-FI"/>
          </a:p>
        </p:txBody>
      </p:sp>
    </p:spTree>
    <p:extLst>
      <p:ext uri="{BB962C8B-B14F-4D97-AF65-F5344CB8AC3E}">
        <p14:creationId xmlns:p14="http://schemas.microsoft.com/office/powerpoint/2010/main" val="3596875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B30FC4B2-5845-440B-BF0E-1DE816B5FDC9}" type="datetimeFigureOut">
              <a:rPr lang="fi-FI" smtClean="0"/>
              <a:t>21.3.2024</a:t>
            </a:fld>
            <a:endParaRPr lang="fi-FI"/>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fi-FI"/>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9DCE467-8C9E-4EFA-A9F6-B712838CD027}" type="slidenum">
              <a:rPr lang="fi-FI" smtClean="0"/>
              <a:t>‹#›</a:t>
            </a:fld>
            <a:endParaRPr lang="fi-FI"/>
          </a:p>
        </p:txBody>
      </p:sp>
    </p:spTree>
    <p:extLst>
      <p:ext uri="{BB962C8B-B14F-4D97-AF65-F5344CB8AC3E}">
        <p14:creationId xmlns:p14="http://schemas.microsoft.com/office/powerpoint/2010/main" val="1256215378"/>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2A092-B128-E1D9-472B-01DDA2A19C51}"/>
              </a:ext>
            </a:extLst>
          </p:cNvPr>
          <p:cNvSpPr>
            <a:spLocks noGrp="1"/>
          </p:cNvSpPr>
          <p:nvPr>
            <p:ph type="ctrTitle"/>
          </p:nvPr>
        </p:nvSpPr>
        <p:spPr/>
        <p:txBody>
          <a:bodyPr/>
          <a:lstStyle/>
          <a:p>
            <a:r>
              <a:rPr lang="fi-FI" dirty="0"/>
              <a:t>Kpl 17 </a:t>
            </a:r>
          </a:p>
        </p:txBody>
      </p:sp>
      <p:sp>
        <p:nvSpPr>
          <p:cNvPr id="3" name="Subtitle 2">
            <a:extLst>
              <a:ext uri="{FF2B5EF4-FFF2-40B4-BE49-F238E27FC236}">
                <a16:creationId xmlns:a16="http://schemas.microsoft.com/office/drawing/2014/main" id="{2081040D-299C-413F-93D5-90DF91F512F5}"/>
              </a:ext>
            </a:extLst>
          </p:cNvPr>
          <p:cNvSpPr>
            <a:spLocks noGrp="1"/>
          </p:cNvSpPr>
          <p:nvPr>
            <p:ph type="subTitle" idx="1"/>
          </p:nvPr>
        </p:nvSpPr>
        <p:spPr/>
        <p:txBody>
          <a:bodyPr/>
          <a:lstStyle/>
          <a:p>
            <a:r>
              <a:rPr lang="fi-FI" dirty="0"/>
              <a:t>Unioni yhteistä turvaa etsimässä</a:t>
            </a:r>
          </a:p>
        </p:txBody>
      </p:sp>
    </p:spTree>
    <p:extLst>
      <p:ext uri="{BB962C8B-B14F-4D97-AF65-F5344CB8AC3E}">
        <p14:creationId xmlns:p14="http://schemas.microsoft.com/office/powerpoint/2010/main" val="3148296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DD07C-B018-1771-590C-F34D298A542C}"/>
              </a:ext>
            </a:extLst>
          </p:cNvPr>
          <p:cNvSpPr>
            <a:spLocks noGrp="1"/>
          </p:cNvSpPr>
          <p:nvPr>
            <p:ph type="title"/>
          </p:nvPr>
        </p:nvSpPr>
        <p:spPr/>
        <p:txBody>
          <a:bodyPr>
            <a:normAutofit fontScale="90000"/>
          </a:bodyPr>
          <a:lstStyle/>
          <a:p>
            <a:r>
              <a:rPr lang="fi-FI" sz="3600" dirty="0"/>
              <a:t>Ovatko väittämät oikein vai väärin? Osaan väittämistä voi vastata oppikirjan luvun 17 perusteella, osaan on etsittävä tietoa muualta.</a:t>
            </a:r>
            <a:br>
              <a:rPr lang="fi-FI" dirty="0"/>
            </a:br>
            <a:endParaRPr lang="fi-FI" dirty="0"/>
          </a:p>
        </p:txBody>
      </p:sp>
      <p:sp>
        <p:nvSpPr>
          <p:cNvPr id="3" name="Content Placeholder 2">
            <a:extLst>
              <a:ext uri="{FF2B5EF4-FFF2-40B4-BE49-F238E27FC236}">
                <a16:creationId xmlns:a16="http://schemas.microsoft.com/office/drawing/2014/main" id="{2CFB367B-1964-F9E1-5517-DA8A9403EFAD}"/>
              </a:ext>
            </a:extLst>
          </p:cNvPr>
          <p:cNvSpPr>
            <a:spLocks noGrp="1"/>
          </p:cNvSpPr>
          <p:nvPr>
            <p:ph idx="1"/>
          </p:nvPr>
        </p:nvSpPr>
        <p:spPr/>
        <p:txBody>
          <a:bodyPr>
            <a:normAutofit fontScale="77500" lnSpcReduction="20000"/>
          </a:bodyPr>
          <a:lstStyle/>
          <a:p>
            <a:r>
              <a:rPr lang="fi-FI" dirty="0"/>
              <a:t>a) EU onnistui lopettamaan Jugoslavian hajoamissodat 1990-luvulla. </a:t>
            </a:r>
          </a:p>
          <a:p>
            <a:r>
              <a:rPr lang="fi-FI" dirty="0"/>
              <a:t>b) EU:lla on oma ”ulkoministeri”. </a:t>
            </a:r>
          </a:p>
          <a:p>
            <a:r>
              <a:rPr lang="fi-FI" dirty="0"/>
              <a:t>c) Eurooppa-neuvosto luo yhteiset ulko- ja turvallisuuspolitiikan suuntaviivat. </a:t>
            </a:r>
          </a:p>
          <a:p>
            <a:r>
              <a:rPr lang="fi-FI" dirty="0"/>
              <a:t>d) Sotilaalliset operaatiot ovat olleet keskeinen osa EU:n yhteistä ulko- ja turvallisuuspolitiikkaa. </a:t>
            </a:r>
          </a:p>
          <a:p>
            <a:r>
              <a:rPr lang="fi-FI" dirty="0"/>
              <a:t>e) EU on osallistunut kriisinhallintaan Euroopassa, Afrikassa ja Aasiassa. </a:t>
            </a:r>
          </a:p>
          <a:p>
            <a:r>
              <a:rPr lang="fi-FI" dirty="0"/>
              <a:t>f) Siviilikriisinhallinta on nykyään sotilaallista kriisinhallintaa tärkeämpää. </a:t>
            </a:r>
          </a:p>
          <a:p>
            <a:r>
              <a:rPr lang="fi-FI" dirty="0"/>
              <a:t>g) Turvatakuiden ansiosta Suomi saisi tarvittaessa sotilaallista apua muilta EU-mailta. </a:t>
            </a:r>
          </a:p>
          <a:p>
            <a:r>
              <a:rPr lang="fi-FI" dirty="0"/>
              <a:t>h) Suurin osa EU-maista ei ole Naton jäseniä. </a:t>
            </a:r>
          </a:p>
          <a:p>
            <a:r>
              <a:rPr lang="fi-FI" dirty="0"/>
              <a:t>i) Natolla on keskeinen osa EU-maiden turvallisuuspolitiikassa.</a:t>
            </a:r>
          </a:p>
          <a:p>
            <a:r>
              <a:rPr lang="fi-FI" dirty="0"/>
              <a:t>j) EU on käyttänyt yhteisen ulko- ja turvallisuuspolitiikan välineenä myös pakotteita.</a:t>
            </a:r>
          </a:p>
        </p:txBody>
      </p:sp>
    </p:spTree>
    <p:extLst>
      <p:ext uri="{BB962C8B-B14F-4D97-AF65-F5344CB8AC3E}">
        <p14:creationId xmlns:p14="http://schemas.microsoft.com/office/powerpoint/2010/main" val="2544594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945CC-D368-84DB-49BC-82EEC2050DAC}"/>
              </a:ext>
            </a:extLst>
          </p:cNvPr>
          <p:cNvSpPr>
            <a:spLocks noGrp="1"/>
          </p:cNvSpPr>
          <p:nvPr>
            <p:ph type="title"/>
          </p:nvPr>
        </p:nvSpPr>
        <p:spPr/>
        <p:txBody>
          <a:bodyPr>
            <a:normAutofit fontScale="90000"/>
          </a:bodyPr>
          <a:lstStyle/>
          <a:p>
            <a:r>
              <a:rPr lang="fi-FI" dirty="0"/>
              <a:t>Euroopan unionin turvallisuus- ja ulkopolitiikka</a:t>
            </a:r>
          </a:p>
        </p:txBody>
      </p:sp>
      <p:sp>
        <p:nvSpPr>
          <p:cNvPr id="3" name="Content Placeholder 2">
            <a:extLst>
              <a:ext uri="{FF2B5EF4-FFF2-40B4-BE49-F238E27FC236}">
                <a16:creationId xmlns:a16="http://schemas.microsoft.com/office/drawing/2014/main" id="{58D49FB5-DE60-C7AE-8D1B-B3529A844883}"/>
              </a:ext>
            </a:extLst>
          </p:cNvPr>
          <p:cNvSpPr>
            <a:spLocks noGrp="1"/>
          </p:cNvSpPr>
          <p:nvPr>
            <p:ph idx="1"/>
          </p:nvPr>
        </p:nvSpPr>
        <p:spPr/>
        <p:txBody>
          <a:bodyPr>
            <a:normAutofit fontScale="92500" lnSpcReduction="20000"/>
          </a:bodyPr>
          <a:lstStyle/>
          <a:p>
            <a:r>
              <a:rPr lang="fi-FI" dirty="0"/>
              <a:t>Miksi?</a:t>
            </a:r>
          </a:p>
          <a:p>
            <a:pPr lvl="1"/>
            <a:r>
              <a:rPr lang="fi-FI" dirty="0"/>
              <a:t>EU:n painoarvo kansainvälisessä politiikassa on suurempi kuin yksittäisen maan</a:t>
            </a:r>
          </a:p>
          <a:p>
            <a:pPr lvl="1"/>
            <a:r>
              <a:rPr lang="fi-FI" dirty="0"/>
              <a:t>EU:lla paljon yhteisiä turvallisuusuhkia</a:t>
            </a:r>
          </a:p>
          <a:p>
            <a:r>
              <a:rPr lang="fi-FI" dirty="0"/>
              <a:t>Ketkä?</a:t>
            </a:r>
          </a:p>
          <a:p>
            <a:pPr lvl="1"/>
            <a:r>
              <a:rPr lang="fi-FI" dirty="0"/>
              <a:t>Eurooppa-neuvosto</a:t>
            </a:r>
          </a:p>
          <a:p>
            <a:pPr lvl="2"/>
            <a:r>
              <a:rPr lang="fi-FI" dirty="0"/>
              <a:t>Pääministerit</a:t>
            </a:r>
          </a:p>
          <a:p>
            <a:pPr lvl="1"/>
            <a:r>
              <a:rPr lang="fi-FI" dirty="0"/>
              <a:t>EU:n ulkoasiainneuvosto</a:t>
            </a:r>
          </a:p>
          <a:p>
            <a:pPr lvl="2"/>
            <a:r>
              <a:rPr lang="fi-FI" dirty="0"/>
              <a:t>EU-maiden ulkoministerit</a:t>
            </a:r>
          </a:p>
          <a:p>
            <a:pPr lvl="2"/>
            <a:r>
              <a:rPr lang="fi-FI" dirty="0"/>
              <a:t>PJ - EU:n ulkoasioiden ja turvallisuuspolitiikan korkea edustaja (”ulkoministeri”,)</a:t>
            </a:r>
          </a:p>
          <a:p>
            <a:r>
              <a:rPr lang="fi-FI" dirty="0"/>
              <a:t>Milloin?</a:t>
            </a:r>
          </a:p>
          <a:p>
            <a:pPr lvl="1"/>
            <a:r>
              <a:rPr lang="fi-FI" dirty="0"/>
              <a:t>Käytännössä jo 1970-luvulla</a:t>
            </a:r>
          </a:p>
          <a:p>
            <a:pPr lvl="1"/>
            <a:r>
              <a:rPr lang="fi-FI" dirty="0"/>
              <a:t>Maastrichtin sopimus 1993 – periaatteista sovitaan</a:t>
            </a:r>
          </a:p>
          <a:p>
            <a:pPr lvl="1"/>
            <a:r>
              <a:rPr lang="fi-FI" dirty="0"/>
              <a:t>Lissabonin sopimus 2009 – yhteisvastuu- eli solidaarisuuslauseke ja</a:t>
            </a:r>
          </a:p>
          <a:p>
            <a:pPr lvl="1"/>
            <a:endParaRPr lang="fi-FI" dirty="0"/>
          </a:p>
        </p:txBody>
      </p:sp>
    </p:spTree>
    <p:extLst>
      <p:ext uri="{BB962C8B-B14F-4D97-AF65-F5344CB8AC3E}">
        <p14:creationId xmlns:p14="http://schemas.microsoft.com/office/powerpoint/2010/main" val="204877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E679F-ADB8-4312-6754-A4F1F996C362}"/>
              </a:ext>
            </a:extLst>
          </p:cNvPr>
          <p:cNvSpPr>
            <a:spLocks noGrp="1"/>
          </p:cNvSpPr>
          <p:nvPr>
            <p:ph type="title"/>
          </p:nvPr>
        </p:nvSpPr>
        <p:spPr/>
        <p:txBody>
          <a:bodyPr/>
          <a:lstStyle/>
          <a:p>
            <a:r>
              <a:rPr lang="fi-FI" dirty="0"/>
              <a:t>Maailman väkirikkaimmat maat</a:t>
            </a:r>
          </a:p>
        </p:txBody>
      </p:sp>
      <p:sp>
        <p:nvSpPr>
          <p:cNvPr id="3" name="Content Placeholder 2">
            <a:extLst>
              <a:ext uri="{FF2B5EF4-FFF2-40B4-BE49-F238E27FC236}">
                <a16:creationId xmlns:a16="http://schemas.microsoft.com/office/drawing/2014/main" id="{210FE0B7-8E04-323C-6EBD-226762F479F2}"/>
              </a:ext>
            </a:extLst>
          </p:cNvPr>
          <p:cNvSpPr>
            <a:spLocks noGrp="1"/>
          </p:cNvSpPr>
          <p:nvPr>
            <p:ph idx="1"/>
          </p:nvPr>
        </p:nvSpPr>
        <p:spPr>
          <a:xfrm>
            <a:off x="905162" y="5257698"/>
            <a:ext cx="8185727" cy="1068923"/>
          </a:xfrm>
        </p:spPr>
        <p:txBody>
          <a:bodyPr>
            <a:normAutofit fontScale="77500" lnSpcReduction="20000"/>
          </a:bodyPr>
          <a:lstStyle/>
          <a:p>
            <a:r>
              <a:rPr lang="fi-FI" dirty="0"/>
              <a:t>EU: 450 miljoonaa asukasta</a:t>
            </a:r>
          </a:p>
          <a:p>
            <a:r>
              <a:rPr lang="fi-FI" dirty="0"/>
              <a:t>Maailman 3. väkirikkain maa</a:t>
            </a:r>
          </a:p>
          <a:p>
            <a:r>
              <a:rPr lang="fi-FI" dirty="0"/>
              <a:t>Maailman 3. suurin talous</a:t>
            </a:r>
          </a:p>
        </p:txBody>
      </p:sp>
      <p:pic>
        <p:nvPicPr>
          <p:cNvPr id="5" name="Picture 4">
            <a:extLst>
              <a:ext uri="{FF2B5EF4-FFF2-40B4-BE49-F238E27FC236}">
                <a16:creationId xmlns:a16="http://schemas.microsoft.com/office/drawing/2014/main" id="{E698099A-0303-DEA5-5A1A-C2609C0B34B1}"/>
              </a:ext>
            </a:extLst>
          </p:cNvPr>
          <p:cNvPicPr>
            <a:picLocks noChangeAspect="1"/>
          </p:cNvPicPr>
          <p:nvPr/>
        </p:nvPicPr>
        <p:blipFill>
          <a:blip r:embed="rId2"/>
          <a:stretch>
            <a:fillRect/>
          </a:stretch>
        </p:blipFill>
        <p:spPr>
          <a:xfrm>
            <a:off x="487230" y="1825625"/>
            <a:ext cx="11307606" cy="3147478"/>
          </a:xfrm>
          <a:prstGeom prst="rect">
            <a:avLst/>
          </a:prstGeom>
        </p:spPr>
      </p:pic>
    </p:spTree>
    <p:extLst>
      <p:ext uri="{BB962C8B-B14F-4D97-AF65-F5344CB8AC3E}">
        <p14:creationId xmlns:p14="http://schemas.microsoft.com/office/powerpoint/2010/main" val="270368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BBB40-AE80-E2C2-169B-EBE521F9BE00}"/>
              </a:ext>
            </a:extLst>
          </p:cNvPr>
          <p:cNvSpPr>
            <a:spLocks noGrp="1"/>
          </p:cNvSpPr>
          <p:nvPr>
            <p:ph type="title"/>
          </p:nvPr>
        </p:nvSpPr>
        <p:spPr/>
        <p:txBody>
          <a:bodyPr/>
          <a:lstStyle/>
          <a:p>
            <a:r>
              <a:rPr lang="fi-FI" dirty="0"/>
              <a:t>Kriisinhallinta</a:t>
            </a:r>
          </a:p>
        </p:txBody>
      </p:sp>
      <p:sp>
        <p:nvSpPr>
          <p:cNvPr id="3" name="Content Placeholder 2">
            <a:extLst>
              <a:ext uri="{FF2B5EF4-FFF2-40B4-BE49-F238E27FC236}">
                <a16:creationId xmlns:a16="http://schemas.microsoft.com/office/drawing/2014/main" id="{9FE35B2A-AFE2-B223-84DD-B1F4385C57F0}"/>
              </a:ext>
            </a:extLst>
          </p:cNvPr>
          <p:cNvSpPr>
            <a:spLocks noGrp="1"/>
          </p:cNvSpPr>
          <p:nvPr>
            <p:ph idx="1"/>
          </p:nvPr>
        </p:nvSpPr>
        <p:spPr/>
        <p:txBody>
          <a:bodyPr>
            <a:normAutofit fontScale="85000" lnSpcReduction="20000"/>
          </a:bodyPr>
          <a:lstStyle/>
          <a:p>
            <a:r>
              <a:rPr lang="fi-FI" b="1" dirty="0"/>
              <a:t>Siviilikriisinhallinta </a:t>
            </a:r>
            <a:r>
              <a:rPr lang="fi-FI" dirty="0"/>
              <a:t>= ei-sotilaalliset keinot, joilla ehkäistään kriisejä, estetään niiden leviämistä ja autetaan toipumaan niistä</a:t>
            </a:r>
            <a:endParaRPr lang="fi-FI" b="1" dirty="0"/>
          </a:p>
          <a:p>
            <a:pPr lvl="1"/>
            <a:r>
              <a:rPr lang="fi-FI" dirty="0"/>
              <a:t>Lähetetään asiantuntijoita alueelle auttamaan paikallisia viranomaisia</a:t>
            </a:r>
          </a:p>
          <a:p>
            <a:pPr lvl="1"/>
            <a:r>
              <a:rPr lang="fi-FI" dirty="0"/>
              <a:t>EU:lla tavoite esim. poliisivoimien ja rajavalvojien tukeminen</a:t>
            </a:r>
          </a:p>
          <a:p>
            <a:r>
              <a:rPr lang="fi-FI" b="1" dirty="0"/>
              <a:t>Sotilaallinen kriisinhallinta </a:t>
            </a:r>
            <a:r>
              <a:rPr lang="fi-FI" dirty="0"/>
              <a:t>= lähetetään kriisinhallintajoukkoja kriisialueelle</a:t>
            </a:r>
          </a:p>
          <a:p>
            <a:pPr lvl="1"/>
            <a:r>
              <a:rPr lang="fi-FI" dirty="0"/>
              <a:t>Yritetään edistää vihollisuuksien lopettamista</a:t>
            </a:r>
          </a:p>
          <a:p>
            <a:pPr lvl="1"/>
            <a:r>
              <a:rPr lang="fi-FI" dirty="0"/>
              <a:t>Turvataan siviiliväestöä</a:t>
            </a:r>
          </a:p>
          <a:p>
            <a:pPr lvl="1"/>
            <a:r>
              <a:rPr lang="fi-FI" dirty="0"/>
              <a:t>EU:lla omat kriisinhallintajoukot</a:t>
            </a:r>
          </a:p>
          <a:p>
            <a:r>
              <a:rPr lang="fi-FI" b="1" dirty="0"/>
              <a:t>1+1= Kokonaisvaltainen kriisinhallinta</a:t>
            </a:r>
          </a:p>
          <a:p>
            <a:pPr lvl="1"/>
            <a:r>
              <a:rPr lang="fi-FI" dirty="0"/>
              <a:t>Käytetään siviili- ja sotilaallista kriisinhallintaa tilanteen mukaan</a:t>
            </a:r>
          </a:p>
          <a:p>
            <a:r>
              <a:rPr lang="fi-FI" dirty="0"/>
              <a:t>EU:lla lisäksi</a:t>
            </a:r>
            <a:r>
              <a:rPr lang="fi-FI" b="1" dirty="0"/>
              <a:t> nopean toiminnan joukot</a:t>
            </a:r>
          </a:p>
          <a:p>
            <a:pPr lvl="1"/>
            <a:r>
              <a:rPr lang="fi-FI" dirty="0"/>
              <a:t>Ei olla vielä koskaan käytetty</a:t>
            </a:r>
          </a:p>
          <a:p>
            <a:pPr lvl="1"/>
            <a:r>
              <a:rPr lang="fi-FI" dirty="0"/>
              <a:t>Vaatii kaikkien jäsenmaiden hyväksynnän</a:t>
            </a:r>
          </a:p>
          <a:p>
            <a:endParaRPr lang="fi-FI" b="1" dirty="0"/>
          </a:p>
        </p:txBody>
      </p:sp>
    </p:spTree>
    <p:extLst>
      <p:ext uri="{BB962C8B-B14F-4D97-AF65-F5344CB8AC3E}">
        <p14:creationId xmlns:p14="http://schemas.microsoft.com/office/powerpoint/2010/main" val="4244569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60FF199-4B88-BF24-2EAC-3EE7F96E6474}"/>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F212C01C-FF6F-7876-A812-7632240E374D}"/>
              </a:ext>
            </a:extLst>
          </p:cNvPr>
          <p:cNvSpPr>
            <a:spLocks noGrp="1"/>
          </p:cNvSpPr>
          <p:nvPr>
            <p:ph idx="1"/>
          </p:nvPr>
        </p:nvSpPr>
        <p:spPr/>
        <p:txBody>
          <a:bodyPr>
            <a:normAutofit/>
          </a:bodyPr>
          <a:lstStyle/>
          <a:p>
            <a:r>
              <a:rPr lang="fi-FI" dirty="0"/>
              <a:t>1. Miksi Euroopan unioni pyrkii yhteiseen ulko- ja turvallisuuspolitiikkaan? </a:t>
            </a:r>
          </a:p>
          <a:p>
            <a:r>
              <a:rPr lang="fi-FI" dirty="0"/>
              <a:t>Yhteistyö on keino ehkäistä ja ratkaista kriisejä. </a:t>
            </a:r>
          </a:p>
          <a:p>
            <a:r>
              <a:rPr lang="fi-FI" dirty="0"/>
              <a:t>Yhdessä toimiminen tekee unionista maailmalla vahvemman toimijan. </a:t>
            </a:r>
          </a:p>
          <a:p>
            <a:r>
              <a:rPr lang="fi-FI" dirty="0"/>
              <a:t>Yhteisellä ulko- ja turvallisuuspolitiikalla EU voi ajaa tehokkaammin tavoitteitaan, kuten rauhan säilyttämistä sekä demokratian ja ihmisoikeuksien edistämistä. </a:t>
            </a:r>
          </a:p>
        </p:txBody>
      </p:sp>
    </p:spTree>
    <p:extLst>
      <p:ext uri="{BB962C8B-B14F-4D97-AF65-F5344CB8AC3E}">
        <p14:creationId xmlns:p14="http://schemas.microsoft.com/office/powerpoint/2010/main" val="247234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B2089AC-E41C-302A-671B-B64166297E29}"/>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3028DA8A-5A70-C990-895F-AE0F0896DF74}"/>
              </a:ext>
            </a:extLst>
          </p:cNvPr>
          <p:cNvSpPr>
            <a:spLocks noGrp="1"/>
          </p:cNvSpPr>
          <p:nvPr>
            <p:ph idx="1"/>
          </p:nvPr>
        </p:nvSpPr>
        <p:spPr/>
        <p:txBody>
          <a:bodyPr>
            <a:normAutofit fontScale="77500" lnSpcReduction="20000"/>
          </a:bodyPr>
          <a:lstStyle/>
          <a:p>
            <a:r>
              <a:rPr lang="fi-FI" dirty="0"/>
              <a:t>2. Miten EU tekee päätökset yhteisestä ulko- ja turvallisuuspolitiikasta? </a:t>
            </a:r>
          </a:p>
          <a:p>
            <a:r>
              <a:rPr lang="fi-FI" dirty="0"/>
              <a:t>Unionin yhteisestä ulko- ja turvallisuuspolitiikasta päätetään monella tasolla. </a:t>
            </a:r>
          </a:p>
          <a:p>
            <a:r>
              <a:rPr lang="fi-FI" dirty="0"/>
              <a:t>Eurooppa-neuvosto luo suuntalinjat, joiden pohjalta Euroopan unionin neuvosto määrittelee yhteiset toimet ja kannat eri asioihin. </a:t>
            </a:r>
          </a:p>
          <a:p>
            <a:r>
              <a:rPr lang="fi-FI" dirty="0"/>
              <a:t>Päätösten täytyy yleensä olla yksimielisiä. </a:t>
            </a:r>
          </a:p>
          <a:p>
            <a:r>
              <a:rPr lang="fi-FI" dirty="0"/>
              <a:t>Jokaisella jäsenmaalla on veto-oikeus ulko- ja turvallisuuspoliittisiin päätöksiin, eli ne voivat estää päätösten toteutumisen. Tämä korostaa jäsenmaiden hallitusten roolia. </a:t>
            </a:r>
          </a:p>
          <a:p>
            <a:r>
              <a:rPr lang="fi-FI" dirty="0"/>
              <a:t>Päätökseen kuitenkin riittää, ettei mikään jäsenmaa aktiivisesti vastusta sitä. </a:t>
            </a:r>
          </a:p>
          <a:p>
            <a:r>
              <a:rPr lang="fi-FI" dirty="0"/>
              <a:t>Päätöstä vastustava jäsenmaa voi jättäytyä päätöksen ulkopuolelle, jolloin sen ei tarvitse estää sitä, mutta se ilmaisee eriävän kantansa asiaan. </a:t>
            </a:r>
          </a:p>
          <a:p>
            <a:r>
              <a:rPr lang="fi-FI" dirty="0"/>
              <a:t>EU:n neuvostoon kuuluva ulkoasiainneuvosto tekee päätökset käytännön asioissa, joita voivat olla esimerkiksi kriisinhallintaoperaatiot tai humanitaariset katastrofit. </a:t>
            </a:r>
          </a:p>
        </p:txBody>
      </p:sp>
    </p:spTree>
    <p:extLst>
      <p:ext uri="{BB962C8B-B14F-4D97-AF65-F5344CB8AC3E}">
        <p14:creationId xmlns:p14="http://schemas.microsoft.com/office/powerpoint/2010/main" val="344188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0051AD8-A8B7-1A0E-DC21-B07D563B7380}"/>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6DDEEBDB-D19D-ACE7-DA7C-4B9E346143AF}"/>
              </a:ext>
            </a:extLst>
          </p:cNvPr>
          <p:cNvSpPr>
            <a:spLocks noGrp="1"/>
          </p:cNvSpPr>
          <p:nvPr>
            <p:ph idx="1"/>
          </p:nvPr>
        </p:nvSpPr>
        <p:spPr/>
        <p:txBody>
          <a:bodyPr>
            <a:normAutofit fontScale="77500" lnSpcReduction="20000"/>
          </a:bodyPr>
          <a:lstStyle/>
          <a:p>
            <a:r>
              <a:rPr lang="fi-FI" dirty="0"/>
              <a:t>3. Vastaa kysymyksiin kriisinhallinnasta. </a:t>
            </a:r>
          </a:p>
          <a:p>
            <a:r>
              <a:rPr lang="fi-FI" dirty="0"/>
              <a:t>a) Mitä yhteisiä piirteitä on sotilaallisella kriisinhallinnalla ja siviilikriisinhallinnalla? </a:t>
            </a:r>
          </a:p>
          <a:p>
            <a:pPr lvl="1"/>
            <a:r>
              <a:rPr lang="fi-FI" dirty="0"/>
              <a:t>Kumpikin yrittää estää puhjenneen kriisin leviämisen. ● Kumpaakin tehdään EU:n rajojen ulkopuolella. </a:t>
            </a:r>
          </a:p>
          <a:p>
            <a:pPr lvl="1"/>
            <a:r>
              <a:rPr lang="fi-FI" dirty="0"/>
              <a:t>Kummassakin tapauksessa EU tekee yhteistyötä muiden kriisinhallinnan toimijoiden kanssa (Nato, YK, Etyj jne.). </a:t>
            </a:r>
          </a:p>
          <a:p>
            <a:r>
              <a:rPr lang="fi-FI" dirty="0"/>
              <a:t>b) Mitä eroa niillä on? </a:t>
            </a:r>
          </a:p>
          <a:p>
            <a:pPr lvl="1"/>
            <a:r>
              <a:rPr lang="fi-FI" dirty="0"/>
              <a:t>Sotilaallisessa kriisinhallinnassa varaudutaan käyttämään voimakeinoja. </a:t>
            </a:r>
          </a:p>
          <a:p>
            <a:pPr lvl="1"/>
            <a:r>
              <a:rPr lang="fi-FI" dirty="0"/>
              <a:t>Sotilaallisessa kriisinhallinnassa toimijat ovat sotilaita, siviilikriisinhallinnassa viranomaisia tai eri alojen asiantuntijoita. </a:t>
            </a:r>
          </a:p>
          <a:p>
            <a:r>
              <a:rPr lang="fi-FI" dirty="0"/>
              <a:t>c) Miksi niitä on nykyään vaikea erottaa toisistaan? </a:t>
            </a:r>
          </a:p>
          <a:p>
            <a:pPr lvl="1"/>
            <a:r>
              <a:rPr lang="fi-FI" dirty="0"/>
              <a:t>Kriisit ja sodankäynnin menetelmät ovat muuttuneet esimerkiksi hybridisodankäynnin myötä. </a:t>
            </a:r>
          </a:p>
          <a:p>
            <a:pPr lvl="1"/>
            <a:r>
              <a:rPr lang="fi-FI" dirty="0"/>
              <a:t>Vaikeissa kriiseissä tarvitaan molempia. </a:t>
            </a:r>
          </a:p>
          <a:p>
            <a:pPr lvl="1"/>
            <a:r>
              <a:rPr lang="fi-FI" dirty="0"/>
              <a:t>Siviilikriisinhallinnalla pyritään luomaan vakaat olot yhteiskuntaan. </a:t>
            </a:r>
          </a:p>
          <a:p>
            <a:pPr lvl="1"/>
            <a:r>
              <a:rPr lang="fi-FI" dirty="0"/>
              <a:t>Siviilikriisinhallintaa suojataan sotilaiden avulla.</a:t>
            </a:r>
          </a:p>
        </p:txBody>
      </p:sp>
    </p:spTree>
    <p:extLst>
      <p:ext uri="{BB962C8B-B14F-4D97-AF65-F5344CB8AC3E}">
        <p14:creationId xmlns:p14="http://schemas.microsoft.com/office/powerpoint/2010/main" val="3382178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Naton jäsenvaltiot">
            <a:extLst>
              <a:ext uri="{FF2B5EF4-FFF2-40B4-BE49-F238E27FC236}">
                <a16:creationId xmlns:a16="http://schemas.microsoft.com/office/drawing/2014/main" id="{D7ED495E-EA70-CC6C-C3E3-2B6F19908B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9471" y="0"/>
            <a:ext cx="2252529" cy="225252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2FD5479-17BB-5A84-A97E-EAE6045F34A5}"/>
              </a:ext>
            </a:extLst>
          </p:cNvPr>
          <p:cNvSpPr>
            <a:spLocks noGrp="1"/>
          </p:cNvSpPr>
          <p:nvPr>
            <p:ph idx="1"/>
          </p:nvPr>
        </p:nvSpPr>
        <p:spPr>
          <a:xfrm>
            <a:off x="296869" y="53171"/>
            <a:ext cx="11521965" cy="1117603"/>
          </a:xfrm>
        </p:spPr>
        <p:txBody>
          <a:bodyPr>
            <a:normAutofit fontScale="77500" lnSpcReduction="20000"/>
          </a:bodyPr>
          <a:lstStyle/>
          <a:p>
            <a:pPr marL="0" indent="0">
              <a:buNone/>
            </a:pPr>
            <a:r>
              <a:rPr lang="fi-FI" dirty="0"/>
              <a:t>Vertaile EU:n ja Naton karttoja</a:t>
            </a:r>
          </a:p>
          <a:p>
            <a:pPr marL="514350" indent="-514350">
              <a:buFont typeface="+mj-lt"/>
              <a:buAutoNum type="arabicPeriod"/>
            </a:pPr>
            <a:r>
              <a:rPr lang="fi-FI" dirty="0"/>
              <a:t>Mitä maita kuuluu EU:hun, mutta ei Natoon?</a:t>
            </a:r>
          </a:p>
          <a:p>
            <a:pPr marL="514350" indent="-514350">
              <a:buFont typeface="+mj-lt"/>
              <a:buAutoNum type="arabicPeriod"/>
            </a:pPr>
            <a:r>
              <a:rPr lang="fi-FI" dirty="0"/>
              <a:t>Mitä maita puolestaan Natoon, mutta ei EU:hun?</a:t>
            </a:r>
          </a:p>
        </p:txBody>
      </p:sp>
      <p:pic>
        <p:nvPicPr>
          <p:cNvPr id="1026" name="Picture 2">
            <a:extLst>
              <a:ext uri="{FF2B5EF4-FFF2-40B4-BE49-F238E27FC236}">
                <a16:creationId xmlns:a16="http://schemas.microsoft.com/office/drawing/2014/main" id="{ED37E463-863F-C20D-E4A9-9AF167D07A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9395"/>
            <a:ext cx="6479009" cy="544963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0A385CC-4137-3609-F224-919C43E2F235}"/>
              </a:ext>
            </a:extLst>
          </p:cNvPr>
          <p:cNvSpPr txBox="1"/>
          <p:nvPr/>
        </p:nvSpPr>
        <p:spPr>
          <a:xfrm>
            <a:off x="3015673" y="1627909"/>
            <a:ext cx="3842327" cy="707886"/>
          </a:xfrm>
          <a:prstGeom prst="rect">
            <a:avLst/>
          </a:prstGeom>
          <a:noFill/>
        </p:spPr>
        <p:txBody>
          <a:bodyPr wrap="square" rtlCol="0">
            <a:spAutoFit/>
          </a:bodyPr>
          <a:lstStyle/>
          <a:p>
            <a:r>
              <a:rPr lang="fi-FI" sz="4000" dirty="0">
                <a:solidFill>
                  <a:schemeClr val="bg1"/>
                </a:solidFill>
              </a:rPr>
              <a:t>EU</a:t>
            </a:r>
          </a:p>
        </p:txBody>
      </p:sp>
      <p:pic>
        <p:nvPicPr>
          <p:cNvPr id="9" name="Picture 8">
            <a:extLst>
              <a:ext uri="{FF2B5EF4-FFF2-40B4-BE49-F238E27FC236}">
                <a16:creationId xmlns:a16="http://schemas.microsoft.com/office/drawing/2014/main" id="{992E4CC3-B571-64F4-ABFB-4CE48522A5D6}"/>
              </a:ext>
            </a:extLst>
          </p:cNvPr>
          <p:cNvPicPr>
            <a:picLocks noChangeAspect="1"/>
          </p:cNvPicPr>
          <p:nvPr/>
        </p:nvPicPr>
        <p:blipFill>
          <a:blip r:embed="rId4"/>
          <a:stretch>
            <a:fillRect/>
          </a:stretch>
        </p:blipFill>
        <p:spPr>
          <a:xfrm>
            <a:off x="5417466" y="1596765"/>
            <a:ext cx="6979356" cy="5261235"/>
          </a:xfrm>
          <a:prstGeom prst="rect">
            <a:avLst/>
          </a:prstGeom>
        </p:spPr>
      </p:pic>
      <p:sp>
        <p:nvSpPr>
          <p:cNvPr id="6" name="TextBox 5">
            <a:extLst>
              <a:ext uri="{FF2B5EF4-FFF2-40B4-BE49-F238E27FC236}">
                <a16:creationId xmlns:a16="http://schemas.microsoft.com/office/drawing/2014/main" id="{D03F7669-14DC-B691-11F9-8FC96F4FBBB9}"/>
              </a:ext>
            </a:extLst>
          </p:cNvPr>
          <p:cNvSpPr txBox="1"/>
          <p:nvPr/>
        </p:nvSpPr>
        <p:spPr>
          <a:xfrm>
            <a:off x="8515334" y="1627909"/>
            <a:ext cx="3842327" cy="707886"/>
          </a:xfrm>
          <a:prstGeom prst="rect">
            <a:avLst/>
          </a:prstGeom>
          <a:noFill/>
        </p:spPr>
        <p:txBody>
          <a:bodyPr wrap="square" rtlCol="0">
            <a:spAutoFit/>
          </a:bodyPr>
          <a:lstStyle/>
          <a:p>
            <a:r>
              <a:rPr lang="fi-FI" sz="4000" dirty="0">
                <a:solidFill>
                  <a:schemeClr val="bg1"/>
                </a:solidFill>
              </a:rPr>
              <a:t>Nato</a:t>
            </a:r>
          </a:p>
        </p:txBody>
      </p:sp>
      <p:sp>
        <p:nvSpPr>
          <p:cNvPr id="10" name="Rectangle 9">
            <a:extLst>
              <a:ext uri="{FF2B5EF4-FFF2-40B4-BE49-F238E27FC236}">
                <a16:creationId xmlns:a16="http://schemas.microsoft.com/office/drawing/2014/main" id="{B98D2DD7-E020-F266-CA4E-0CB21140EA5D}"/>
              </a:ext>
            </a:extLst>
          </p:cNvPr>
          <p:cNvSpPr/>
          <p:nvPr/>
        </p:nvSpPr>
        <p:spPr>
          <a:xfrm>
            <a:off x="10912979" y="658026"/>
            <a:ext cx="1051133" cy="750581"/>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2" name="Straight Connector 11">
            <a:extLst>
              <a:ext uri="{FF2B5EF4-FFF2-40B4-BE49-F238E27FC236}">
                <a16:creationId xmlns:a16="http://schemas.microsoft.com/office/drawing/2014/main" id="{FEB9DB3F-2328-479E-FC90-BB18A9C86292}"/>
              </a:ext>
            </a:extLst>
          </p:cNvPr>
          <p:cNvCxnSpPr>
            <a:cxnSpLocks/>
          </p:cNvCxnSpPr>
          <p:nvPr/>
        </p:nvCxnSpPr>
        <p:spPr>
          <a:xfrm flipH="1">
            <a:off x="5878652" y="658026"/>
            <a:ext cx="5034327" cy="885568"/>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0E6EEFF6-7A05-C45B-EE70-10F903D55F0A}"/>
              </a:ext>
            </a:extLst>
          </p:cNvPr>
          <p:cNvCxnSpPr>
            <a:cxnSpLocks/>
          </p:cNvCxnSpPr>
          <p:nvPr/>
        </p:nvCxnSpPr>
        <p:spPr>
          <a:xfrm>
            <a:off x="11935636" y="658026"/>
            <a:ext cx="922372" cy="885568"/>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6571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B740F-C030-9DF4-BA47-72E57C697110}"/>
              </a:ext>
            </a:extLst>
          </p:cNvPr>
          <p:cNvSpPr>
            <a:spLocks noGrp="1"/>
          </p:cNvSpPr>
          <p:nvPr>
            <p:ph type="title"/>
          </p:nvPr>
        </p:nvSpPr>
        <p:spPr/>
        <p:txBody>
          <a:bodyPr>
            <a:normAutofit fontScale="90000"/>
          </a:bodyPr>
          <a:lstStyle/>
          <a:p>
            <a:r>
              <a:rPr lang="fi-FI" dirty="0"/>
              <a:t>Lissabonin sopimus 2009</a:t>
            </a:r>
            <a:br>
              <a:rPr lang="fi-FI" dirty="0"/>
            </a:br>
            <a:endParaRPr lang="fi-FI" dirty="0"/>
          </a:p>
        </p:txBody>
      </p:sp>
      <p:sp>
        <p:nvSpPr>
          <p:cNvPr id="3" name="Content Placeholder 2">
            <a:extLst>
              <a:ext uri="{FF2B5EF4-FFF2-40B4-BE49-F238E27FC236}">
                <a16:creationId xmlns:a16="http://schemas.microsoft.com/office/drawing/2014/main" id="{47A24F96-4E6F-7726-235E-CE978E74E78A}"/>
              </a:ext>
            </a:extLst>
          </p:cNvPr>
          <p:cNvSpPr>
            <a:spLocks noGrp="1"/>
          </p:cNvSpPr>
          <p:nvPr>
            <p:ph idx="1"/>
          </p:nvPr>
        </p:nvSpPr>
        <p:spPr>
          <a:xfrm>
            <a:off x="1120000" y="1844286"/>
            <a:ext cx="10233800" cy="4351338"/>
          </a:xfrm>
        </p:spPr>
        <p:txBody>
          <a:bodyPr>
            <a:normAutofit fontScale="77500" lnSpcReduction="20000"/>
          </a:bodyPr>
          <a:lstStyle/>
          <a:p>
            <a:r>
              <a:rPr lang="fi-FI" dirty="0">
                <a:solidFill>
                  <a:schemeClr val="tx1"/>
                </a:solidFill>
                <a:latin typeface="Source Sans Pro" panose="020B0503030403020204" pitchFamily="34" charset="0"/>
              </a:rPr>
              <a:t>Sopimus antaa jäsenvaltioille </a:t>
            </a:r>
            <a:r>
              <a:rPr lang="fi-FI" b="1" dirty="0">
                <a:solidFill>
                  <a:schemeClr val="tx1"/>
                </a:solidFill>
                <a:latin typeface="Source Sans Pro" panose="020B0503030403020204" pitchFamily="34" charset="0"/>
              </a:rPr>
              <a:t>turvatakuut</a:t>
            </a:r>
            <a:endParaRPr lang="fi-FI" b="0" dirty="0">
              <a:solidFill>
                <a:schemeClr val="tx1"/>
              </a:solidFill>
              <a:effectLst/>
              <a:latin typeface="Source Sans Pro" panose="020B0503030403020204" pitchFamily="34" charset="0"/>
            </a:endParaRPr>
          </a:p>
          <a:p>
            <a:r>
              <a:rPr lang="fi-FI" b="0" i="1" dirty="0">
                <a:solidFill>
                  <a:schemeClr val="tx1"/>
                </a:solidFill>
                <a:effectLst/>
                <a:latin typeface="Source Sans Pro" panose="020B0503030403020204" pitchFamily="34" charset="0"/>
              </a:rPr>
              <a:t>Jos jäsenvaltio joutuu alueeseensa kohdistuvan aseellisen hyökkäyksen kohteeksi, muilla jäsenvaltioilla on velvollisuus antaa sille apua kaikin käytettävissään olevin keinoin Yhdistyneiden Kansakuntien peruskirjan 51 artiklan mukaisesti. Tämä ei vaikuta tiettyjen jäsenvaltioiden turvallisuus- ja puolustuspolitiikan erityisluonteeseen.</a:t>
            </a:r>
          </a:p>
          <a:p>
            <a:r>
              <a:rPr lang="fi-FI" dirty="0">
                <a:solidFill>
                  <a:schemeClr val="tx1"/>
                </a:solidFill>
                <a:latin typeface="Source Sans Pro" panose="020B0503030403020204" pitchFamily="34" charset="0"/>
              </a:rPr>
              <a:t>Keskustele vierustoverien kanssa: </a:t>
            </a:r>
          </a:p>
          <a:p>
            <a:r>
              <a:rPr lang="fi-FI" dirty="0">
                <a:solidFill>
                  <a:schemeClr val="tx1"/>
                </a:solidFill>
                <a:latin typeface="Source Sans Pro" panose="020B0503030403020204" pitchFamily="34" charset="0"/>
              </a:rPr>
              <a:t>1. Miten tulkitsette kyseistä sopimuksen ehtoa? Onko se riittävä turva jäsenvaltiolle, jos se joutuu hyökkäyksen kohteeksi?</a:t>
            </a:r>
          </a:p>
          <a:p>
            <a:r>
              <a:rPr lang="fi-FI" dirty="0">
                <a:solidFill>
                  <a:schemeClr val="tx1"/>
                </a:solidFill>
                <a:latin typeface="Source Sans Pro" panose="020B0503030403020204" pitchFamily="34" charset="0"/>
              </a:rPr>
              <a:t>Sen jälkeen, lukekaa s. 146-147</a:t>
            </a:r>
          </a:p>
          <a:p>
            <a:r>
              <a:rPr lang="fi-FI" dirty="0">
                <a:solidFill>
                  <a:schemeClr val="tx1"/>
                </a:solidFill>
                <a:latin typeface="Source Sans Pro" panose="020B0503030403020204" pitchFamily="34" charset="0"/>
              </a:rPr>
              <a:t>2. Mikä on </a:t>
            </a:r>
            <a:r>
              <a:rPr lang="fi-FI" b="1" dirty="0">
                <a:solidFill>
                  <a:schemeClr val="tx1"/>
                </a:solidFill>
                <a:latin typeface="Source Sans Pro" panose="020B0503030403020204" pitchFamily="34" charset="0"/>
              </a:rPr>
              <a:t>yhteisvastuu- eli solidaarisuuslauseke?</a:t>
            </a:r>
          </a:p>
          <a:p>
            <a:r>
              <a:rPr lang="fi-FI" dirty="0">
                <a:solidFill>
                  <a:schemeClr val="tx1"/>
                </a:solidFill>
                <a:latin typeface="Source Sans Pro" panose="020B0503030403020204" pitchFamily="34" charset="0"/>
              </a:rPr>
              <a:t>3. Miksi EU:n yhteisellä avunannolle ja puolustusyhteistyölle ei olla nähty tarvetta?</a:t>
            </a:r>
          </a:p>
          <a:p>
            <a:r>
              <a:rPr lang="fi-FI" dirty="0">
                <a:solidFill>
                  <a:schemeClr val="tx1"/>
                </a:solidFill>
                <a:latin typeface="Source Sans Pro" panose="020B0503030403020204" pitchFamily="34" charset="0"/>
              </a:rPr>
              <a:t>4.Onko </a:t>
            </a:r>
            <a:r>
              <a:rPr lang="fi-FI" b="1" dirty="0">
                <a:solidFill>
                  <a:schemeClr val="tx1"/>
                </a:solidFill>
                <a:latin typeface="Source Sans Pro" panose="020B0503030403020204" pitchFamily="34" charset="0"/>
              </a:rPr>
              <a:t>turvatakuisiin </a:t>
            </a:r>
            <a:r>
              <a:rPr lang="fi-FI" dirty="0">
                <a:solidFill>
                  <a:schemeClr val="tx1"/>
                </a:solidFill>
                <a:latin typeface="Source Sans Pro" panose="020B0503030403020204" pitchFamily="34" charset="0"/>
              </a:rPr>
              <a:t>tai </a:t>
            </a:r>
            <a:r>
              <a:rPr lang="fi-FI" b="1" dirty="0">
                <a:solidFill>
                  <a:schemeClr val="tx1"/>
                </a:solidFill>
                <a:latin typeface="Source Sans Pro" panose="020B0503030403020204" pitchFamily="34" charset="0"/>
              </a:rPr>
              <a:t>solidaarisuuslausekkeeseen </a:t>
            </a:r>
            <a:r>
              <a:rPr lang="fi-FI" dirty="0">
                <a:solidFill>
                  <a:schemeClr val="tx1"/>
                </a:solidFill>
                <a:latin typeface="Source Sans Pro" panose="020B0503030403020204" pitchFamily="34" charset="0"/>
              </a:rPr>
              <a:t>joskus vedottu? Jos on, milloin, kuka ja miksi?</a:t>
            </a:r>
          </a:p>
          <a:p>
            <a:endParaRPr lang="fi-FI" dirty="0"/>
          </a:p>
        </p:txBody>
      </p:sp>
    </p:spTree>
    <p:extLst>
      <p:ext uri="{BB962C8B-B14F-4D97-AF65-F5344CB8AC3E}">
        <p14:creationId xmlns:p14="http://schemas.microsoft.com/office/powerpoint/2010/main" val="862507537"/>
      </p:ext>
    </p:extLst>
  </p:cSld>
  <p:clrMapOvr>
    <a:masterClrMapping/>
  </p:clrMapOvr>
</p:sld>
</file>

<file path=ppt/theme/theme1.xml><?xml version="1.0" encoding="utf-8"?>
<a:theme xmlns:a="http://schemas.openxmlformats.org/drawingml/2006/main" name="Depth">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47428100-C732-4B2E-A30A-5273F581A0FA}"/>
    </a:ext>
  </a:extLst>
</a:theme>
</file>

<file path=docProps/app.xml><?xml version="1.0" encoding="utf-8"?>
<Properties xmlns="http://schemas.openxmlformats.org/officeDocument/2006/extended-properties" xmlns:vt="http://schemas.openxmlformats.org/officeDocument/2006/docPropsVTypes">
  <Template>Depth</Template>
  <TotalTime>5796</TotalTime>
  <Words>724</Words>
  <Application>Microsoft Office PowerPoint</Application>
  <PresentationFormat>Laajakuva</PresentationFormat>
  <Paragraphs>82</Paragraphs>
  <Slides>10</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10</vt:i4>
      </vt:variant>
    </vt:vector>
  </HeadingPairs>
  <TitlesOfParts>
    <vt:vector size="14" baseType="lpstr">
      <vt:lpstr>Arial</vt:lpstr>
      <vt:lpstr>Corbel</vt:lpstr>
      <vt:lpstr>Source Sans Pro</vt:lpstr>
      <vt:lpstr>Depth</vt:lpstr>
      <vt:lpstr>Kpl 17 </vt:lpstr>
      <vt:lpstr>Euroopan unionin turvallisuus- ja ulkopolitiikka</vt:lpstr>
      <vt:lpstr>Maailman väkirikkaimmat maat</vt:lpstr>
      <vt:lpstr>Kriisinhallinta</vt:lpstr>
      <vt:lpstr>PowerPoint-esitys</vt:lpstr>
      <vt:lpstr>PowerPoint-esitys</vt:lpstr>
      <vt:lpstr>PowerPoint-esitys</vt:lpstr>
      <vt:lpstr>PowerPoint-esitys</vt:lpstr>
      <vt:lpstr>Lissabonin sopimus 2009 </vt:lpstr>
      <vt:lpstr>Ovatko väittämät oikein vai väärin? Osaan väittämistä voi vastata oppikirjan luvun 17 perusteella, osaan on etsittävä tietoa muualta.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Kpl 17 </dc:title>
  <dc:creator>Onni Tuokko</dc:creator>
  <cp:lastModifiedBy>Onni Tuokko</cp:lastModifiedBy>
  <cp:revision>2</cp:revision>
  <dcterms:created xsi:type="dcterms:W3CDTF">2024-03-20T13:38:08Z</dcterms:created>
  <dcterms:modified xsi:type="dcterms:W3CDTF">2024-03-25T06:03:48Z</dcterms:modified>
</cp:coreProperties>
</file>