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j7/QJweqXJETfeGHKmhqQWbehS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sisältö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kuv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481958" y="1154864"/>
            <a:ext cx="9228083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fi-FI" sz="4800" dirty="0">
                <a:latin typeface="Calibri"/>
                <a:cs typeface="Calibri"/>
                <a:sym typeface="Calibri"/>
              </a:rPr>
              <a:t>11. Islamilaisia tapoja ja suuntauksia</a:t>
            </a:r>
            <a:endParaRPr sz="4800" dirty="0">
              <a:latin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3645049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2200" dirty="0">
                <a:latin typeface="Calibri"/>
                <a:cs typeface="Calibri"/>
                <a:sym typeface="Calibri"/>
              </a:rPr>
              <a:t>Ydinsisäll</a:t>
            </a:r>
            <a:r>
              <a:rPr lang="fi-FI" sz="2200" dirty="0">
                <a:latin typeface="Calibri"/>
                <a:cs typeface="Calibri"/>
              </a:rPr>
              <a:t>öt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11. Islamilaisia tapoja ja suuntauksia</a:t>
            </a:r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3988" y="136550"/>
            <a:ext cx="6684023" cy="6249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07966" cy="95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buSzPts val="4400"/>
            </a:pPr>
            <a:r>
              <a:rPr lang="fi-FI" sz="4200" dirty="0">
                <a:latin typeface="Calibri"/>
                <a:cs typeface="Calibri"/>
              </a:rPr>
              <a:t>Sunnalaisuuden piirissä toimivia poliittisia liikkeitä</a:t>
            </a:r>
            <a:endParaRPr sz="4200" dirty="0">
              <a:latin typeface="Calibri"/>
              <a:cs typeface="Calibri"/>
            </a:endParaRPr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>
            <a:off x="838199" y="1796025"/>
            <a:ext cx="10418685" cy="44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/>
          <a:p>
            <a:pPr marL="228600" lvl="1" indent="-228600" fontAlgn="base">
              <a:spcBef>
                <a:spcPts val="1000"/>
              </a:spcBef>
            </a:pPr>
            <a:r>
              <a:rPr lang="fi-FI" sz="2200" dirty="0" err="1">
                <a:latin typeface="Calibri"/>
                <a:cs typeface="Calibri"/>
              </a:rPr>
              <a:t>Salafismi</a:t>
            </a:r>
            <a:endParaRPr sz="2200" dirty="0">
              <a:latin typeface="Calibri"/>
              <a:cs typeface="Calibri"/>
            </a:endParaRP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 err="1">
                <a:latin typeface="Calibri"/>
                <a:cs typeface="Calibri"/>
                <a:sym typeface="Calibri"/>
              </a:rPr>
              <a:t>Salafismi</a:t>
            </a:r>
            <a:r>
              <a:rPr lang="fi-FI" sz="2200" dirty="0">
                <a:latin typeface="Calibri"/>
                <a:cs typeface="Calibri"/>
                <a:sym typeface="Calibri"/>
              </a:rPr>
              <a:t> on fundamentalistinen sunnalaisen islamin suuntaus, joka pitää esikuvanaan profeetta Muhammadin aikalaisten ”puhdasta islamia”.</a:t>
            </a:r>
            <a:endParaRPr sz="2200" dirty="0">
              <a:latin typeface="Calibri"/>
              <a:cs typeface="Calibri"/>
              <a:sym typeface="Calibri"/>
            </a:endParaRP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 err="1">
                <a:latin typeface="Calibri"/>
                <a:cs typeface="Calibri"/>
                <a:sym typeface="Calibri"/>
              </a:rPr>
              <a:t>Salafistit</a:t>
            </a:r>
            <a:r>
              <a:rPr lang="fi-FI" sz="2200" dirty="0">
                <a:latin typeface="Calibri"/>
                <a:cs typeface="Calibri"/>
                <a:sym typeface="Calibri"/>
              </a:rPr>
              <a:t> vastustavat maallistumista ja pyrkivät puhdistamaan islamin ajan myötä kertyneistä ”vääristä tulkinnoista”. </a:t>
            </a:r>
            <a:endParaRPr sz="2200" dirty="0">
              <a:latin typeface="Calibri"/>
              <a:cs typeface="Calibri"/>
              <a:sym typeface="Calibri"/>
            </a:endParaRP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 err="1">
                <a:latin typeface="Calibri"/>
                <a:cs typeface="Calibri"/>
              </a:rPr>
              <a:t>Wahhabismi</a:t>
            </a:r>
            <a:endParaRPr sz="2200" dirty="0">
              <a:latin typeface="Calibri"/>
              <a:cs typeface="Calibri"/>
            </a:endParaRP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 err="1">
                <a:latin typeface="Calibri"/>
                <a:cs typeface="Calibri"/>
              </a:rPr>
              <a:t>Wahhabismi</a:t>
            </a:r>
            <a:r>
              <a:rPr lang="fi-FI" sz="2200" dirty="0">
                <a:latin typeface="Calibri"/>
                <a:cs typeface="Calibri"/>
              </a:rPr>
              <a:t> on Saudi-Arabiassa vaikuttava </a:t>
            </a:r>
            <a:r>
              <a:rPr lang="fi-FI" sz="2200" dirty="0" err="1">
                <a:latin typeface="Calibri"/>
                <a:cs typeface="Calibri"/>
              </a:rPr>
              <a:t>salafismin</a:t>
            </a:r>
            <a:r>
              <a:rPr lang="fi-FI" sz="2200" dirty="0">
                <a:latin typeface="Calibri"/>
                <a:cs typeface="Calibri"/>
              </a:rPr>
              <a:t> muoto.</a:t>
            </a:r>
            <a:endParaRPr sz="2200" dirty="0">
              <a:latin typeface="Calibri"/>
              <a:cs typeface="Calibri"/>
            </a:endParaRP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>
                <a:latin typeface="Calibri"/>
                <a:cs typeface="Calibri"/>
              </a:rPr>
              <a:t>Jihadismi</a:t>
            </a:r>
            <a:endParaRPr sz="2200" dirty="0">
              <a:latin typeface="Calibri"/>
              <a:cs typeface="Calibri"/>
            </a:endParaRP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>
                <a:latin typeface="Calibri"/>
                <a:cs typeface="Calibri"/>
              </a:rPr>
              <a:t>Jihadismilla tarkoitetaan aseellista väkivaltaa hyödyntävää poliittista islamia.</a:t>
            </a:r>
            <a:endParaRPr sz="2200" dirty="0">
              <a:latin typeface="Calibri"/>
              <a:cs typeface="Calibri"/>
            </a:endParaRP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 err="1">
                <a:latin typeface="Calibri"/>
                <a:cs typeface="Calibri"/>
              </a:rPr>
              <a:t>Al</a:t>
            </a:r>
            <a:r>
              <a:rPr lang="fi-FI" sz="2200" dirty="0">
                <a:latin typeface="Calibri"/>
                <a:cs typeface="Calibri"/>
              </a:rPr>
              <a:t>-Qaida ja </a:t>
            </a:r>
            <a:r>
              <a:rPr lang="fi-FI" sz="2200" dirty="0" err="1">
                <a:latin typeface="Calibri"/>
                <a:cs typeface="Calibri"/>
              </a:rPr>
              <a:t>Isis</a:t>
            </a:r>
            <a:r>
              <a:rPr lang="fi-FI" sz="2200" dirty="0">
                <a:latin typeface="Calibri"/>
                <a:cs typeface="Calibri"/>
              </a:rPr>
              <a:t> ovat esimerkkejä jihadismista.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74" name="Google Shape;17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11. Islamilaisia tapoja ja suuntauksia</a:t>
            </a:r>
            <a:endParaRPr/>
          </a:p>
        </p:txBody>
      </p:sp>
      <p:sp>
        <p:nvSpPr>
          <p:cNvPr id="175" name="Google Shape;17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4142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 sz="4200" dirty="0">
                <a:latin typeface="Calibri"/>
                <a:cs typeface="Calibri"/>
                <a:sym typeface="Calibri"/>
              </a:rPr>
              <a:t>Islamin siirtymäriittejä</a:t>
            </a:r>
            <a:endParaRPr sz="4200" dirty="0">
              <a:latin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947300" y="1815750"/>
            <a:ext cx="5409957" cy="44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/>
          <a:p>
            <a:pPr marL="228600" lvl="0" indent="-228600" fontAlgn="base"/>
            <a:r>
              <a:rPr lang="fi-FI" sz="2200" dirty="0">
                <a:latin typeface="Calibri"/>
                <a:cs typeface="Calibri"/>
                <a:sym typeface="Calibri"/>
              </a:rPr>
              <a:t>Lapsi otetaan muslimiyhteisön jäseneksi lausumalla tämän synnyttyä: ”Ei ole muuta jumalaa kuin Jumala, ja Muhammad on hänen lähettiläänsä.” </a:t>
            </a:r>
            <a:endParaRPr sz="2200" dirty="0">
              <a:latin typeface="Calibri"/>
              <a:cs typeface="Calibri"/>
              <a:sym typeface="Calibri"/>
            </a:endParaRPr>
          </a:p>
          <a:p>
            <a:pPr marL="228600" lvl="0" indent="-228600" fontAlgn="base"/>
            <a:r>
              <a:rPr lang="fi-FI" sz="2200" dirty="0">
                <a:latin typeface="Calibri"/>
                <a:cs typeface="Calibri"/>
                <a:sym typeface="Calibri"/>
              </a:rPr>
              <a:t>Muslimit ympärileikkaavat poikalapset.</a:t>
            </a:r>
            <a:endParaRPr sz="2200" dirty="0">
              <a:latin typeface="Calibri"/>
              <a:cs typeface="Calibri"/>
              <a:sym typeface="Calibri"/>
            </a:endParaRP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>
                <a:latin typeface="Calibri"/>
                <a:cs typeface="Calibri"/>
              </a:rPr>
              <a:t>Poikien ympärileikkaus kuuluu islamin puhtaussääntöihin, jotka koskevat ravintoa, hygieniaa ja rituaaleja.</a:t>
            </a:r>
            <a:endParaRPr sz="2200" dirty="0">
              <a:latin typeface="Calibri"/>
              <a:cs typeface="Calibri"/>
            </a:endParaRP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>
                <a:latin typeface="Calibri"/>
                <a:cs typeface="Calibri"/>
              </a:rPr>
              <a:t>Ympärileikkaus tehdään tavallisesti ennen murrosikää.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11. Islamilaisia tapoja ja suuntauksia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pic>
        <p:nvPicPr>
          <p:cNvPr id="98" name="Google Shape;98;p2" descr="Kuva, joka sisältää kohteen henkilö, sisä, vauv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6491" y="2333165"/>
            <a:ext cx="3944590" cy="2627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4142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400"/>
            </a:pPr>
            <a:r>
              <a:rPr lang="fi-FI" sz="4200" dirty="0">
                <a:latin typeface="Calibri"/>
                <a:cs typeface="Calibri"/>
              </a:rPr>
              <a:t>Islamin siirtymäriittejä</a:t>
            </a:r>
            <a:endParaRPr sz="4200" dirty="0">
              <a:latin typeface="Calibri"/>
              <a:cs typeface="Calibri"/>
            </a:endParaRPr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947300" y="1815750"/>
            <a:ext cx="6853092" cy="44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/>
          <a:p>
            <a:pPr marL="228600" indent="-228600" fontAlgn="base"/>
            <a:r>
              <a:rPr lang="fi-FI" sz="2200" dirty="0">
                <a:latin typeface="Calibri"/>
                <a:cs typeface="Calibri"/>
              </a:rPr>
              <a:t>Täysi-ikäisellä naisella ja miehellä on velvollisuus mennä naimisiin ja perustaa perhe.</a:t>
            </a:r>
            <a:endParaRPr sz="2200" dirty="0">
              <a:latin typeface="Calibri"/>
              <a:cs typeface="Calibri"/>
            </a:endParaRP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>
                <a:latin typeface="Calibri"/>
                <a:cs typeface="Calibri"/>
              </a:rPr>
              <a:t>Seksuaalisuutta pidetään myönteisenä asiana, mutta sitä saa periaatteessa harjoittaa vain avioliitossa.</a:t>
            </a:r>
            <a:endParaRPr sz="2200" dirty="0">
              <a:latin typeface="Calibri"/>
              <a:cs typeface="Calibri"/>
            </a:endParaRPr>
          </a:p>
          <a:p>
            <a:pPr marL="228600" lvl="0" indent="-228600" fontAlgn="base"/>
            <a:r>
              <a:rPr lang="fi-FI" sz="2200" dirty="0">
                <a:latin typeface="Calibri"/>
                <a:cs typeface="Calibri"/>
              </a:rPr>
              <a:t>Vainajan hautaus pyritään tekemään vuorokauden kuluessa kuolemasta.</a:t>
            </a:r>
            <a:endParaRPr sz="2200" dirty="0">
              <a:latin typeface="Calibri"/>
              <a:cs typeface="Calibri"/>
            </a:endParaRP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>
                <a:latin typeface="Calibri"/>
                <a:cs typeface="Calibri"/>
              </a:rPr>
              <a:t>Vainaja valmistellaan hautausta varten pesemällä ruumis ja käärimällä se kankaaseen.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05" name="Google Shape;10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11. Islamilaisia tapoja ja suuntauksia</a:t>
            </a:r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pic>
        <p:nvPicPr>
          <p:cNvPr id="107" name="Google Shape;107;p25" descr="Kuva, joka sisältää kohteen henkilö, ulko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64081" y="1923661"/>
            <a:ext cx="2446176" cy="366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4142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buSzPts val="4400"/>
            </a:pPr>
            <a:r>
              <a:rPr lang="fi-FI" sz="4200" dirty="0">
                <a:latin typeface="Calibri"/>
                <a:cs typeface="Calibri"/>
              </a:rPr>
              <a:t>Islamilainen laki</a:t>
            </a:r>
            <a:endParaRPr sz="4200" dirty="0">
              <a:latin typeface="Calibri"/>
              <a:cs typeface="Calibri"/>
            </a:endParaRPr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947300" y="1815750"/>
            <a:ext cx="10406500" cy="44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/>
          <a:p>
            <a:pPr marL="228600" indent="-228600" fontAlgn="base"/>
            <a:r>
              <a:rPr lang="fi-FI" sz="2200" dirty="0">
                <a:latin typeface="Calibri"/>
                <a:cs typeface="Calibri"/>
              </a:rPr>
              <a:t>Islamin oma uskonnollinen oikeus eli </a:t>
            </a:r>
            <a:r>
              <a:rPr lang="fi-FI" sz="2200" dirty="0" err="1">
                <a:latin typeface="Calibri"/>
                <a:cs typeface="Calibri"/>
              </a:rPr>
              <a:t>sharia</a:t>
            </a:r>
            <a:r>
              <a:rPr lang="fi-FI" sz="2200" dirty="0">
                <a:latin typeface="Calibri"/>
                <a:cs typeface="Calibri"/>
              </a:rPr>
              <a:t> tarkoittaa Jumalan ikuista ja muuttumatonta lakia. </a:t>
            </a:r>
            <a:endParaRPr sz="2200" dirty="0">
              <a:latin typeface="Calibri"/>
              <a:cs typeface="Calibri"/>
            </a:endParaRPr>
          </a:p>
          <a:p>
            <a:pPr marL="228600" indent="-228600" fontAlgn="base"/>
            <a:r>
              <a:rPr lang="fi-FI" sz="2200" dirty="0" err="1">
                <a:latin typeface="Calibri"/>
                <a:cs typeface="Calibri"/>
              </a:rPr>
              <a:t>Sharia</a:t>
            </a:r>
            <a:r>
              <a:rPr lang="fi-FI" sz="2200" dirty="0">
                <a:latin typeface="Calibri"/>
                <a:cs typeface="Calibri"/>
              </a:rPr>
              <a:t> pohjautuu Koraaniin ja profeetan sunnaan.</a:t>
            </a:r>
            <a:endParaRPr sz="2200" dirty="0">
              <a:latin typeface="Calibri"/>
              <a:cs typeface="Calibri"/>
            </a:endParaRPr>
          </a:p>
          <a:p>
            <a:pPr marL="228600" indent="-228600" fontAlgn="base"/>
            <a:r>
              <a:rPr lang="fi-FI" sz="2200" dirty="0" err="1">
                <a:latin typeface="Calibri"/>
                <a:cs typeface="Calibri"/>
              </a:rPr>
              <a:t>Fiqh</a:t>
            </a:r>
            <a:r>
              <a:rPr lang="fi-FI" sz="2200" dirty="0">
                <a:latin typeface="Calibri"/>
                <a:cs typeface="Calibri"/>
              </a:rPr>
              <a:t> tarkoittaa muslimioppineiden tulkinnoista kehittynyttä islamilaista lainopillista kirjallisuutta.</a:t>
            </a:r>
            <a:endParaRPr sz="2200" dirty="0">
              <a:latin typeface="Calibri"/>
              <a:cs typeface="Calibri"/>
            </a:endParaRPr>
          </a:p>
          <a:p>
            <a:pPr marL="228600" indent="-228600" fontAlgn="base"/>
            <a:r>
              <a:rPr lang="fi-FI" sz="2200" dirty="0">
                <a:latin typeface="Calibri"/>
                <a:cs typeface="Calibri"/>
              </a:rPr>
              <a:t>Islamilaista lakia sovelletaan eri puolilla islamilaista maailmaa eri tavoin, sillä tulkintaan vaikuttavat paikalliset perinteet.</a:t>
            </a:r>
            <a:endParaRPr sz="2200" dirty="0">
              <a:latin typeface="Calibri"/>
              <a:cs typeface="Calibri"/>
            </a:endParaRPr>
          </a:p>
          <a:p>
            <a:pPr marL="228600" indent="-228600" fontAlgn="base"/>
            <a:r>
              <a:rPr lang="fi-FI" sz="2200" dirty="0" err="1">
                <a:latin typeface="Calibri"/>
                <a:cs typeface="Calibri"/>
              </a:rPr>
              <a:t>Shariaa</a:t>
            </a:r>
            <a:r>
              <a:rPr lang="fi-FI" sz="2200" dirty="0">
                <a:latin typeface="Calibri"/>
                <a:cs typeface="Calibri"/>
              </a:rPr>
              <a:t> sovelletaan joissakin muslimimaissa maallisen lainsäädännön rinnalla esimerkiksi perheoikeudellisissa asioissa</a:t>
            </a:r>
            <a:r>
              <a:rPr lang="fi-FI" sz="2200" dirty="0"/>
              <a:t>.</a:t>
            </a:r>
            <a:endParaRPr dirty="0"/>
          </a:p>
        </p:txBody>
      </p:sp>
      <p:sp>
        <p:nvSpPr>
          <p:cNvPr id="114" name="Google Shape;11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11. Islamilaisia tapoja ja suuntauksia</a:t>
            </a:r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4142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400"/>
            </a:pPr>
            <a:r>
              <a:rPr lang="fi-FI" sz="4200" dirty="0">
                <a:latin typeface="Calibri"/>
                <a:cs typeface="Calibri"/>
              </a:rPr>
              <a:t>Islamilaisen lain sisällöt</a:t>
            </a:r>
            <a:endParaRPr sz="4200" dirty="0">
              <a:latin typeface="Calibri"/>
              <a:cs typeface="Calibri"/>
            </a:endParaRPr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947300" y="1815750"/>
            <a:ext cx="6498529" cy="44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/>
          <a:p>
            <a:pPr marL="228600" lvl="0" indent="-228600" fontAlgn="base"/>
            <a:r>
              <a:rPr lang="fi-FI" sz="2200" dirty="0">
                <a:latin typeface="Calibri"/>
                <a:cs typeface="Calibri"/>
              </a:rPr>
              <a:t>Islamilaista lakia voidaan tarkastella kahdessa osassa. </a:t>
            </a:r>
            <a:endParaRPr sz="2200" dirty="0">
              <a:latin typeface="Calibri"/>
              <a:cs typeface="Calibri"/>
            </a:endParaRP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>
                <a:latin typeface="Calibri"/>
                <a:cs typeface="Calibri"/>
              </a:rPr>
              <a:t>Se käsittelee uskonnollisia velvollisuuksia mutta antaa myös ohjeita islamilaisesta elämäntavasta, kuten ruokailusta, häistä ja hautajaisista. </a:t>
            </a:r>
            <a:endParaRPr sz="2200" dirty="0">
              <a:latin typeface="Calibri"/>
              <a:cs typeface="Calibri"/>
            </a:endParaRP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>
                <a:latin typeface="Calibri"/>
                <a:cs typeface="Calibri"/>
              </a:rPr>
              <a:t>Se käsittää lainopillisia määräyksiä, jotka koskevat esimerkiksi avioitumisikää tai avioeron perusteita, kaupankäyntiä tai omistamista.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22" name="Google Shape;12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11. Islamilaisia tapoja ja suuntauksia</a:t>
            </a:r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0805" y="2090056"/>
            <a:ext cx="2873895" cy="3216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4142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buSzPts val="4400"/>
            </a:pPr>
            <a:r>
              <a:rPr lang="fi-FI" sz="4200" dirty="0">
                <a:latin typeface="Calibri"/>
                <a:cs typeface="Calibri"/>
              </a:rPr>
              <a:t>Fatwat</a:t>
            </a:r>
            <a:endParaRPr sz="4200" dirty="0">
              <a:latin typeface="Calibri"/>
              <a:cs typeface="Calibri"/>
            </a:endParaRPr>
          </a:p>
        </p:txBody>
      </p:sp>
      <p:sp>
        <p:nvSpPr>
          <p:cNvPr id="130" name="Google Shape;130;p6"/>
          <p:cNvSpPr txBox="1">
            <a:spLocks noGrp="1"/>
          </p:cNvSpPr>
          <p:nvPr>
            <p:ph type="body" idx="1"/>
          </p:nvPr>
        </p:nvSpPr>
        <p:spPr>
          <a:xfrm>
            <a:off x="947300" y="1815750"/>
            <a:ext cx="6573173" cy="44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/>
          <a:p>
            <a:pPr marL="228600" indent="-228600" fontAlgn="base"/>
            <a:r>
              <a:rPr lang="fi-FI" sz="2200" dirty="0">
                <a:latin typeface="Calibri"/>
                <a:cs typeface="Calibri"/>
              </a:rPr>
              <a:t>Yksityisissä käytännön kysymyksissä, joihin ei saada vastausta Koraanista tai sunnasta, voidaan kääntyä </a:t>
            </a:r>
            <a:r>
              <a:rPr lang="fi-FI" sz="2200" dirty="0" err="1">
                <a:latin typeface="Calibri"/>
                <a:cs typeface="Calibri"/>
              </a:rPr>
              <a:t>muftin</a:t>
            </a:r>
            <a:r>
              <a:rPr lang="fi-FI" sz="2200" dirty="0">
                <a:latin typeface="Calibri"/>
                <a:cs typeface="Calibri"/>
              </a:rPr>
              <a:t> puoleen.</a:t>
            </a:r>
            <a:endParaRPr sz="2200" dirty="0">
              <a:latin typeface="Calibri"/>
              <a:cs typeface="Calibri"/>
            </a:endParaRPr>
          </a:p>
          <a:p>
            <a:pPr marL="228600" indent="-228600" fontAlgn="base"/>
            <a:r>
              <a:rPr lang="fi-FI" sz="2200" dirty="0" err="1">
                <a:latin typeface="Calibri"/>
                <a:cs typeface="Calibri"/>
              </a:rPr>
              <a:t>Mufti</a:t>
            </a:r>
            <a:r>
              <a:rPr lang="fi-FI" sz="2200" dirty="0">
                <a:latin typeface="Calibri"/>
                <a:cs typeface="Calibri"/>
              </a:rPr>
              <a:t> antaa lausunnon eli fatwan oman lainopillisen koulukuntansa periaatteiden mukaisesti. </a:t>
            </a:r>
            <a:endParaRPr sz="2200" dirty="0">
              <a:latin typeface="Calibri"/>
              <a:cs typeface="Calibri"/>
            </a:endParaRPr>
          </a:p>
          <a:p>
            <a:pPr marL="228600" indent="-228600" fontAlgn="base"/>
            <a:r>
              <a:rPr lang="fi-FI" sz="2200" dirty="0">
                <a:latin typeface="Calibri"/>
                <a:cs typeface="Calibri"/>
              </a:rPr>
              <a:t>Fatwa on uskonnon harjoittamiseen liittyvä lausunto, jonka neuvot eivät sido sen vastaanottajaa, eikä sen noudattamatta jättämisestä seuraa rangaistusta. </a:t>
            </a:r>
            <a:endParaRPr sz="2200" dirty="0">
              <a:latin typeface="Calibri"/>
              <a:cs typeface="Calibri"/>
            </a:endParaRPr>
          </a:p>
          <a:p>
            <a:pPr marL="228600" indent="-228600" fontAlgn="base"/>
            <a:r>
              <a:rPr lang="fi-FI" sz="2200" dirty="0">
                <a:latin typeface="Calibri"/>
                <a:cs typeface="Calibri"/>
              </a:rPr>
              <a:t>Nykyään myös internetissä on erilaisia fatwa-sivustoja, joilta voi hakea neuvoa arjen ongelmiin.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31" name="Google Shape;1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11. Islamilaisia tapoja ja suuntauksia</a:t>
            </a:r>
            <a:endParaRPr/>
          </a:p>
        </p:txBody>
      </p:sp>
      <p:sp>
        <p:nvSpPr>
          <p:cNvPr id="132" name="Google Shape;1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pic>
        <p:nvPicPr>
          <p:cNvPr id="133" name="Google Shape;133;p6" descr="Kuva, joka sisältää kohteen teksti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0371" y="2412418"/>
            <a:ext cx="3043658" cy="2033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07966" cy="95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fi-FI" sz="4200" dirty="0">
                <a:latin typeface="Calibri"/>
                <a:cs typeface="Calibri"/>
              </a:rPr>
              <a:t>Ruokasäädökset</a:t>
            </a:r>
            <a:endParaRPr sz="4200" dirty="0">
              <a:latin typeface="Calibri"/>
              <a:cs typeface="Calibri"/>
            </a:endParaRPr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796025"/>
            <a:ext cx="6694714" cy="44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/>
          <a:p>
            <a:pPr marL="228600" lvl="0" indent="-228600" fontAlgn="base"/>
            <a:r>
              <a:rPr lang="fi-FI" sz="2200" dirty="0" err="1">
                <a:latin typeface="Calibri"/>
                <a:cs typeface="Calibri"/>
              </a:rPr>
              <a:t>Halal</a:t>
            </a:r>
            <a:r>
              <a:rPr lang="fi-FI" sz="2200" dirty="0">
                <a:latin typeface="Calibri"/>
                <a:cs typeface="Calibri"/>
              </a:rPr>
              <a:t> tarkoittaa sallittua tai puhdasta ja </a:t>
            </a:r>
            <a:r>
              <a:rPr lang="fi-FI" sz="2200" dirty="0" err="1">
                <a:latin typeface="Calibri"/>
                <a:cs typeface="Calibri"/>
              </a:rPr>
              <a:t>haram</a:t>
            </a:r>
            <a:r>
              <a:rPr lang="fi-FI" sz="2200" dirty="0">
                <a:latin typeface="Calibri"/>
                <a:cs typeface="Calibri"/>
              </a:rPr>
              <a:t> kiellettyä</a:t>
            </a:r>
            <a:endParaRPr sz="2200" dirty="0">
              <a:latin typeface="Calibri"/>
              <a:cs typeface="Calibri"/>
            </a:endParaRPr>
          </a:p>
          <a:p>
            <a:pPr marL="228600" lvl="0" indent="-228600" fontAlgn="base"/>
            <a:r>
              <a:rPr lang="fi-FI" sz="2200" dirty="0">
                <a:latin typeface="Calibri"/>
                <a:cs typeface="Calibri"/>
              </a:rPr>
              <a:t>Islam sallii ruoaksi kaiken, mikä maan päällä on hyvää, mutta Koraanissa kielletään syömästä verta, sianlihaa ja itsestään kuolleita eläimiä.</a:t>
            </a:r>
            <a:endParaRPr sz="2200" dirty="0">
              <a:latin typeface="Calibri"/>
              <a:cs typeface="Calibri"/>
            </a:endParaRPr>
          </a:p>
          <a:p>
            <a:pPr marL="228600" lvl="0" indent="-228600" fontAlgn="base"/>
            <a:r>
              <a:rPr lang="fi-FI" sz="2200" dirty="0">
                <a:latin typeface="Calibri"/>
                <a:cs typeface="Calibri"/>
              </a:rPr>
              <a:t>Alkoholin nauttiminen on rangaistava teko.</a:t>
            </a:r>
            <a:endParaRPr sz="2200" dirty="0">
              <a:latin typeface="Calibri"/>
              <a:cs typeface="Calibri"/>
            </a:endParaRP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>
                <a:latin typeface="Calibri"/>
                <a:cs typeface="Calibri"/>
              </a:rPr>
              <a:t>Nykyään kieltoa tulkitaan niin, että se koskee myös huumaavia aineita.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40" name="Google Shape;14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11. Islamilaisia tapoja ja suuntauksia</a:t>
            </a:r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pic>
        <p:nvPicPr>
          <p:cNvPr id="142" name="Google Shape;14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9413" y="1970196"/>
            <a:ext cx="3385574" cy="3834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07966" cy="95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fi-FI" sz="4200" dirty="0">
                <a:latin typeface="Calibri"/>
                <a:cs typeface="Calibri"/>
              </a:rPr>
              <a:t>Pukeutuminen</a:t>
            </a:r>
            <a:endParaRPr sz="4200" dirty="0">
              <a:latin typeface="Calibri"/>
              <a:cs typeface="Calibri"/>
            </a:endParaRPr>
          </a:p>
        </p:txBody>
      </p:sp>
      <p:sp>
        <p:nvSpPr>
          <p:cNvPr id="148" name="Google Shape;148;p8"/>
          <p:cNvSpPr txBox="1">
            <a:spLocks noGrp="1"/>
          </p:cNvSpPr>
          <p:nvPr>
            <p:ph type="body" idx="1"/>
          </p:nvPr>
        </p:nvSpPr>
        <p:spPr>
          <a:xfrm>
            <a:off x="838200" y="1796025"/>
            <a:ext cx="10515600" cy="2072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/>
          <a:p>
            <a:pPr marL="228600" indent="-228600" fontAlgn="base"/>
            <a:r>
              <a:rPr lang="fi-FI" sz="2200" dirty="0">
                <a:latin typeface="Calibri"/>
                <a:cs typeface="Calibri"/>
              </a:rPr>
              <a:t>Islamissa arvostetaan naisten ja miesten säädyllistä pukeutumista.</a:t>
            </a:r>
            <a:endParaRPr sz="2200" dirty="0">
              <a:latin typeface="Calibri"/>
              <a:cs typeface="Calibri"/>
            </a:endParaRPr>
          </a:p>
          <a:p>
            <a:pPr marL="228600" indent="-228600" fontAlgn="base"/>
            <a:r>
              <a:rPr lang="fi-FI" sz="2200" dirty="0">
                <a:latin typeface="Calibri"/>
                <a:cs typeface="Calibri"/>
              </a:rPr>
              <a:t>Joitakin Koraanin kohtia on usein tulkittu siten, että naisten pitäisi peittää päänsä huivilla.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49" name="Google Shape;14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11. Islamilaisia tapoja ja suuntauksia</a:t>
            </a:r>
            <a:endParaRPr/>
          </a:p>
        </p:txBody>
      </p:sp>
      <p:sp>
        <p:nvSpPr>
          <p:cNvPr id="150" name="Google Shape;15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pic>
        <p:nvPicPr>
          <p:cNvPr id="151" name="Google Shape;15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9814" y="3305762"/>
            <a:ext cx="5020786" cy="2898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07966" cy="95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400"/>
            </a:pPr>
            <a:r>
              <a:rPr lang="fi-FI" sz="4200" dirty="0">
                <a:latin typeface="Calibri"/>
                <a:cs typeface="Calibri"/>
              </a:rPr>
              <a:t>Islamin suuntauksia</a:t>
            </a:r>
            <a:endParaRPr sz="4200" dirty="0">
              <a:latin typeface="Calibri"/>
              <a:cs typeface="Calibri"/>
            </a:endParaRPr>
          </a:p>
        </p:txBody>
      </p:sp>
      <p:sp>
        <p:nvSpPr>
          <p:cNvPr id="157" name="Google Shape;157;p9"/>
          <p:cNvSpPr txBox="1">
            <a:spLocks noGrp="1"/>
          </p:cNvSpPr>
          <p:nvPr>
            <p:ph type="body" idx="1"/>
          </p:nvPr>
        </p:nvSpPr>
        <p:spPr>
          <a:xfrm>
            <a:off x="838200" y="1796025"/>
            <a:ext cx="5164493" cy="44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Autofit/>
          </a:bodyPr>
          <a:lstStyle/>
          <a:p>
            <a:pPr marL="228600" lvl="1" indent="-228600" fontAlgn="base">
              <a:spcBef>
                <a:spcPts val="1000"/>
              </a:spcBef>
            </a:pPr>
            <a:r>
              <a:rPr lang="fi-FI" sz="2200" dirty="0">
                <a:latin typeface="Calibri"/>
                <a:cs typeface="Calibri"/>
              </a:rPr>
              <a:t>Sunnalaisuus</a:t>
            </a:r>
            <a:endParaRPr sz="2200" dirty="0">
              <a:latin typeface="Calibri"/>
              <a:cs typeface="Calibri"/>
            </a:endParaRP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>
                <a:latin typeface="Calibri"/>
                <a:cs typeface="Calibri"/>
              </a:rPr>
              <a:t>Muslimien enemmistö on sunnalaisia.</a:t>
            </a:r>
            <a:endParaRPr sz="2200" dirty="0">
              <a:latin typeface="Calibri"/>
              <a:cs typeface="Calibri"/>
            </a:endParaRP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>
                <a:latin typeface="Calibri"/>
                <a:cs typeface="Calibri"/>
              </a:rPr>
              <a:t>Shiialaisuus</a:t>
            </a:r>
            <a:endParaRPr sz="2200" dirty="0">
              <a:latin typeface="Calibri"/>
              <a:cs typeface="Calibri"/>
            </a:endParaRP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>
                <a:latin typeface="Calibri"/>
                <a:cs typeface="Calibri"/>
              </a:rPr>
              <a:t>Shiialaiset ovat enemmistönä muun muassa Iranissa.</a:t>
            </a:r>
            <a:endParaRPr sz="2200" dirty="0">
              <a:latin typeface="Calibri"/>
              <a:cs typeface="Calibri"/>
            </a:endParaRP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>
                <a:latin typeface="Calibri"/>
                <a:cs typeface="Calibri"/>
              </a:rPr>
              <a:t>Suufilaisuus</a:t>
            </a:r>
            <a:endParaRPr sz="2200" dirty="0">
              <a:latin typeface="Calibri"/>
              <a:cs typeface="Calibri"/>
            </a:endParaRP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>
                <a:latin typeface="Calibri"/>
                <a:cs typeface="Calibri"/>
              </a:rPr>
              <a:t>Suufilaisuus korostaa mystiikkaa.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58" name="Google Shape;15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11. Islamilaisia tapoja ja suuntauksia</a:t>
            </a:r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pic>
        <p:nvPicPr>
          <p:cNvPr id="160" name="Google Shape;16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8379" y="1954462"/>
            <a:ext cx="4245421" cy="3369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usi Arkki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Office PowerPoint</Application>
  <PresentationFormat>Laajakuva</PresentationFormat>
  <Paragraphs>71</Paragraphs>
  <Slides>11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Calibri</vt:lpstr>
      <vt:lpstr>Uusi Arkki</vt:lpstr>
      <vt:lpstr>11. Islamilaisia tapoja ja suuntauksia</vt:lpstr>
      <vt:lpstr>Islamin siirtymäriittejä</vt:lpstr>
      <vt:lpstr>Islamin siirtymäriittejä</vt:lpstr>
      <vt:lpstr>Islamilainen laki</vt:lpstr>
      <vt:lpstr>Islamilaisen lain sisällöt</vt:lpstr>
      <vt:lpstr>Fatwat</vt:lpstr>
      <vt:lpstr>Ruokasäädökset</vt:lpstr>
      <vt:lpstr>Pukeutuminen</vt:lpstr>
      <vt:lpstr>Islamin suuntauksia</vt:lpstr>
      <vt:lpstr>PowerPoint-esitys</vt:lpstr>
      <vt:lpstr>Sunnalaisuuden piirissä toimivia poliittisia liikkeitä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 Islamilaisia tapoja ja suuntauksia</dc:title>
  <dc:creator>Lahtinen, Riina</dc:creator>
  <cp:lastModifiedBy>Taina Vuokko</cp:lastModifiedBy>
  <cp:revision>2</cp:revision>
  <dcterms:modified xsi:type="dcterms:W3CDTF">2021-07-30T11:10:15Z</dcterms:modified>
</cp:coreProperties>
</file>