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6" r:id="rId4"/>
    <p:sldId id="259" r:id="rId5"/>
    <p:sldId id="275" r:id="rId6"/>
    <p:sldId id="277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iK9jbv1Fw5HxUxJRjwYuCV+Rzq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23" Type="http://schemas.openxmlformats.org/officeDocument/2006/relationships/customXml" Target="../customXml/item3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3ad1ba91a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g13ad1ba91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3af12c0e45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21;g13af12c0e4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7" descr="Kuva, joka sisältää kohteen neliö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343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stysuora otsikko ja teksti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8"/>
          <p:cNvSpPr txBox="1">
            <a:spLocks noGrp="1"/>
          </p:cNvSpPr>
          <p:nvPr>
            <p:ph type="title"/>
          </p:nvPr>
        </p:nvSpPr>
        <p:spPr>
          <a:xfrm>
            <a:off x="838200" y="9834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1"/>
          </p:nvPr>
        </p:nvSpPr>
        <p:spPr>
          <a:xfrm>
            <a:off x="838200" y="2309019"/>
            <a:ext cx="10515600" cy="386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1pPr>
            <a:lvl2pPr marL="914400" lvl="1" indent="-393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/>
            </a:lvl2pPr>
            <a:lvl3pPr marL="1371600" lvl="2" indent="-393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/>
            </a:lvl3pPr>
            <a:lvl4pPr marL="1828800" lvl="3" indent="-393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/>
            </a:lvl4pPr>
            <a:lvl5pPr marL="2286000" lvl="4" indent="-393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san ylätunniste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" descr="Kuva, joka sisältää kohteen neliö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7" y="-1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838200" y="9834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2"/>
          <p:cNvSpPr txBox="1">
            <a:spLocks noGrp="1"/>
          </p:cNvSpPr>
          <p:nvPr>
            <p:ph type="title"/>
          </p:nvPr>
        </p:nvSpPr>
        <p:spPr>
          <a:xfrm>
            <a:off x="838200" y="9834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sisältö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̶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̶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̶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̶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kuva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838200" y="9834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 rot="5400000">
            <a:off x="4162028" y="-1014809"/>
            <a:ext cx="3867944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̶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1" y="403"/>
            <a:ext cx="12192717" cy="685759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6"/>
          <p:cNvSpPr txBox="1">
            <a:spLocks noGrp="1"/>
          </p:cNvSpPr>
          <p:nvPr>
            <p:ph type="title"/>
          </p:nvPr>
        </p:nvSpPr>
        <p:spPr>
          <a:xfrm>
            <a:off x="838200" y="9834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1"/>
          </p:nvPr>
        </p:nvSpPr>
        <p:spPr>
          <a:xfrm>
            <a:off x="838200" y="2309019"/>
            <a:ext cx="10515600" cy="386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i-FI"/>
              <a:t>12. Tarpeet, halut ja hyvä elämä</a:t>
            </a:r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12</a:t>
            </a:r>
            <a:r>
              <a:rPr lang="fi-FI" sz="4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fi-FI" dirty="0"/>
              <a:t>Tarpeet, halut ja hyvä elämä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fi-FI"/>
              <a:t>Ydinsisällöt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3ad1ba91a0_0_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12. Tarpeet, halut ja hyvä elämä</a:t>
            </a:r>
            <a:endParaRPr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4850C86-6BB5-C088-7711-DCBCC28BE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410" y="723530"/>
            <a:ext cx="6287179" cy="5410940"/>
          </a:xfrm>
          <a:prstGeom prst="rect">
            <a:avLst/>
          </a:prstGeom>
        </p:spPr>
      </p:pic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EBAB2756-1EFF-9735-812A-8FFB3057C1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mtClean="0"/>
              <a:t>2</a:t>
            </a:fld>
            <a:endParaRPr lang="fi-F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625FF0-2ADA-4718-9F13-0395B556D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6950"/>
            <a:ext cx="8828088" cy="7334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i-FI" dirty="0"/>
              <a:t>Tarpeet ja halut</a:t>
            </a:r>
            <a:endParaRPr lang="fi-FI" sz="4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5" name="Sisällön paikkamerkki 2">
            <a:extLst>
              <a:ext uri="{FF2B5EF4-FFF2-40B4-BE49-F238E27FC236}">
                <a16:creationId xmlns:a16="http://schemas.microsoft.com/office/drawing/2014/main" id="{4B2E3F6B-2452-43DB-9BA0-AF372E3BB0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068497"/>
            <a:ext cx="5257800" cy="4108466"/>
          </a:xfrm>
        </p:spPr>
        <p:txBody>
          <a:bodyPr/>
          <a:lstStyle/>
          <a:p>
            <a:pPr marL="63500" indent="0">
              <a:buNone/>
            </a:pPr>
            <a:r>
              <a:rPr lang="fi-FI" altLang="fi-FI" sz="2400" b="1" dirty="0"/>
              <a:t>Tarpeet</a:t>
            </a:r>
          </a:p>
          <a:p>
            <a:pPr marL="63500" indent="0">
              <a:buNone/>
            </a:pPr>
            <a:endParaRPr lang="fi-FI" altLang="fi-FI" sz="500" b="1" dirty="0"/>
          </a:p>
          <a:p>
            <a:r>
              <a:rPr lang="fi-FI" altLang="fi-FI" sz="2400" dirty="0"/>
              <a:t>Jotakin, mitä ihminen tarvitsee.</a:t>
            </a:r>
          </a:p>
          <a:p>
            <a:endParaRPr lang="fi-FI" altLang="fi-FI" sz="800" dirty="0"/>
          </a:p>
          <a:p>
            <a:r>
              <a:rPr lang="fi-FI" altLang="fi-FI" sz="2400" dirty="0"/>
              <a:t>Voidaan ajatella yhteisiksi kaikille ihmisille tai kaikkien saman kulttuurin sisällä oleville.</a:t>
            </a:r>
          </a:p>
          <a:p>
            <a:endParaRPr lang="fi-FI" altLang="fi-FI" sz="800" dirty="0"/>
          </a:p>
          <a:p>
            <a:r>
              <a:rPr lang="fi-FI" altLang="fi-FI" sz="2400" dirty="0"/>
              <a:t>Periaatteessa muilla/jollakin (esim. valtiolla) on velvollisuus pitää huolta, että tarpeet tulevat tyydytetyiksi.</a:t>
            </a:r>
          </a:p>
          <a:p>
            <a:endParaRPr lang="fi-FI" altLang="fi-FI" sz="2400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B370220-A88D-4199-931D-DA202CA8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12. Tarpeet, halut ja hyvä elämä</a:t>
            </a:r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0CFE4202-6914-8308-4C74-9F80989967EA}"/>
              </a:ext>
            </a:extLst>
          </p:cNvPr>
          <p:cNvSpPr txBox="1">
            <a:spLocks noChangeArrowheads="1"/>
          </p:cNvSpPr>
          <p:nvPr/>
        </p:nvSpPr>
        <p:spPr>
          <a:xfrm>
            <a:off x="6096000" y="2068497"/>
            <a:ext cx="5257800" cy="410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̶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3500" indent="0">
              <a:buNone/>
            </a:pPr>
            <a:r>
              <a:rPr lang="fi-FI" altLang="fi-FI" sz="2400" b="1" dirty="0"/>
              <a:t>Halut</a:t>
            </a:r>
          </a:p>
          <a:p>
            <a:pPr marL="63500" indent="0">
              <a:buNone/>
            </a:pPr>
            <a:endParaRPr lang="fi-FI" altLang="fi-FI" sz="500" b="1" dirty="0"/>
          </a:p>
          <a:p>
            <a:r>
              <a:rPr lang="fi-FI" altLang="fi-FI" sz="2400" dirty="0"/>
              <a:t>Jotakin, mitä ihminen haluaa.</a:t>
            </a:r>
          </a:p>
          <a:p>
            <a:endParaRPr lang="fi-FI" altLang="fi-FI" sz="800" dirty="0"/>
          </a:p>
          <a:p>
            <a:r>
              <a:rPr lang="fi-FI" altLang="fi-FI" sz="2400" dirty="0"/>
              <a:t>Voidaan ajatella yksilöllisiksi.</a:t>
            </a:r>
          </a:p>
          <a:p>
            <a:endParaRPr lang="fi-FI" altLang="fi-FI" sz="2400" dirty="0"/>
          </a:p>
          <a:p>
            <a:endParaRPr lang="fi-FI" altLang="fi-FI" sz="2400" dirty="0"/>
          </a:p>
          <a:p>
            <a:r>
              <a:rPr lang="fi-FI" altLang="fi-FI" sz="2400" dirty="0"/>
              <a:t>Muilla/kellään ei välttämättä ole velvollisuutta järjestää niitä.</a:t>
            </a:r>
          </a:p>
          <a:p>
            <a:endParaRPr lang="fi-FI" altLang="fi-FI" sz="24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5DD157-85B4-3E31-F760-BB19E794E5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030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3af12c0e45_0_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12. Tarpeet, halut ja hyvä elämä</a:t>
            </a:r>
            <a:endParaRPr/>
          </a:p>
        </p:txBody>
      </p:sp>
      <p:pic>
        <p:nvPicPr>
          <p:cNvPr id="3" name="Kuva 2" descr="Kuva, joka sisältää kohteen teksti, käyntikortti, näyttökuva&#10;&#10;Kuvaus luotu automaattisesti">
            <a:extLst>
              <a:ext uri="{FF2B5EF4-FFF2-40B4-BE49-F238E27FC236}">
                <a16:creationId xmlns:a16="http://schemas.microsoft.com/office/drawing/2014/main" id="{9DFC1C7B-753A-25D8-7636-157701E33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55" y="1417106"/>
            <a:ext cx="10772625" cy="4371135"/>
          </a:xfrm>
          <a:prstGeom prst="rect">
            <a:avLst/>
          </a:prstGeom>
        </p:spPr>
      </p:pic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38C56CE6-12FC-31F8-C283-25AAA36F91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mtClean="0"/>
              <a:t>4</a:t>
            </a:fld>
            <a:endParaRPr lang="fi-FI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625FF0-2ADA-4718-9F13-0395B556D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6950"/>
            <a:ext cx="10515600" cy="7334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i-FI" dirty="0"/>
              <a:t>Hedonismi: hyvä elämä koostuu nautinnoista</a:t>
            </a: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5" name="Sisällön paikkamerkki 2">
            <a:extLst>
              <a:ext uri="{FF2B5EF4-FFF2-40B4-BE49-F238E27FC236}">
                <a16:creationId xmlns:a16="http://schemas.microsoft.com/office/drawing/2014/main" id="{4B2E3F6B-2452-43DB-9BA0-AF372E3BB0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068497"/>
            <a:ext cx="10515600" cy="4108466"/>
          </a:xfrm>
        </p:spPr>
        <p:txBody>
          <a:bodyPr/>
          <a:lstStyle/>
          <a:p>
            <a:pPr marL="63500" indent="0">
              <a:buNone/>
            </a:pPr>
            <a:r>
              <a:rPr lang="fi-FI" altLang="fi-FI" sz="2600" dirty="0"/>
              <a:t>Erilaisia näkökulmia:</a:t>
            </a:r>
          </a:p>
          <a:p>
            <a:endParaRPr lang="fi-FI" altLang="fi-FI" sz="800" dirty="0"/>
          </a:p>
          <a:p>
            <a:r>
              <a:rPr lang="fi-FI" altLang="fi-FI" sz="2600" dirty="0"/>
              <a:t>Mitä kovemmat </a:t>
            </a:r>
            <a:r>
              <a:rPr lang="fi-FI" altLang="fi-FI" sz="2600" dirty="0" err="1"/>
              <a:t>kicksit</a:t>
            </a:r>
            <a:r>
              <a:rPr lang="fi-FI" altLang="fi-FI" sz="2600" dirty="0"/>
              <a:t>, sitä parempi elämä: enemmän on enemmän.</a:t>
            </a:r>
          </a:p>
          <a:p>
            <a:endParaRPr lang="fi-FI" altLang="fi-FI" sz="800" dirty="0"/>
          </a:p>
          <a:p>
            <a:r>
              <a:rPr lang="fi-FI" altLang="fi-FI" sz="2600" dirty="0"/>
              <a:t>Kerranhan sitä vain eletään, miksi ei siis nauttisi siitä.</a:t>
            </a:r>
          </a:p>
          <a:p>
            <a:endParaRPr lang="fi-FI" altLang="fi-FI" sz="800" dirty="0"/>
          </a:p>
          <a:p>
            <a:r>
              <a:rPr lang="fi-FI" altLang="fi-FI" sz="2600" dirty="0"/>
              <a:t>Elämyksien ja tunnekokemuksien tärkeys. </a:t>
            </a:r>
          </a:p>
          <a:p>
            <a:endParaRPr lang="fi-FI" altLang="fi-FI" sz="800" dirty="0"/>
          </a:p>
          <a:p>
            <a:r>
              <a:rPr lang="fi-FI" altLang="fi-FI" sz="2600" dirty="0"/>
              <a:t>Kohtuulliset nautinnot ja tuskan välttäminen ovat avain.</a:t>
            </a:r>
          </a:p>
          <a:p>
            <a:endParaRPr lang="fi-FI" altLang="fi-FI" sz="2600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B370220-A88D-4199-931D-DA202CA8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12. Tarpeet, halut ja hyvä elämä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E427A0-A822-4AFA-2628-38BEDDB980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743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625FF0-2ADA-4718-9F13-0395B556D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6950"/>
            <a:ext cx="10515600" cy="7334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i-FI" dirty="0"/>
              <a:t>Tyytyväisyys: mielenrauha on hyvän elämän edellytys</a:t>
            </a: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5" name="Sisällön paikkamerkki 2">
            <a:extLst>
              <a:ext uri="{FF2B5EF4-FFF2-40B4-BE49-F238E27FC236}">
                <a16:creationId xmlns:a16="http://schemas.microsoft.com/office/drawing/2014/main" id="{4B2E3F6B-2452-43DB-9BA0-AF372E3BB0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068497"/>
            <a:ext cx="10515600" cy="4108466"/>
          </a:xfrm>
        </p:spPr>
        <p:txBody>
          <a:bodyPr/>
          <a:lstStyle/>
          <a:p>
            <a:pPr marL="63500" indent="0">
              <a:buNone/>
            </a:pPr>
            <a:r>
              <a:rPr lang="fi-FI" altLang="fi-FI" sz="2600" dirty="0"/>
              <a:t>Erilaisia näkökulmia:</a:t>
            </a:r>
          </a:p>
          <a:p>
            <a:endParaRPr lang="fi-FI" altLang="fi-FI" sz="800" dirty="0"/>
          </a:p>
          <a:p>
            <a:r>
              <a:rPr lang="fi-FI" altLang="fi-FI" sz="2600" dirty="0"/>
              <a:t>Vasta halujen kuolettaminen takaa mielenrauhan.</a:t>
            </a:r>
          </a:p>
          <a:p>
            <a:endParaRPr lang="fi-FI" altLang="fi-FI" sz="800" dirty="0"/>
          </a:p>
          <a:p>
            <a:r>
              <a:rPr lang="fi-FI" altLang="fi-FI" sz="2600" dirty="0"/>
              <a:t>Aina lisää haluamisen sijaan on parempi tyytyä siihen, mitä on.</a:t>
            </a:r>
          </a:p>
          <a:p>
            <a:endParaRPr lang="fi-FI" altLang="fi-FI" sz="800" dirty="0"/>
          </a:p>
          <a:p>
            <a:r>
              <a:rPr lang="fi-FI" altLang="fi-FI" sz="2600" dirty="0"/>
              <a:t>Ei pidä vetää hernettä nenäänsä asioista, joille ei mitään voi.</a:t>
            </a:r>
          </a:p>
          <a:p>
            <a:endParaRPr lang="fi-FI" altLang="fi-FI" sz="800" dirty="0"/>
          </a:p>
          <a:p>
            <a:r>
              <a:rPr lang="fi-FI" altLang="fi-FI" sz="2600" dirty="0"/>
              <a:t>Itseään ja tunteitaan ei pidä ottaa liian vakavasti.</a:t>
            </a:r>
          </a:p>
          <a:p>
            <a:endParaRPr lang="fi-FI" altLang="fi-FI" sz="2600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B370220-A88D-4199-931D-DA202CA8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12. Tarpeet, halut ja hyvä elämä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26BDF9A-A613-4CB7-0E5C-5FF3695E4A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6821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779864A8E53F6459A7BFA8B82C39053" ma:contentTypeVersion="11" ma:contentTypeDescription="Luo uusi asiakirja." ma:contentTypeScope="" ma:versionID="ae284c7e5eef1f2e29b82cd30f72fc24">
  <xsd:schema xmlns:xsd="http://www.w3.org/2001/XMLSchema" xmlns:xs="http://www.w3.org/2001/XMLSchema" xmlns:p="http://schemas.microsoft.com/office/2006/metadata/properties" xmlns:ns2="f4750cce-e850-4c6e-b990-1a1612c71b49" xmlns:ns3="f0974581-4bbf-443e-902f-14073e9fb4f6" targetNamespace="http://schemas.microsoft.com/office/2006/metadata/properties" ma:root="true" ma:fieldsID="a755875a2f3ca324a7c49bc594a1c5db" ns2:_="" ns3:_="">
    <xsd:import namespace="f4750cce-e850-4c6e-b990-1a1612c71b49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50cce-e850-4c6e-b990-1a1612c71b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38741ba6-63af-4df1-8658-072236ec27dc}" ma:internalName="TaxCatchAll" ma:showField="CatchAllData" ma:web="84800065-3590-4970-a684-5ccec33c54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974581-4bbf-443e-902f-14073e9fb4f6" xsi:nil="true"/>
    <lcf76f155ced4ddcb4097134ff3c332f xmlns="f4750cce-e850-4c6e-b990-1a1612c71b4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6CDE87D-857D-4E75-A411-E96DC88538B2}"/>
</file>

<file path=customXml/itemProps2.xml><?xml version="1.0" encoding="utf-8"?>
<ds:datastoreItem xmlns:ds="http://schemas.openxmlformats.org/officeDocument/2006/customXml" ds:itemID="{79EFBD42-2D8B-4B68-83CB-7D6362910493}"/>
</file>

<file path=customXml/itemProps3.xml><?xml version="1.0" encoding="utf-8"?>
<ds:datastoreItem xmlns:ds="http://schemas.openxmlformats.org/officeDocument/2006/customXml" ds:itemID="{438BAD4B-2BA3-41E9-AF1C-9EEE39D79EC9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210</Words>
  <Application>Microsoft Office PowerPoint</Application>
  <PresentationFormat>Laajakuva</PresentationFormat>
  <Paragraphs>48</Paragraphs>
  <Slides>6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Office-teema</vt:lpstr>
      <vt:lpstr>12. Tarpeet, halut ja hyvä elämä</vt:lpstr>
      <vt:lpstr>PowerPoint-esitys</vt:lpstr>
      <vt:lpstr>Tarpeet ja halut</vt:lpstr>
      <vt:lpstr>PowerPoint-esitys</vt:lpstr>
      <vt:lpstr>Hedonismi: hyvä elämä koostuu nautinnoista</vt:lpstr>
      <vt:lpstr>Tyytyväisyys: mielenrauha on hyvän elämän edellytys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Tarpeet, halut ja hyvä elämä</dc:title>
  <dc:creator>Taina Vuokko</dc:creator>
  <cp:lastModifiedBy>Riikka Kujanen</cp:lastModifiedBy>
  <cp:revision>2</cp:revision>
  <dcterms:created xsi:type="dcterms:W3CDTF">2021-06-01T16:07:13Z</dcterms:created>
  <dcterms:modified xsi:type="dcterms:W3CDTF">2022-08-03T10:17:10Z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0x0101000779864A8E53F6459A7BFA8B82C39053</vt:lpwstr>
  </property>
</Properties>
</file>