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60" r:id="rId2"/>
  </p:sldMasterIdLst>
  <p:sldIdLst>
    <p:sldId id="256" r:id="rId3"/>
    <p:sldId id="264" r:id="rId4"/>
    <p:sldId id="266" r:id="rId5"/>
    <p:sldId id="259" r:id="rId6"/>
    <p:sldId id="257" r:id="rId7"/>
    <p:sldId id="258" r:id="rId8"/>
    <p:sldId id="260" r:id="rId9"/>
    <p:sldId id="261" r:id="rId10"/>
    <p:sldId id="263" r:id="rId11"/>
    <p:sldId id="262" r:id="rId1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D3D9799-8CA9-C8AD-21B7-A197DA852AD8}" v="1026" dt="2022-01-25T19:24:41.322"/>
    <p1510:client id="{8A43D234-D7EE-C49B-D971-DD734D959514}" v="8" dt="2022-01-26T10:40:43.164"/>
    <p1510:client id="{D2321EFC-26AA-4595-B459-41BE067D3760}" v="1431" dt="2022-01-23T19:04:39.7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1/26/2022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440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1/26/2022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156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1/26/2022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538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31670-B672-4BE5-82D6-3B91197364AC}" type="datetimeFigureOut">
              <a:rPr lang="fi-FI" smtClean="0"/>
              <a:t>26.1.2022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00777746-646E-4E02-B2CC-4605455F29D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874791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31670-B672-4BE5-82D6-3B91197364AC}" type="datetimeFigureOut">
              <a:rPr lang="fi-FI" smtClean="0"/>
              <a:t>26.1.2022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77746-646E-4E02-B2CC-4605455F29D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500942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AF131670-B672-4BE5-82D6-3B91197364AC}" type="datetimeFigureOut">
              <a:rPr lang="fi-FI" smtClean="0"/>
              <a:t>26.1.2022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fi-FI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00777746-646E-4E02-B2CC-4605455F29D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551360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31670-B672-4BE5-82D6-3B91197364AC}" type="datetimeFigureOut">
              <a:rPr lang="fi-FI" smtClean="0"/>
              <a:t>26.1.2022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77746-646E-4E02-B2CC-4605455F29D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355692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31670-B672-4BE5-82D6-3B91197364AC}" type="datetimeFigureOut">
              <a:rPr lang="fi-FI" smtClean="0"/>
              <a:t>26.1.2022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77746-646E-4E02-B2CC-4605455F29D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438895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31670-B672-4BE5-82D6-3B91197364AC}" type="datetimeFigureOut">
              <a:rPr lang="fi-FI" smtClean="0"/>
              <a:t>26.1.2022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77746-646E-4E02-B2CC-4605455F29D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29395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31670-B672-4BE5-82D6-3B91197364AC}" type="datetimeFigureOut">
              <a:rPr lang="fi-FI" smtClean="0"/>
              <a:t>26.1.2022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77746-646E-4E02-B2CC-4605455F29D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281918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31670-B672-4BE5-82D6-3B91197364AC}" type="datetimeFigureOut">
              <a:rPr lang="fi-FI" smtClean="0"/>
              <a:t>26.1.2022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77746-646E-4E02-B2CC-4605455F29D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54296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1/26/2022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8145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31670-B672-4BE5-82D6-3B91197364AC}" type="datetimeFigureOut">
              <a:rPr lang="fi-FI" smtClean="0"/>
              <a:t>26.1.2022</a:t>
            </a:fld>
            <a:endParaRPr lang="fi-FI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77746-646E-4E02-B2CC-4605455F29D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744466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31670-B672-4BE5-82D6-3B91197364AC}" type="datetimeFigureOut">
              <a:rPr lang="fi-FI" smtClean="0"/>
              <a:t>26.1.2022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77746-646E-4E02-B2CC-4605455F29D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79138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31670-B672-4BE5-82D6-3B91197364AC}" type="datetimeFigureOut">
              <a:rPr lang="fi-FI" smtClean="0"/>
              <a:t>26.1.2022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77746-646E-4E02-B2CC-4605455F29D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99848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1/26/2022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623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1/26/2022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938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1/26/2022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4730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1/26/2022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9882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1/26/2022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2918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1/26/2022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506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1/26/2022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660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1/26/2022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758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AF131670-B672-4BE5-82D6-3B91197364AC}" type="datetimeFigureOut">
              <a:rPr lang="fi-FI" smtClean="0"/>
              <a:t>26.1.2022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fi-FI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00777746-646E-4E02-B2CC-4605455F29D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63565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peda.net/jao/aikuislukio/nimet%C3%B6n-bad1/ylioppilastutkinto/yt2/%C3%A4idinkieli/dk/kktp:file/download/f0fad37788a4237a336e0e11e985993732cfb0ef/Kirjoitustaidon%20koe%20%28tarkistettu%29.pdf" TargetMode="External"/><Relationship Id="rId2" Type="http://schemas.openxmlformats.org/officeDocument/2006/relationships/hyperlink" Target="https://yle.fi/aihe/artikkeli/2020/02/28/nain-kirjoitat-omaaanisen-aidinkielen-kirjoitustaidon-vastauksen-lue-lukion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minna.keranen@konnevesi.fi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peda.net/jao/aikuislukio/nimet%C3%B6n-bad1/ylioppilastutkinto/yt2/%C3%A4idinkieli/dk/kktp:file/download/f0fad37788a4237a336e0e11e985993732cfb0ef/Kirjoitustaidon%20koe%20%28tarkistettu%29.pdf" TargetMode="External"/><Relationship Id="rId2" Type="http://schemas.openxmlformats.org/officeDocument/2006/relationships/hyperlink" Target="http://Luhttps:/peda.net/kauhava/lukiokoulutus/kauhavanlukio/lukiokurssit/jk/9kjn/ljllv" TargetMode="External"/><Relationship Id="rId1" Type="http://schemas.openxmlformats.org/officeDocument/2006/relationships/slideLayout" Target="../slideLayouts/slideLayout13.xml"/><Relationship Id="rId5" Type="http://schemas.openxmlformats.org/officeDocument/2006/relationships/hyperlink" Target="https://peda.net/jao/aikuislukio/nimet%C3%B6n-bad1/ylioppilastutkinto/yt2/%C3%A4idinkieli/dk/lkotp:file/download/aa0461d7844061d55e353e30d7986dc979d93844/Lukutaidon%20kokeen%20ohjeistus%20%28tarkistettu%29.pdf" TargetMode="External"/><Relationship Id="rId4" Type="http://schemas.openxmlformats.org/officeDocument/2006/relationships/hyperlink" Target="https://yle.fi/aihe/artikkeli/2020/02/28/nain-kirjoitat-omaaanisen-aidinkielen-kirjoitustaidon-vastauksen-lue-lukio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Kirjoitustaidon </a:t>
            </a:r>
            <a:br>
              <a:rPr lang="fi-FI" dirty="0">
                <a:latin typeface="Rockwell Condensed"/>
              </a:rPr>
            </a:br>
            <a:r>
              <a:rPr lang="fi-FI" dirty="0"/>
              <a:t>ylioppilaskoe</a:t>
            </a:r>
            <a:endParaRPr lang="fi-FI" dirty="0">
              <a:latin typeface="Rockwell Condensed"/>
            </a:endParaRP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823856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2C6FD30-631C-4E5D-B76C-7ED7BCA8C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Lähteet: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86461CB-BF38-43F3-B764-88764A611E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>
                <a:ea typeface="+mn-lt"/>
                <a:cs typeface="+mn-lt"/>
                <a:hlinkClick r:id="rId2"/>
              </a:rPr>
              <a:t>https://yle.fi/aihe/artikkeli/2020/02/28/nain-kirjoitat-omaaanisen-aidinkielen-kirjoitustaidon-vastauksen-lue-lukion</a:t>
            </a:r>
            <a:endParaRPr lang="fi-FI">
              <a:ea typeface="+mn-lt"/>
              <a:cs typeface="+mn-lt"/>
            </a:endParaRPr>
          </a:p>
          <a:p>
            <a:pPr>
              <a:buClr>
                <a:srgbClr val="9E3611"/>
              </a:buClr>
            </a:pPr>
            <a:endParaRPr lang="fi-FI" dirty="0"/>
          </a:p>
          <a:p>
            <a:pPr>
              <a:buClr>
                <a:srgbClr val="9E3611"/>
              </a:buClr>
            </a:pPr>
            <a:r>
              <a:rPr lang="fi-FI" dirty="0">
                <a:ea typeface="+mn-lt"/>
                <a:cs typeface="+mn-lt"/>
                <a:hlinkClick r:id="rId3"/>
              </a:rPr>
              <a:t>https://peda.net/jao/aikuislukio/nimet%C3%B6n-bad1/ylioppilastutkinto/yt2/%C3%A4idinkieli/dk/kktp:file/download/f0fad37788a4237a336e0e11e985993732cfb0ef/Kirjoitustaidon%20koe%20%28tarkistettu%29.pdf</a:t>
            </a:r>
            <a:endParaRPr lang="fi-FI" dirty="0">
              <a:ea typeface="+mn-lt"/>
              <a:cs typeface="+mn-lt"/>
            </a:endParaRPr>
          </a:p>
          <a:p>
            <a:pPr marL="0" indent="0">
              <a:buClr>
                <a:srgbClr val="9E3611"/>
              </a:buClr>
              <a:buNone/>
            </a:pPr>
            <a:endParaRPr lang="fi-FI" dirty="0"/>
          </a:p>
          <a:p>
            <a:pPr marL="0" indent="0">
              <a:buClr>
                <a:srgbClr val="9E3611"/>
              </a:buClr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9858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DC45B16-DC57-4330-8836-8F1FBCE9E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235533"/>
          </a:xfrm>
        </p:spPr>
        <p:txBody>
          <a:bodyPr>
            <a:normAutofit/>
          </a:bodyPr>
          <a:lstStyle/>
          <a:p>
            <a:r>
              <a:rPr lang="fi-FI" sz="4400" dirty="0"/>
              <a:t>Arvioitavan kirjoitustaidon tehtävän ohje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492D3C8-D649-4211-9E84-0C2413CC7D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718842"/>
            <a:ext cx="10058400" cy="4453358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fi-FI"/>
          </a:p>
          <a:p>
            <a:pPr>
              <a:lnSpc>
                <a:spcPct val="150000"/>
              </a:lnSpc>
              <a:buClr>
                <a:srgbClr val="9E3611"/>
              </a:buClr>
            </a:pPr>
            <a:r>
              <a:rPr lang="fi-FI" dirty="0"/>
              <a:t>Aiheet ja aineistot löytyvät oppikirjasta sivulta 92.</a:t>
            </a:r>
          </a:p>
          <a:p>
            <a:pPr>
              <a:lnSpc>
                <a:spcPct val="150000"/>
              </a:lnSpc>
              <a:buClr>
                <a:srgbClr val="9E3611"/>
              </a:buClr>
            </a:pPr>
            <a:r>
              <a:rPr lang="fi-FI" dirty="0"/>
              <a:t>Tekstiä suunnitellaan ja aloitetaan koulussa</a:t>
            </a:r>
          </a:p>
          <a:p>
            <a:pPr lvl="1">
              <a:lnSpc>
                <a:spcPct val="150000"/>
              </a:lnSpc>
              <a:spcAft>
                <a:spcPts val="0"/>
              </a:spcAft>
              <a:buClr>
                <a:srgbClr val="9E3611"/>
              </a:buClr>
            </a:pPr>
            <a:r>
              <a:rPr lang="fi-FI" dirty="0"/>
              <a:t>Ideointia, suunnittelua ja tekstin rakenteen luonnostelua maanantain ja keskiviikon jälkimmäisillä tunneilla</a:t>
            </a:r>
          </a:p>
          <a:p>
            <a:pPr lvl="1">
              <a:lnSpc>
                <a:spcPct val="150000"/>
              </a:lnSpc>
              <a:buClr>
                <a:srgbClr val="9E3611"/>
              </a:buClr>
            </a:pPr>
            <a:r>
              <a:rPr lang="fi-FI" dirty="0"/>
              <a:t>Tekstistä palautetaan alkuosa (1–3 tekstikappaletta) sekä tiivis rakennesuunnitelma Minnalle </a:t>
            </a:r>
            <a:r>
              <a:rPr lang="fi-FI" b="1" dirty="0"/>
              <a:t>perjantaina 28.1. klo 12 mennessä</a:t>
            </a:r>
            <a:r>
              <a:rPr lang="fi-FI" dirty="0"/>
              <a:t> sähköpostiin: </a:t>
            </a:r>
            <a:r>
              <a:rPr lang="fi-FI" dirty="0">
                <a:hlinkClick r:id="rId2"/>
              </a:rPr>
              <a:t>minna.keranen@konnevesi.fi</a:t>
            </a:r>
            <a:r>
              <a:rPr lang="fi-FI" dirty="0"/>
              <a:t> </a:t>
            </a:r>
          </a:p>
          <a:p>
            <a:pPr lvl="2">
              <a:lnSpc>
                <a:spcPct val="150000"/>
              </a:lnSpc>
              <a:buClr>
                <a:srgbClr val="9E3611"/>
              </a:buClr>
            </a:pPr>
            <a:r>
              <a:rPr lang="fi-FI" dirty="0"/>
              <a:t>Word-tiedosto, fonttikoko 12, riviväli 1,5, oma nimi oikeaan yläkulmaan.</a:t>
            </a:r>
          </a:p>
          <a:p>
            <a:pPr lvl="1">
              <a:buClr>
                <a:srgbClr val="9E3611"/>
              </a:buClr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74966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DC45B16-DC57-4330-8836-8F1FBCE9E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235533"/>
          </a:xfrm>
        </p:spPr>
        <p:txBody>
          <a:bodyPr>
            <a:normAutofit/>
          </a:bodyPr>
          <a:lstStyle/>
          <a:p>
            <a:r>
              <a:rPr lang="fi-FI" sz="4400" dirty="0"/>
              <a:t>Arvioitavan kirjoitustaidon tehtävän ohje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492D3C8-D649-4211-9E84-0C2413CC7D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718842"/>
            <a:ext cx="10058400" cy="445335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endParaRPr lang="fi-FI"/>
          </a:p>
          <a:p>
            <a:pPr>
              <a:lnSpc>
                <a:spcPct val="150000"/>
              </a:lnSpc>
              <a:buClr>
                <a:srgbClr val="9E3611"/>
              </a:buClr>
            </a:pPr>
            <a:r>
              <a:rPr lang="fi-FI" dirty="0"/>
              <a:t>Teksti kirjoitetaan loppuun koeviikolla </a:t>
            </a:r>
          </a:p>
          <a:p>
            <a:pPr lvl="1">
              <a:lnSpc>
                <a:spcPct val="150000"/>
              </a:lnSpc>
              <a:buClr>
                <a:srgbClr val="9E3611"/>
              </a:buClr>
            </a:pPr>
            <a:r>
              <a:rPr lang="fi-FI" dirty="0" err="1"/>
              <a:t>Äikän</a:t>
            </a:r>
            <a:r>
              <a:rPr lang="fi-FI" dirty="0"/>
              <a:t> koe on </a:t>
            </a:r>
            <a:r>
              <a:rPr lang="fi-FI" b="1" dirty="0"/>
              <a:t>maanantaina 7.2.</a:t>
            </a:r>
            <a:r>
              <a:rPr lang="fi-FI" dirty="0"/>
              <a:t> </a:t>
            </a:r>
          </a:p>
          <a:p>
            <a:pPr lvl="1">
              <a:lnSpc>
                <a:spcPct val="150000"/>
              </a:lnSpc>
              <a:buClr>
                <a:srgbClr val="9E3611"/>
              </a:buClr>
            </a:pPr>
            <a:r>
              <a:rPr lang="fi-FI" dirty="0"/>
              <a:t>Jokainen saa kokeeseen mukaan valitsemansa aineistot sekä tekstin alun palautteineen. Digiaineistoa voi käydä katsomassa koetilanteessa, jos sen valitsee.</a:t>
            </a:r>
          </a:p>
          <a:p>
            <a:pPr lvl="1">
              <a:lnSpc>
                <a:spcPct val="150000"/>
              </a:lnSpc>
              <a:buClr>
                <a:srgbClr val="9E3611"/>
              </a:buClr>
            </a:pPr>
            <a:r>
              <a:rPr lang="fi-FI" dirty="0"/>
              <a:t>Teksti arvioidaan kuten ylioppilaskirjoituksissa (maksimipisteet 60 p.) Arviointikriteerit kuhunkin arvosanaan käydään läpi sopivassa kohdassa.</a:t>
            </a:r>
          </a:p>
          <a:p>
            <a:pPr lvl="1">
              <a:buClr>
                <a:srgbClr val="9E3611"/>
              </a:buClr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3209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271E8E9-2765-4C26-8EFE-5752F8251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>
                <a:latin typeface="Rockwell Condensed"/>
              </a:rPr>
              <a:t>Kirjoittamisen ja tekstin tarkastelun </a:t>
            </a:r>
            <a:r>
              <a:rPr lang="fi-FI">
                <a:latin typeface="Rockwell Condensed"/>
              </a:rPr>
              <a:t>alussa on aina hyvä pohtia...</a:t>
            </a:r>
            <a:endParaRPr lang="fi-FI" err="1">
              <a:latin typeface="Rockwell Condensed"/>
            </a:endParaRP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598A5ED-D3CB-459B-B05E-AEB0949B36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fi-FI" dirty="0"/>
          </a:p>
          <a:p>
            <a:pPr>
              <a:buClr>
                <a:srgbClr val="9E3611"/>
              </a:buClr>
            </a:pPr>
            <a:r>
              <a:rPr lang="fi-FI" dirty="0"/>
              <a:t>Mikä on tekstin </a:t>
            </a:r>
            <a:r>
              <a:rPr lang="fi-FI" dirty="0">
                <a:solidFill>
                  <a:srgbClr val="FF0000"/>
                </a:solidFill>
              </a:rPr>
              <a:t>tekstilaji</a:t>
            </a:r>
            <a:r>
              <a:rPr lang="fi-FI" dirty="0"/>
              <a:t>? Mitä piirteitä tekstilajiin liittyy ja mikä on sen tavoite?</a:t>
            </a:r>
          </a:p>
          <a:p>
            <a:pPr>
              <a:buClr>
                <a:srgbClr val="9E3611"/>
              </a:buClr>
            </a:pPr>
            <a:endParaRPr lang="fi-FI" dirty="0"/>
          </a:p>
          <a:p>
            <a:pPr>
              <a:buClr>
                <a:srgbClr val="9E3611"/>
              </a:buClr>
            </a:pPr>
            <a:r>
              <a:rPr lang="fi-FI" dirty="0"/>
              <a:t>Mikä on tekstin </a:t>
            </a:r>
            <a:r>
              <a:rPr lang="fi-FI" dirty="0">
                <a:solidFill>
                  <a:srgbClr val="FF0000"/>
                </a:solidFill>
              </a:rPr>
              <a:t>konteksti</a:t>
            </a:r>
            <a:r>
              <a:rPr lang="fi-FI" dirty="0"/>
              <a:t> (=julkaisu- ja asiayhteys)? Miten se vaikuttaa tekstin merkitykseen ja tulkintaan?</a:t>
            </a:r>
          </a:p>
          <a:p>
            <a:pPr>
              <a:buClr>
                <a:srgbClr val="9E3611"/>
              </a:buClr>
            </a:pPr>
            <a:endParaRPr lang="fi-FI" dirty="0"/>
          </a:p>
          <a:p>
            <a:pPr>
              <a:buClr>
                <a:srgbClr val="9E3611"/>
              </a:buClr>
            </a:pPr>
            <a:r>
              <a:rPr lang="fi-FI" dirty="0"/>
              <a:t>Mikä on tekstin </a:t>
            </a:r>
            <a:r>
              <a:rPr lang="fi-FI" dirty="0">
                <a:solidFill>
                  <a:srgbClr val="FF0000"/>
                </a:solidFill>
              </a:rPr>
              <a:t>kohderyhmä</a:t>
            </a:r>
            <a:r>
              <a:rPr lang="fi-FI" dirty="0"/>
              <a:t>? Kuinka se näkyy tekstissä?</a:t>
            </a:r>
          </a:p>
          <a:p>
            <a:pPr>
              <a:buClr>
                <a:srgbClr val="9E3611"/>
              </a:buClr>
            </a:pPr>
            <a:endParaRPr lang="fi-FI" dirty="0"/>
          </a:p>
          <a:p>
            <a:pPr>
              <a:buClr>
                <a:srgbClr val="9E3611"/>
              </a:buClr>
            </a:pPr>
            <a:r>
              <a:rPr lang="fi-FI"/>
              <a:t>Mitä ajatuksia teksti ja aihe minussa herättää? Mitä tiedän aiheesta? Mitä joku muu voisi ajatella?</a:t>
            </a:r>
            <a:endParaRPr lang="fi-FI" dirty="0"/>
          </a:p>
          <a:p>
            <a:pPr>
              <a:buClr>
                <a:srgbClr val="9E3611"/>
              </a:buClr>
            </a:pPr>
            <a:endParaRPr lang="fi-FI" dirty="0"/>
          </a:p>
          <a:p>
            <a:pPr>
              <a:buClr>
                <a:srgbClr val="9E3611"/>
              </a:buClr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82757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80353D9-79EC-47CB-B721-CB975B824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221156"/>
          </a:xfrm>
        </p:spPr>
        <p:txBody>
          <a:bodyPr/>
          <a:lstStyle/>
          <a:p>
            <a:r>
              <a:rPr lang="fi-FI" dirty="0"/>
              <a:t>Moniäänisyys (s. 369)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370198A-431B-43E4-87BB-61C1B3BF99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020767"/>
            <a:ext cx="10058400" cy="415143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/>
              <a:t>= tekstissä kuuluu oman äänen lisäksi myös jonkun muun ääni (ihminen, yritys, intertekstuaalisuus...)</a:t>
            </a:r>
          </a:p>
          <a:p>
            <a:pPr>
              <a:buClr>
                <a:srgbClr val="9E3611"/>
              </a:buClr>
            </a:pPr>
            <a:endParaRPr lang="fi-FI" dirty="0"/>
          </a:p>
          <a:p>
            <a:pPr>
              <a:buClr>
                <a:srgbClr val="9E3611"/>
              </a:buClr>
            </a:pPr>
            <a:r>
              <a:rPr lang="fi-FI">
                <a:ea typeface="+mn-lt"/>
                <a:cs typeface="+mn-lt"/>
              </a:rPr>
              <a:t>Kirjoitustaidon kokeessa kirjoitetaan valittuja aineistoja hyödyntäen omaääninen teksti, eli siinä vuorottelevat kirjoittajan omat ja aineistosta otetut ajatukset.</a:t>
            </a:r>
            <a:br>
              <a:rPr lang="fi-FI" dirty="0">
                <a:ea typeface="+mn-lt"/>
                <a:cs typeface="+mn-lt"/>
              </a:rPr>
            </a:br>
            <a:endParaRPr lang="fi-FI" dirty="0">
              <a:ea typeface="+mn-lt"/>
              <a:cs typeface="+mn-lt"/>
            </a:endParaRPr>
          </a:p>
          <a:p>
            <a:pPr>
              <a:buClr>
                <a:srgbClr val="9E3611"/>
              </a:buClr>
            </a:pPr>
            <a:r>
              <a:rPr lang="fi-FI" i="1" dirty="0">
                <a:ea typeface="+mn-lt"/>
                <a:cs typeface="+mn-lt"/>
              </a:rPr>
              <a:t>“Mielestäni omaäänisyys tarkoittaa omia näkemyksiä, mielipiteitä ja niiden perustelua, kokemuksia ja tietoa aiheesta." </a:t>
            </a:r>
            <a:r>
              <a:rPr lang="fi-FI" sz="1600" dirty="0">
                <a:ea typeface="+mn-lt"/>
                <a:cs typeface="+mn-lt"/>
              </a:rPr>
              <a:t>(äidinkielenopettaja </a:t>
            </a:r>
            <a:r>
              <a:rPr lang="fi-FI" sz="1600" err="1">
                <a:ea typeface="+mn-lt"/>
                <a:cs typeface="+mn-lt"/>
              </a:rPr>
              <a:t>Ruusa</a:t>
            </a:r>
            <a:r>
              <a:rPr lang="fi-FI" sz="1600">
                <a:ea typeface="+mn-lt"/>
                <a:cs typeface="+mn-lt"/>
              </a:rPr>
              <a:t> Einiö Ylen artikkelissa </a:t>
            </a:r>
            <a:r>
              <a:rPr lang="fi-FI" sz="1600" i="1">
                <a:ea typeface="+mn-lt"/>
                <a:cs typeface="+mn-lt"/>
              </a:rPr>
              <a:t>Näin kirjoitat omaäänisen kirjoitustaidon vastauksen</a:t>
            </a:r>
            <a:r>
              <a:rPr lang="fi-FI" sz="1600">
                <a:ea typeface="+mn-lt"/>
                <a:cs typeface="+mn-lt"/>
              </a:rPr>
              <a:t>)</a:t>
            </a:r>
            <a:br>
              <a:rPr lang="fi-FI" sz="1600" dirty="0">
                <a:ea typeface="+mn-lt"/>
                <a:cs typeface="+mn-lt"/>
              </a:rPr>
            </a:br>
            <a:endParaRPr lang="fi-FI" sz="1600" dirty="0">
              <a:ea typeface="+mn-lt"/>
              <a:cs typeface="+mn-lt"/>
            </a:endParaRPr>
          </a:p>
          <a:p>
            <a:pPr>
              <a:buClr>
                <a:srgbClr val="9E3611"/>
              </a:buClr>
            </a:pPr>
            <a:r>
              <a:rPr lang="fi-FI" dirty="0">
                <a:ea typeface="+mn-lt"/>
                <a:cs typeface="+mn-lt"/>
              </a:rPr>
              <a:t>Aineistoviittausten avulla kirjoittaja erottelee, milloin tekstissä on kyse kirjoittajan omasta äänestä, milloin taas aineistosta peräisin olevasta sisällöstä.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445843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E2BF769-229E-4E0E-AFCD-2697A9DF2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VIITTAAMINEN (s. 370-374)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C245369-EE18-4017-B56D-E4CF8C5E64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092654"/>
            <a:ext cx="10058400" cy="429520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/>
              <a:t>Kun toisen tekstiin viitataan ensimmäisen kerran, tehdään lähdeviite. Siinä mainitaan</a:t>
            </a:r>
          </a:p>
          <a:p>
            <a:pPr marL="617220" lvl="1" indent="-342900">
              <a:spcAft>
                <a:spcPts val="0"/>
              </a:spcAft>
              <a:buClr>
                <a:srgbClr val="9E3611"/>
              </a:buClr>
              <a:buAutoNum type="arabicPeriod"/>
            </a:pPr>
            <a:r>
              <a:rPr lang="fi-FI" dirty="0"/>
              <a:t>kirjoittaja</a:t>
            </a:r>
          </a:p>
          <a:p>
            <a:pPr marL="617220" lvl="1" indent="-342900">
              <a:spcAft>
                <a:spcPts val="0"/>
              </a:spcAft>
              <a:buClr>
                <a:srgbClr val="9E3611"/>
              </a:buClr>
              <a:buAutoNum type="arabicPeriod"/>
            </a:pPr>
            <a:r>
              <a:rPr lang="fi-FI" dirty="0"/>
              <a:t>tekstilaji</a:t>
            </a:r>
          </a:p>
          <a:p>
            <a:pPr marL="617220" lvl="1" indent="-342900">
              <a:spcAft>
                <a:spcPts val="0"/>
              </a:spcAft>
              <a:buClr>
                <a:srgbClr val="9E3611"/>
              </a:buClr>
              <a:buAutoNum type="arabicPeriod"/>
            </a:pPr>
            <a:r>
              <a:rPr lang="fi-FI" dirty="0"/>
              <a:t>tekstin nimi</a:t>
            </a:r>
          </a:p>
          <a:p>
            <a:pPr marL="617220" lvl="1" indent="-342900">
              <a:spcAft>
                <a:spcPts val="0"/>
              </a:spcAft>
              <a:buClr>
                <a:srgbClr val="9E3611"/>
              </a:buClr>
              <a:buAutoNum type="arabicPeriod"/>
            </a:pPr>
            <a:r>
              <a:rPr lang="fi-FI" dirty="0"/>
              <a:t>ilmestymisaika ja -paikka.</a:t>
            </a:r>
          </a:p>
          <a:p>
            <a:pPr marL="617220" lvl="1" indent="-342900">
              <a:buClr>
                <a:srgbClr val="9E3611"/>
              </a:buClr>
              <a:buAutoNum type="arabicPeriod"/>
            </a:pPr>
            <a:endParaRPr lang="fi-FI" dirty="0"/>
          </a:p>
          <a:p>
            <a:pPr>
              <a:buClr>
                <a:srgbClr val="9E3611"/>
              </a:buClr>
            </a:pPr>
            <a:r>
              <a:rPr lang="fi-FI" dirty="0"/>
              <a:t>Toisen ihmisen ajatukset erotetaan myöhemminkin selvästi omista ajatuksista viittaamalla niihin. Keinoja ovat esimerkiksi</a:t>
            </a:r>
          </a:p>
          <a:p>
            <a:pPr lvl="1">
              <a:spcAft>
                <a:spcPts val="0"/>
              </a:spcAft>
              <a:buClr>
                <a:srgbClr val="9E3611"/>
              </a:buClr>
            </a:pPr>
            <a:r>
              <a:rPr lang="fi-FI" dirty="0"/>
              <a:t>epäsuora lainaaminen eli referointi</a:t>
            </a:r>
          </a:p>
          <a:p>
            <a:pPr lvl="1">
              <a:spcAft>
                <a:spcPts val="0"/>
              </a:spcAft>
              <a:buClr>
                <a:srgbClr val="9E3611"/>
              </a:buClr>
            </a:pPr>
            <a:r>
              <a:rPr lang="fi-FI" dirty="0"/>
              <a:t>suora lainaaminen eli siteeraaminen.</a:t>
            </a:r>
          </a:p>
          <a:p>
            <a:pPr lvl="1">
              <a:spcAft>
                <a:spcPts val="0"/>
              </a:spcAft>
              <a:buClr>
                <a:srgbClr val="9E3611"/>
              </a:buClr>
            </a:pPr>
            <a:endParaRPr lang="fi-FI" dirty="0"/>
          </a:p>
          <a:p>
            <a:pPr marL="274320" lvl="1" indent="0">
              <a:spcAft>
                <a:spcPts val="0"/>
              </a:spcAft>
              <a:buClr>
                <a:srgbClr val="9E3611"/>
              </a:buClr>
              <a:buNone/>
            </a:pPr>
            <a:r>
              <a:rPr lang="fi-FI" dirty="0"/>
              <a:t>HUOM! Jos tekstin kirjoittaja käyttää jonkun muun ajatuksia, on koko viittausketju mainittava! (ks. s. 372)</a:t>
            </a:r>
          </a:p>
          <a:p>
            <a:pPr lvl="1">
              <a:spcAft>
                <a:spcPts val="0"/>
              </a:spcAft>
              <a:buClr>
                <a:srgbClr val="9E3611"/>
              </a:buClr>
            </a:pPr>
            <a:endParaRPr lang="fi-FI" dirty="0"/>
          </a:p>
          <a:p>
            <a:pPr indent="0">
              <a:buClr>
                <a:srgbClr val="9E3611"/>
              </a:buClr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568261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388A490-C988-41FF-8A25-78A19B0F1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Tekstin ideointi ja rajaus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F0572CE-10F3-484B-879A-3F13E369B6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fi-FI"/>
          </a:p>
          <a:p>
            <a:pPr>
              <a:buClr>
                <a:srgbClr val="9E3611"/>
              </a:buClr>
            </a:pPr>
            <a:r>
              <a:rPr lang="fi-FI"/>
              <a:t>Tutustukaa tehtävän aiheisiin ja aineistoihin.</a:t>
            </a:r>
            <a:endParaRPr lang="fi-FI" dirty="0"/>
          </a:p>
          <a:p>
            <a:pPr>
              <a:buClr>
                <a:srgbClr val="9E3611"/>
              </a:buClr>
            </a:pPr>
            <a:endParaRPr lang="fi-FI" dirty="0"/>
          </a:p>
          <a:p>
            <a:pPr>
              <a:buClr>
                <a:srgbClr val="9E3611"/>
              </a:buClr>
            </a:pPr>
            <a:r>
              <a:rPr lang="fi-FI"/>
              <a:t>Pohtikaa sen jälkeen ryhmissä, mitkä aineistot sopisivat kuhunkin aiheeseen ja miten niitä voisi hyödyntää tekstissä.</a:t>
            </a:r>
            <a:endParaRPr lang="fi-FI" dirty="0"/>
          </a:p>
          <a:p>
            <a:pPr>
              <a:buClr>
                <a:srgbClr val="9E3611"/>
              </a:buClr>
            </a:pPr>
            <a:endParaRPr lang="fi-FI" dirty="0"/>
          </a:p>
          <a:p>
            <a:pPr>
              <a:buClr>
                <a:srgbClr val="9E3611"/>
              </a:buClr>
            </a:pPr>
            <a:r>
              <a:rPr lang="fi-FI"/>
              <a:t>Keksikää sitten mahdollisimman moneen aiheeseen mahdollisimman paljon näkökulmia, joita teksteissä voisi hyödyntää. Älkää karsiko tai olko kriittisiä tässä vaiheessa!</a:t>
            </a:r>
          </a:p>
          <a:p>
            <a:pPr lvl="1">
              <a:buClr>
                <a:srgbClr val="9E3611"/>
              </a:buClr>
            </a:pPr>
            <a:r>
              <a:rPr lang="fi-FI"/>
              <a:t>Kirjoittakaa lopuksi ideanne taululla oleville papereille. Lopuksi käydään ideoita läpi ja napataan omaan tekstiin sopivat (mistä minulla olisi sanottavaa?).</a:t>
            </a:r>
            <a:endParaRPr lang="fi-FI" dirty="0"/>
          </a:p>
          <a:p>
            <a:pPr>
              <a:buClr>
                <a:srgbClr val="9E3611"/>
              </a:buClr>
            </a:pPr>
            <a:endParaRPr lang="fi-FI" dirty="0"/>
          </a:p>
          <a:p>
            <a:pPr>
              <a:buClr>
                <a:srgbClr val="9E3611"/>
              </a:buClr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64201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9FF61F6-615A-4EA7-B419-FB8348909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latin typeface="Rockwell Condensed"/>
              </a:rPr>
              <a:t>Rakenteen ja sidosteisuuden kertaamista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E7F3A13-7ADC-4565-AE58-8FF8B09D0F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fi-FI"/>
          </a:p>
          <a:p>
            <a:pPr>
              <a:buClr>
                <a:srgbClr val="9E3611"/>
              </a:buClr>
            </a:pPr>
            <a:r>
              <a:rPr lang="fi-FI" dirty="0"/>
              <a:t>Sivulta 73 t. 6 ja 7 (otsikointi, aloitus ja lopetus, rakenne, sidosteisuus)</a:t>
            </a:r>
          </a:p>
          <a:p>
            <a:pPr>
              <a:buClr>
                <a:srgbClr val="9E3611"/>
              </a:buClr>
            </a:pPr>
            <a:endParaRPr lang="fi-FI" dirty="0"/>
          </a:p>
          <a:p>
            <a:pPr>
              <a:buClr>
                <a:srgbClr val="9E3611"/>
              </a:buClr>
            </a:pPr>
            <a:r>
              <a:rPr lang="fi-FI" dirty="0"/>
              <a:t>Sivulta 82 t. 3 (lähteeseen viittaaminen)</a:t>
            </a:r>
          </a:p>
          <a:p>
            <a:pPr>
              <a:buClr>
                <a:srgbClr val="9E3611"/>
              </a:buClr>
            </a:pPr>
            <a:endParaRPr lang="fi-FI" dirty="0"/>
          </a:p>
          <a:p>
            <a:pPr>
              <a:buClr>
                <a:srgbClr val="9E3611"/>
              </a:buClr>
            </a:pPr>
            <a:r>
              <a:rPr lang="fi-FI" dirty="0"/>
              <a:t>Jos olet nopea, voit tehdä myös sivulta 86 tehtävät 6 ja 7.</a:t>
            </a:r>
          </a:p>
        </p:txBody>
      </p:sp>
    </p:spTree>
    <p:extLst>
      <p:ext uri="{BB962C8B-B14F-4D97-AF65-F5344CB8AC3E}">
        <p14:creationId xmlns:p14="http://schemas.microsoft.com/office/powerpoint/2010/main" val="37979507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68C3DAD-E83C-48FC-BE23-168B4DEB91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120514"/>
          </a:xfrm>
        </p:spPr>
        <p:txBody>
          <a:bodyPr/>
          <a:lstStyle/>
          <a:p>
            <a:r>
              <a:rPr lang="fi-FI" dirty="0"/>
              <a:t>Kertausmateriaalia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7717FDC-6BF2-4296-9CA5-1400F95D44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718842"/>
            <a:ext cx="10058400" cy="4669018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fi-FI">
                <a:ea typeface="+mn-lt"/>
                <a:cs typeface="+mn-lt"/>
              </a:rPr>
              <a:t>Luetelma ja luettelo:</a:t>
            </a:r>
            <a:endParaRPr lang="fi-FI" dirty="0">
              <a:ea typeface="+mn-lt"/>
              <a:cs typeface="+mn-lt"/>
            </a:endParaRPr>
          </a:p>
          <a:p>
            <a:pPr>
              <a:buClr>
                <a:srgbClr val="9E3611"/>
              </a:buClr>
            </a:pPr>
            <a:r>
              <a:rPr lang="fi-FI" dirty="0">
                <a:ea typeface="+mn-lt"/>
                <a:cs typeface="+mn-lt"/>
                <a:hlinkClick r:id="rId2"/>
              </a:rPr>
              <a:t>https://peda.net/kauhava/lukiokoulutus/kauhavanlukio/lukiokurssit/jk/9kjn/ljllv</a:t>
            </a:r>
            <a:endParaRPr lang="fi-FI" dirty="0"/>
          </a:p>
          <a:p>
            <a:pPr>
              <a:buClr>
                <a:srgbClr val="9E3611"/>
              </a:buClr>
            </a:pPr>
            <a:r>
              <a:rPr lang="fi-FI">
                <a:ea typeface="+mn-lt"/>
                <a:cs typeface="+mn-lt"/>
              </a:rPr>
              <a:t>Kirjoitustaidon koe:</a:t>
            </a:r>
            <a:endParaRPr lang="fi-FI" dirty="0">
              <a:ea typeface="+mn-lt"/>
              <a:cs typeface="+mn-lt"/>
            </a:endParaRPr>
          </a:p>
          <a:p>
            <a:pPr>
              <a:buClr>
                <a:srgbClr val="9E3611"/>
              </a:buClr>
            </a:pPr>
            <a:r>
              <a:rPr lang="fi-FI" dirty="0">
                <a:ea typeface="+mn-lt"/>
                <a:cs typeface="+mn-lt"/>
                <a:hlinkClick r:id="rId3"/>
              </a:rPr>
              <a:t>https://peda.net/jao/aikuislukio/nimet%C3%B6n-bad1/ylioppilastutkinto/yt2/%C3%A4idinkieli/dk/kktp:file/download/f0fad37788a4237a336e0e11e985993732cfb0ef/Kirjoitustaidon%20koe%20%28tarkistettu%29.pdf</a:t>
            </a:r>
            <a:endParaRPr lang="fi-FI" dirty="0">
              <a:ea typeface="+mn-lt"/>
              <a:cs typeface="+mn-lt"/>
            </a:endParaRPr>
          </a:p>
          <a:p>
            <a:pPr>
              <a:buClr>
                <a:srgbClr val="9E3611"/>
              </a:buClr>
            </a:pPr>
            <a:r>
              <a:rPr lang="fi-FI" dirty="0">
                <a:ea typeface="+mn-lt"/>
                <a:cs typeface="+mn-lt"/>
                <a:hlinkClick r:id="rId4"/>
              </a:rPr>
              <a:t>https://yle.fi/aihe/artikkeli/2020/02/28/nain-kirjoitat-omaaanisen-aidinkielen-kirjoitustaidon-vastauksen-lue-lukion</a:t>
            </a:r>
            <a:endParaRPr lang="fi-FI" dirty="0">
              <a:ea typeface="+mn-lt"/>
              <a:cs typeface="+mn-lt"/>
            </a:endParaRPr>
          </a:p>
          <a:p>
            <a:pPr>
              <a:buClr>
                <a:srgbClr val="9E3611"/>
              </a:buClr>
            </a:pPr>
            <a:r>
              <a:rPr lang="fi-FI">
                <a:ea typeface="+mn-lt"/>
                <a:cs typeface="+mn-lt"/>
              </a:rPr>
              <a:t>Lukutaidon koe:</a:t>
            </a:r>
            <a:endParaRPr lang="fi-FI" dirty="0">
              <a:ea typeface="+mn-lt"/>
              <a:cs typeface="+mn-lt"/>
            </a:endParaRPr>
          </a:p>
          <a:p>
            <a:pPr>
              <a:buClr>
                <a:srgbClr val="9E3611"/>
              </a:buClr>
            </a:pPr>
            <a:r>
              <a:rPr lang="fi-FI" dirty="0">
                <a:ea typeface="+mn-lt"/>
                <a:cs typeface="+mn-lt"/>
                <a:hlinkClick r:id="rId5"/>
              </a:rPr>
              <a:t>https://peda.net/jao/aikuislukio/nimet%C3%B6n-bad1/ylioppilastutkinto/yt2/%C3%A4idinkieli/dk/lkotp:file/download/aa0461d7844061d55e353e30d7986dc979d93844/Lukutaidon%20kokeen%20ohjeistus%20%28tarkistettu%29.pdf</a:t>
            </a:r>
            <a:endParaRPr lang="fi-FI" dirty="0">
              <a:ea typeface="+mn-lt"/>
              <a:cs typeface="+mn-lt"/>
            </a:endParaRPr>
          </a:p>
          <a:p>
            <a:pPr>
              <a:buClr>
                <a:srgbClr val="9E3611"/>
              </a:buClr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68458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Puutyyppi">
  <a:themeElements>
    <a:clrScheme name="Puutyyppi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Puutyyppi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uutyyppi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663</Words>
  <Application>Microsoft Office PowerPoint</Application>
  <PresentationFormat>Laajakuva</PresentationFormat>
  <Paragraphs>68</Paragraphs>
  <Slides>10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10</vt:i4>
      </vt:variant>
    </vt:vector>
  </HeadingPairs>
  <TitlesOfParts>
    <vt:vector size="15" baseType="lpstr">
      <vt:lpstr>Rockwell</vt:lpstr>
      <vt:lpstr>Rockwell Condensed</vt:lpstr>
      <vt:lpstr>Wingdings</vt:lpstr>
      <vt:lpstr>Wood Type</vt:lpstr>
      <vt:lpstr>Puutyyppi</vt:lpstr>
      <vt:lpstr>Kirjoitustaidon  ylioppilaskoe</vt:lpstr>
      <vt:lpstr>Arvioitavan kirjoitustaidon tehtävän ohje</vt:lpstr>
      <vt:lpstr>Arvioitavan kirjoitustaidon tehtävän ohje</vt:lpstr>
      <vt:lpstr>Kirjoittamisen ja tekstin tarkastelun alussa on aina hyvä pohtia...</vt:lpstr>
      <vt:lpstr>Moniäänisyys (s. 369)</vt:lpstr>
      <vt:lpstr>VIITTAAMINEN (s. 370-374)</vt:lpstr>
      <vt:lpstr>Tekstin ideointi ja rajaus</vt:lpstr>
      <vt:lpstr>Rakenteen ja sidosteisuuden kertaamista</vt:lpstr>
      <vt:lpstr>Kertausmateriaalia</vt:lpstr>
      <vt:lpstr>Lähteet: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Minna Keränen</dc:creator>
  <cp:lastModifiedBy>Minna Keränen</cp:lastModifiedBy>
  <cp:revision>231</cp:revision>
  <dcterms:created xsi:type="dcterms:W3CDTF">2022-01-23T08:08:32Z</dcterms:created>
  <dcterms:modified xsi:type="dcterms:W3CDTF">2022-01-26T10:45:14Z</dcterms:modified>
</cp:coreProperties>
</file>