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5" r:id="rId4"/>
    <p:sldId id="266" r:id="rId5"/>
    <p:sldId id="263" r:id="rId6"/>
    <p:sldId id="264" r:id="rId7"/>
    <p:sldId id="258" r:id="rId8"/>
    <p:sldId id="259" r:id="rId9"/>
    <p:sldId id="260" r:id="rId10"/>
    <p:sldId id="267" r:id="rId11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73AA3-5C64-4213-8FE1-516AF0C62C8D}" type="datetimeFigureOut">
              <a:rPr lang="fi-FI" smtClean="0"/>
              <a:t>3.12.2013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F01D0-6B45-4FE1-A6C8-9F8F853C10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9421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73AA3-5C64-4213-8FE1-516AF0C62C8D}" type="datetimeFigureOut">
              <a:rPr lang="fi-FI" smtClean="0"/>
              <a:t>3.12.2013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F01D0-6B45-4FE1-A6C8-9F8F853C10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0555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73AA3-5C64-4213-8FE1-516AF0C62C8D}" type="datetimeFigureOut">
              <a:rPr lang="fi-FI" smtClean="0"/>
              <a:t>3.12.2013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F01D0-6B45-4FE1-A6C8-9F8F853C10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0783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73AA3-5C64-4213-8FE1-516AF0C62C8D}" type="datetimeFigureOut">
              <a:rPr lang="fi-FI" smtClean="0"/>
              <a:t>3.12.2013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F01D0-6B45-4FE1-A6C8-9F8F853C10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8508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73AA3-5C64-4213-8FE1-516AF0C62C8D}" type="datetimeFigureOut">
              <a:rPr lang="fi-FI" smtClean="0"/>
              <a:t>3.12.2013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F01D0-6B45-4FE1-A6C8-9F8F853C10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3730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73AA3-5C64-4213-8FE1-516AF0C62C8D}" type="datetimeFigureOut">
              <a:rPr lang="fi-FI" smtClean="0"/>
              <a:t>3.12.2013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F01D0-6B45-4FE1-A6C8-9F8F853C10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6440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73AA3-5C64-4213-8FE1-516AF0C62C8D}" type="datetimeFigureOut">
              <a:rPr lang="fi-FI" smtClean="0"/>
              <a:t>3.12.2013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F01D0-6B45-4FE1-A6C8-9F8F853C10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15110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73AA3-5C64-4213-8FE1-516AF0C62C8D}" type="datetimeFigureOut">
              <a:rPr lang="fi-FI" smtClean="0"/>
              <a:t>3.12.2013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F01D0-6B45-4FE1-A6C8-9F8F853C10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3084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73AA3-5C64-4213-8FE1-516AF0C62C8D}" type="datetimeFigureOut">
              <a:rPr lang="fi-FI" smtClean="0"/>
              <a:t>3.12.2013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F01D0-6B45-4FE1-A6C8-9F8F853C10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0586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73AA3-5C64-4213-8FE1-516AF0C62C8D}" type="datetimeFigureOut">
              <a:rPr lang="fi-FI" smtClean="0"/>
              <a:t>3.12.2013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F01D0-6B45-4FE1-A6C8-9F8F853C10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0576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73AA3-5C64-4213-8FE1-516AF0C62C8D}" type="datetimeFigureOut">
              <a:rPr lang="fi-FI" smtClean="0"/>
              <a:t>3.12.2013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F01D0-6B45-4FE1-A6C8-9F8F853C10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0746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73AA3-5C64-4213-8FE1-516AF0C62C8D}" type="datetimeFigureOut">
              <a:rPr lang="fi-FI" smtClean="0"/>
              <a:t>3.12.2013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F01D0-6B45-4FE1-A6C8-9F8F853C10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335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76672"/>
            <a:ext cx="8965423" cy="4536504"/>
          </a:xfrm>
          <a:prstGeom prst="rect">
            <a:avLst/>
          </a:prstGeom>
        </p:spPr>
      </p:pic>
      <p:pic>
        <p:nvPicPr>
          <p:cNvPr id="1026" name="Picture 2" descr="C:\SVN\USUKO\Images\Logo\it-stamp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173959"/>
            <a:ext cx="1440160" cy="142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SVN\USUKO\Images\Logo\jyu-logo cmyk_teksti-oikealla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57" y="5229200"/>
            <a:ext cx="2610759" cy="130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SVN\USUKO\Images\Logo\TGT_100saatio_RG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228720"/>
            <a:ext cx="2592303" cy="129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92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9" y="341473"/>
            <a:ext cx="3950046" cy="575182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1560" y="2566645"/>
            <a:ext cx="32301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3600" b="1" dirty="0" smtClean="0">
                <a:solidFill>
                  <a:srgbClr val="002060"/>
                </a:solidFill>
              </a:rPr>
              <a:t>www.koulu24.fi</a:t>
            </a:r>
            <a:endParaRPr lang="fi-FI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50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599" y="304798"/>
            <a:ext cx="8653099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800" b="1" dirty="0"/>
              <a:t>USUKO - Uuden Sukupolven Koulu (2013-2014)</a:t>
            </a:r>
          </a:p>
          <a:p>
            <a:endParaRPr lang="fi-FI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 smtClean="0"/>
              <a:t>Monikanavainen oppimateriaalikeskus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 smtClean="0"/>
              <a:t>Integroi </a:t>
            </a:r>
            <a:r>
              <a:rPr lang="fi-FI" sz="2400" dirty="0"/>
              <a:t>erityyppisiä oppimisratkaisuja ja –</a:t>
            </a:r>
            <a:r>
              <a:rPr lang="fi-FI" sz="2400" dirty="0" smtClean="0"/>
              <a:t>resursseja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 smtClean="0"/>
              <a:t>Laiteriippumaton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 smtClean="0"/>
              <a:t>Pilotoidaan </a:t>
            </a:r>
            <a:r>
              <a:rPr lang="fi-FI" sz="2400" dirty="0"/>
              <a:t>keskisuomalaisissa ala- ja yläkouluissa (1. </a:t>
            </a:r>
            <a:r>
              <a:rPr lang="fi-FI" sz="2400" dirty="0" smtClean="0"/>
              <a:t>Norssi)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 smtClean="0"/>
              <a:t>Järjestelmän </a:t>
            </a:r>
            <a:r>
              <a:rPr lang="fi-FI" sz="2400" dirty="0"/>
              <a:t>konsepti on vienti </a:t>
            </a:r>
            <a:r>
              <a:rPr lang="fi-FI" sz="2400" dirty="0" smtClean="0"/>
              <a:t>tuote</a:t>
            </a:r>
          </a:p>
          <a:p>
            <a:endParaRPr lang="fi-FI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5340684"/>
            <a:ext cx="955713" cy="139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75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358528" y="3848546"/>
            <a:ext cx="2476009" cy="1859140"/>
          </a:xfrm>
          <a:prstGeom prst="roundRect">
            <a:avLst/>
          </a:prstGeom>
          <a:solidFill>
            <a:srgbClr val="EE851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Rounded Rectangle 5"/>
          <p:cNvSpPr/>
          <p:nvPr/>
        </p:nvSpPr>
        <p:spPr>
          <a:xfrm>
            <a:off x="3336286" y="3843279"/>
            <a:ext cx="2977971" cy="1872208"/>
          </a:xfrm>
          <a:prstGeom prst="roundRect">
            <a:avLst/>
          </a:prstGeom>
          <a:solidFill>
            <a:srgbClr val="EE851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Rounded Rectangle 6"/>
          <p:cNvSpPr/>
          <p:nvPr/>
        </p:nvSpPr>
        <p:spPr>
          <a:xfrm>
            <a:off x="193577" y="3835478"/>
            <a:ext cx="3096343" cy="1872208"/>
          </a:xfrm>
          <a:prstGeom prst="roundRect">
            <a:avLst/>
          </a:prstGeom>
          <a:solidFill>
            <a:srgbClr val="EE851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Rounded Rectangle 7"/>
          <p:cNvSpPr/>
          <p:nvPr/>
        </p:nvSpPr>
        <p:spPr>
          <a:xfrm>
            <a:off x="283111" y="4309319"/>
            <a:ext cx="1278618" cy="558062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schemeClr val="tx1"/>
                </a:solidFill>
              </a:rPr>
              <a:t>Hahmo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93578" y="3243303"/>
            <a:ext cx="8640960" cy="592175"/>
          </a:xfrm>
          <a:prstGeom prst="roundRect">
            <a:avLst/>
          </a:prstGeom>
          <a:solidFill>
            <a:srgbClr val="EE851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Picture 2" descr="File:Youtube Logo 200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486" y="1137667"/>
            <a:ext cx="1111892" cy="40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714" y="1188510"/>
            <a:ext cx="1766886" cy="69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4" y="1730700"/>
            <a:ext cx="1721152" cy="46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376" y="1224382"/>
            <a:ext cx="807722" cy="8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26" y="1656889"/>
            <a:ext cx="653137" cy="60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 descr="http://upload.wikimedia.org/wikipedia/fi/8/86/WSOY_log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63" y="1188509"/>
            <a:ext cx="1306274" cy="34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50043" y="2475127"/>
            <a:ext cx="1062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E-kirjat ja</a:t>
            </a:r>
          </a:p>
          <a:p>
            <a:r>
              <a:rPr lang="fi-FI" dirty="0" smtClean="0"/>
              <a:t>tehtävät</a:t>
            </a:r>
            <a:endParaRPr lang="fi-FI" dirty="0"/>
          </a:p>
        </p:txBody>
      </p:sp>
      <p:sp>
        <p:nvSpPr>
          <p:cNvPr id="17" name="Rounded Rectangle 16"/>
          <p:cNvSpPr/>
          <p:nvPr/>
        </p:nvSpPr>
        <p:spPr>
          <a:xfrm>
            <a:off x="167935" y="962959"/>
            <a:ext cx="1907704" cy="1462397"/>
          </a:xfrm>
          <a:prstGeom prst="roundRect">
            <a:avLst/>
          </a:prstGeom>
          <a:noFill/>
          <a:ln w="19050" cmpd="sng"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Rounded Rectangle 17"/>
          <p:cNvSpPr/>
          <p:nvPr/>
        </p:nvSpPr>
        <p:spPr>
          <a:xfrm>
            <a:off x="2328175" y="962959"/>
            <a:ext cx="2213964" cy="1462397"/>
          </a:xfrm>
          <a:prstGeom prst="roundRect">
            <a:avLst/>
          </a:prstGeom>
          <a:noFill/>
          <a:ln w="19050" cmpd="sng"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Rounded Rectangle 18"/>
          <p:cNvSpPr/>
          <p:nvPr/>
        </p:nvSpPr>
        <p:spPr>
          <a:xfrm>
            <a:off x="5018114" y="962959"/>
            <a:ext cx="3862789" cy="1462397"/>
          </a:xfrm>
          <a:prstGeom prst="roundRect">
            <a:avLst/>
          </a:prstGeom>
          <a:noFill/>
          <a:ln w="19050" cmpd="sng"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TextBox 19"/>
          <p:cNvSpPr txBox="1"/>
          <p:nvPr/>
        </p:nvSpPr>
        <p:spPr>
          <a:xfrm>
            <a:off x="2575942" y="2613626"/>
            <a:ext cx="1427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Media sisältö</a:t>
            </a:r>
            <a:endParaRPr lang="fi-FI" dirty="0"/>
          </a:p>
        </p:txBody>
      </p:sp>
      <p:sp>
        <p:nvSpPr>
          <p:cNvPr id="21" name="TextBox 20"/>
          <p:cNvSpPr txBox="1"/>
          <p:nvPr/>
        </p:nvSpPr>
        <p:spPr>
          <a:xfrm>
            <a:off x="5221228" y="2613626"/>
            <a:ext cx="1662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Internet lähteet</a:t>
            </a:r>
            <a:endParaRPr lang="fi-FI" dirty="0"/>
          </a:p>
        </p:txBody>
      </p:sp>
      <p:sp>
        <p:nvSpPr>
          <p:cNvPr id="22" name="TextBox 21"/>
          <p:cNvSpPr txBox="1"/>
          <p:nvPr/>
        </p:nvSpPr>
        <p:spPr>
          <a:xfrm>
            <a:off x="4174356" y="3939382"/>
            <a:ext cx="1225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Oppiaineet</a:t>
            </a:r>
            <a:endParaRPr lang="fi-FI" dirty="0"/>
          </a:p>
        </p:txBody>
      </p:sp>
      <p:sp>
        <p:nvSpPr>
          <p:cNvPr id="23" name="TextBox 22"/>
          <p:cNvSpPr txBox="1"/>
          <p:nvPr/>
        </p:nvSpPr>
        <p:spPr>
          <a:xfrm>
            <a:off x="3256525" y="3331422"/>
            <a:ext cx="2716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Digitaalinen oppimateriaali</a:t>
            </a:r>
            <a:endParaRPr lang="fi-FI" dirty="0"/>
          </a:p>
        </p:txBody>
      </p:sp>
      <p:sp>
        <p:nvSpPr>
          <p:cNvPr id="24" name="TextBox 23"/>
          <p:cNvSpPr txBox="1"/>
          <p:nvPr/>
        </p:nvSpPr>
        <p:spPr>
          <a:xfrm>
            <a:off x="1345705" y="3888560"/>
            <a:ext cx="936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Käyttäjä</a:t>
            </a:r>
            <a:endParaRPr lang="fi-FI" dirty="0"/>
          </a:p>
        </p:txBody>
      </p:sp>
      <p:sp>
        <p:nvSpPr>
          <p:cNvPr id="25" name="Rounded Rectangle 24"/>
          <p:cNvSpPr/>
          <p:nvPr/>
        </p:nvSpPr>
        <p:spPr>
          <a:xfrm>
            <a:off x="1705745" y="4315153"/>
            <a:ext cx="1478772" cy="552228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schemeClr val="tx1"/>
                </a:solidFill>
              </a:rPr>
              <a:t>Suoritukset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003192" y="4995407"/>
            <a:ext cx="1278618" cy="558062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schemeClr val="tx1"/>
                </a:solidFill>
              </a:rPr>
              <a:t>Muistio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584204" y="4362833"/>
            <a:ext cx="2468117" cy="992614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schemeClr val="tx1"/>
                </a:solidFill>
              </a:rPr>
              <a:t>Oppimispuu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28" name="Down Arrow 27"/>
          <p:cNvSpPr/>
          <p:nvPr/>
        </p:nvSpPr>
        <p:spPr>
          <a:xfrm>
            <a:off x="3826323" y="3710388"/>
            <a:ext cx="327694" cy="557138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TextBox 28"/>
          <p:cNvSpPr txBox="1"/>
          <p:nvPr/>
        </p:nvSpPr>
        <p:spPr>
          <a:xfrm>
            <a:off x="7064179" y="3954742"/>
            <a:ext cx="978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Tehtävät</a:t>
            </a:r>
            <a:endParaRPr lang="fi-FI" dirty="0"/>
          </a:p>
        </p:txBody>
      </p:sp>
      <p:sp>
        <p:nvSpPr>
          <p:cNvPr id="30" name="Rounded Rectangle 29"/>
          <p:cNvSpPr/>
          <p:nvPr/>
        </p:nvSpPr>
        <p:spPr>
          <a:xfrm>
            <a:off x="6612423" y="4358437"/>
            <a:ext cx="1862074" cy="558062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schemeClr val="tx1"/>
                </a:solidFill>
              </a:rPr>
              <a:t>Ryhmätyöt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31" name="Down Arrow 30"/>
          <p:cNvSpPr/>
          <p:nvPr/>
        </p:nvSpPr>
        <p:spPr>
          <a:xfrm>
            <a:off x="5430682" y="3690065"/>
            <a:ext cx="328937" cy="1040987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Rounded Rectangle 31"/>
          <p:cNvSpPr/>
          <p:nvPr/>
        </p:nvSpPr>
        <p:spPr>
          <a:xfrm>
            <a:off x="6607356" y="4960714"/>
            <a:ext cx="1862074" cy="558062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schemeClr val="tx1"/>
                </a:solidFill>
              </a:rPr>
              <a:t>Yksilötehtävät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33" name="Down Arrow 32"/>
          <p:cNvSpPr/>
          <p:nvPr/>
        </p:nvSpPr>
        <p:spPr>
          <a:xfrm rot="5400000">
            <a:off x="6125719" y="4463210"/>
            <a:ext cx="313533" cy="956045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4084919" y="2425356"/>
            <a:ext cx="0" cy="843723"/>
          </a:xfrm>
          <a:prstGeom prst="straightConnector1">
            <a:avLst/>
          </a:prstGeom>
          <a:ln w="190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1770858" y="2425356"/>
            <a:ext cx="6896" cy="834058"/>
          </a:xfrm>
          <a:prstGeom prst="straightConnector1">
            <a:avLst/>
          </a:prstGeom>
          <a:ln w="190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6949508" y="2425356"/>
            <a:ext cx="0" cy="843723"/>
          </a:xfrm>
          <a:prstGeom prst="straightConnector1">
            <a:avLst/>
          </a:prstGeom>
          <a:ln w="190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929882" y="285270"/>
            <a:ext cx="3094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b="1" dirty="0" smtClean="0"/>
              <a:t>USUKO – Arkkitehtuuri</a:t>
            </a:r>
            <a:endParaRPr lang="fi-FI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5340684"/>
            <a:ext cx="955713" cy="139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83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5340684"/>
            <a:ext cx="955713" cy="1391653"/>
          </a:xfrm>
          <a:prstGeom prst="rect">
            <a:avLst/>
          </a:prstGeom>
        </p:spPr>
      </p:pic>
      <p:sp>
        <p:nvSpPr>
          <p:cNvPr id="4" name="Cloud 3"/>
          <p:cNvSpPr/>
          <p:nvPr/>
        </p:nvSpPr>
        <p:spPr>
          <a:xfrm>
            <a:off x="223249" y="948482"/>
            <a:ext cx="8498655" cy="2325726"/>
          </a:xfrm>
          <a:prstGeom prst="cloud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fi-FI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92016" y="2300450"/>
            <a:ext cx="3682863" cy="1031719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fi-FI" altLang="fi-FI" sz="1600" dirty="0" smtClean="0">
                <a:cs typeface="Arial" panose="020B0604020202020204" pitchFamily="34" charset="0"/>
              </a:rPr>
              <a:t>Ohjausjärjestelmä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71321" y="1436354"/>
            <a:ext cx="1806187" cy="720080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i-FI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E-kirjat, artikkelit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687745" y="1436354"/>
            <a:ext cx="1867462" cy="720080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fi-FI" altLang="fi-FI" sz="1600" dirty="0" smtClean="0">
                <a:cs typeface="Arial" panose="020B0604020202020204" pitchFamily="34" charset="0"/>
              </a:rPr>
              <a:t>Opetussisällöt muista medioista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703969" y="1436354"/>
            <a:ext cx="1944216" cy="720080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i-FI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 materiaali</a:t>
            </a:r>
          </a:p>
        </p:txBody>
      </p:sp>
      <p:sp>
        <p:nvSpPr>
          <p:cNvPr id="10" name="Down Arrow 9"/>
          <p:cNvSpPr/>
          <p:nvPr/>
        </p:nvSpPr>
        <p:spPr>
          <a:xfrm>
            <a:off x="2225285" y="3452578"/>
            <a:ext cx="4440237" cy="779462"/>
          </a:xfrm>
          <a:prstGeom prst="downArrow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i-FI" dirty="0">
                <a:solidFill>
                  <a:schemeClr val="tx1"/>
                </a:solidFill>
              </a:rPr>
              <a:t>Suomen</a:t>
            </a:r>
          </a:p>
          <a:p>
            <a:pPr algn="ctr">
              <a:defRPr/>
            </a:pPr>
            <a:r>
              <a:rPr lang="fi-FI" dirty="0">
                <a:solidFill>
                  <a:schemeClr val="tx1"/>
                </a:solidFill>
              </a:rPr>
              <a:t>tietoliikenneverkko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388558" y="4284943"/>
            <a:ext cx="2106234" cy="713140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i-FI" dirty="0"/>
              <a:t>Koulu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282324" y="4285605"/>
            <a:ext cx="2106234" cy="712479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i-FI" dirty="0"/>
              <a:t>Koti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494792" y="4265881"/>
            <a:ext cx="2106234" cy="732203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i-FI" dirty="0"/>
              <a:t>Harrastukset</a:t>
            </a:r>
          </a:p>
        </p:txBody>
      </p:sp>
      <p:grpSp>
        <p:nvGrpSpPr>
          <p:cNvPr id="14" name="Group 56"/>
          <p:cNvGrpSpPr>
            <a:grpSpLocks/>
          </p:cNvGrpSpPr>
          <p:nvPr/>
        </p:nvGrpSpPr>
        <p:grpSpPr bwMode="auto">
          <a:xfrm>
            <a:off x="2743529" y="6028134"/>
            <a:ext cx="681037" cy="857250"/>
            <a:chOff x="260894" y="4766829"/>
            <a:chExt cx="628915" cy="856925"/>
          </a:xfrm>
          <a:solidFill>
            <a:srgbClr val="0070C0"/>
          </a:solidFill>
        </p:grpSpPr>
        <p:sp>
          <p:nvSpPr>
            <p:cNvPr id="15" name="Chord 14"/>
            <p:cNvSpPr/>
            <p:nvPr/>
          </p:nvSpPr>
          <p:spPr>
            <a:xfrm rot="8263471">
              <a:off x="260894" y="5073969"/>
              <a:ext cx="628915" cy="549785"/>
            </a:xfrm>
            <a:prstGeom prst="chord">
              <a:avLst>
                <a:gd name="adj1" fmla="val 2700000"/>
                <a:gd name="adj2" fmla="val 13190969"/>
              </a:avLst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i-FI"/>
            </a:p>
          </p:txBody>
        </p:sp>
        <p:sp>
          <p:nvSpPr>
            <p:cNvPr id="16" name="Oval 15"/>
            <p:cNvSpPr/>
            <p:nvPr/>
          </p:nvSpPr>
          <p:spPr>
            <a:xfrm>
              <a:off x="489145" y="4766829"/>
              <a:ext cx="334200" cy="334200"/>
            </a:xfrm>
            <a:prstGeom prst="ellipse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i-FI"/>
            </a:p>
          </p:txBody>
        </p:sp>
      </p:grpSp>
      <p:sp>
        <p:nvSpPr>
          <p:cNvPr id="17" name="Rounded Rectangle 16"/>
          <p:cNvSpPr/>
          <p:nvPr/>
        </p:nvSpPr>
        <p:spPr>
          <a:xfrm>
            <a:off x="3497791" y="5902829"/>
            <a:ext cx="1871512" cy="82344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fi-FI" altLang="fi-FI" sz="1100" smtClean="0">
                <a:solidFill>
                  <a:srgbClr val="FFFFFF"/>
                </a:solidFill>
                <a:latin typeface="Times New Roman" pitchFamily="18" charset="0"/>
              </a:rPr>
              <a:t>Mobiililaite</a:t>
            </a:r>
          </a:p>
          <a:p>
            <a:pPr algn="ctr" eaLnBrk="1" hangingPunct="1">
              <a:defRPr/>
            </a:pPr>
            <a:r>
              <a:rPr lang="fi-FI" altLang="fi-FI" sz="1100" smtClean="0">
                <a:solidFill>
                  <a:srgbClr val="FFFFFF"/>
                </a:solidFill>
                <a:latin typeface="Times New Roman" pitchFamily="18" charset="0"/>
              </a:rPr>
              <a:t>&amp;</a:t>
            </a:r>
          </a:p>
          <a:p>
            <a:pPr algn="ctr" eaLnBrk="1" hangingPunct="1">
              <a:defRPr/>
            </a:pPr>
            <a:r>
              <a:rPr lang="fi-FI" altLang="fi-FI" sz="1100" smtClean="0">
                <a:solidFill>
                  <a:srgbClr val="FFFFFF"/>
                </a:solidFill>
                <a:latin typeface="Times New Roman" pitchFamily="18" charset="0"/>
              </a:rPr>
              <a:t>Työpyötä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873218" y="2729502"/>
            <a:ext cx="3100733" cy="458650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fi-FI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Koulut, oppilaat</a:t>
            </a:r>
          </a:p>
          <a:p>
            <a:pPr algn="ctr">
              <a:defRPr/>
            </a:pPr>
            <a:endParaRPr lang="fi-FI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2222110" y="5070240"/>
            <a:ext cx="4438650" cy="779463"/>
          </a:xfrm>
          <a:prstGeom prst="downArrow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i-FI" dirty="0">
                <a:solidFill>
                  <a:schemeClr val="tx1"/>
                </a:solidFill>
              </a:rPr>
              <a:t>Langaton verkko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815537" y="1436354"/>
            <a:ext cx="1728540" cy="720080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i-FI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Oppimis-ratkaisut</a:t>
            </a:r>
            <a:endParaRPr lang="fi-FI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1"/>
          <p:cNvSpPr txBox="1">
            <a:spLocks noChangeArrowheads="1"/>
          </p:cNvSpPr>
          <p:nvPr/>
        </p:nvSpPr>
        <p:spPr bwMode="auto">
          <a:xfrm>
            <a:off x="2123728" y="116632"/>
            <a:ext cx="51657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2800" b="1" dirty="0">
                <a:solidFill>
                  <a:srgbClr val="000099"/>
                </a:solidFill>
                <a:latin typeface="Arial" charset="0"/>
              </a:rPr>
              <a:t>Digitaalinen oppimiskeskus: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800" b="1" dirty="0">
                <a:solidFill>
                  <a:srgbClr val="000099"/>
                </a:solidFill>
                <a:latin typeface="Arial" charset="0"/>
              </a:rPr>
              <a:t>Koulujen e-oppimisen hallintajärjestelmä</a:t>
            </a:r>
          </a:p>
        </p:txBody>
      </p:sp>
    </p:spTree>
    <p:extLst>
      <p:ext uri="{BB962C8B-B14F-4D97-AF65-F5344CB8AC3E}">
        <p14:creationId xmlns:p14="http://schemas.microsoft.com/office/powerpoint/2010/main" val="86962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152400"/>
            <a:ext cx="8787215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800" b="1" dirty="0"/>
              <a:t>HYÖDYT</a:t>
            </a:r>
          </a:p>
          <a:p>
            <a:endParaRPr lang="fi-FI" sz="2400" dirty="0"/>
          </a:p>
          <a:p>
            <a:r>
              <a:rPr lang="fi-FI" sz="2400" b="1" dirty="0"/>
              <a:t>Oppilaille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 smtClean="0"/>
              <a:t>Helpottaa </a:t>
            </a:r>
            <a:r>
              <a:rPr lang="fi-FI" sz="2400" dirty="0"/>
              <a:t>digitaalisten resurssien monipuolista hyödyntämistä </a:t>
            </a:r>
            <a:r>
              <a:rPr lang="fi-FI" sz="2400" dirty="0" smtClean="0"/>
              <a:t>koulumaailmassa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 smtClean="0"/>
              <a:t>Säästää </a:t>
            </a:r>
            <a:r>
              <a:rPr lang="fi-FI" sz="2400" dirty="0"/>
              <a:t>opetus- ja </a:t>
            </a:r>
            <a:r>
              <a:rPr lang="fi-FI" sz="2400" dirty="0" smtClean="0"/>
              <a:t>oppimateriaalikustannuksissa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 smtClean="0"/>
              <a:t>Tasa-arvoistaa opetusta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 smtClean="0"/>
              <a:t>Yksilöllistää opetusta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 smtClean="0"/>
              <a:t>Mahdollistaa </a:t>
            </a:r>
            <a:r>
              <a:rPr lang="fi-FI" sz="2400" dirty="0"/>
              <a:t>lasten ja nuorten oppimisen ajasta ja paikasta </a:t>
            </a:r>
            <a:r>
              <a:rPr lang="fi-FI" sz="2400" dirty="0" smtClean="0"/>
              <a:t>riippumatta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5340684"/>
            <a:ext cx="955713" cy="139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97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152400"/>
            <a:ext cx="8787215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800" b="1" dirty="0"/>
              <a:t>HYÖDYT</a:t>
            </a:r>
          </a:p>
          <a:p>
            <a:endParaRPr lang="en-US" sz="2400" dirty="0"/>
          </a:p>
          <a:p>
            <a:r>
              <a:rPr lang="en-US" sz="2400" b="1" dirty="0" err="1"/>
              <a:t>Opettajille</a:t>
            </a:r>
            <a:r>
              <a:rPr lang="en-US" sz="2400" b="1" dirty="0"/>
              <a:t> </a:t>
            </a:r>
            <a:r>
              <a:rPr lang="en-US" sz="2400" b="1" dirty="0" smtClean="0"/>
              <a:t>:</a:t>
            </a:r>
          </a:p>
          <a:p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Helpottaa</a:t>
            </a:r>
            <a:r>
              <a:rPr lang="en-US" sz="2400" dirty="0"/>
              <a:t> </a:t>
            </a:r>
            <a:r>
              <a:rPr lang="en-US" sz="2400" dirty="0" err="1"/>
              <a:t>digitaalisen</a:t>
            </a:r>
            <a:r>
              <a:rPr lang="en-US" sz="2400" dirty="0"/>
              <a:t> </a:t>
            </a:r>
            <a:r>
              <a:rPr lang="en-US" sz="2400" dirty="0" err="1"/>
              <a:t>oppimateriaalin</a:t>
            </a:r>
            <a:r>
              <a:rPr lang="en-US" sz="2400" dirty="0"/>
              <a:t> </a:t>
            </a:r>
            <a:r>
              <a:rPr lang="en-US" sz="2400" dirty="0" err="1"/>
              <a:t>hyödyntämistä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Mahdollistaa</a:t>
            </a:r>
            <a:r>
              <a:rPr lang="en-US" sz="2400" dirty="0" smtClean="0"/>
              <a:t> </a:t>
            </a:r>
            <a:r>
              <a:rPr lang="en-US" sz="2400" dirty="0" err="1"/>
              <a:t>oppimisen</a:t>
            </a:r>
            <a:r>
              <a:rPr lang="en-US" sz="2400" dirty="0"/>
              <a:t> </a:t>
            </a:r>
            <a:r>
              <a:rPr lang="en-US" sz="2400" dirty="0" err="1"/>
              <a:t>seurannan</a:t>
            </a:r>
            <a:r>
              <a:rPr lang="en-US" sz="2400" dirty="0"/>
              <a:t> </a:t>
            </a:r>
            <a:r>
              <a:rPr lang="en-US" sz="2400" dirty="0" err="1"/>
              <a:t>uudella</a:t>
            </a:r>
            <a:r>
              <a:rPr lang="en-US" sz="2400" dirty="0"/>
              <a:t> </a:t>
            </a:r>
            <a:r>
              <a:rPr lang="en-US" sz="2400" dirty="0" err="1" smtClean="0"/>
              <a:t>tavalla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  <a:p>
            <a:r>
              <a:rPr lang="en-US" sz="2400" b="1" dirty="0" err="1"/>
              <a:t>Yrityksille</a:t>
            </a:r>
            <a:r>
              <a:rPr lang="en-US" sz="2400" b="1" dirty="0"/>
              <a:t> (</a:t>
            </a:r>
            <a:r>
              <a:rPr lang="en-US" sz="2400" b="1" dirty="0" err="1"/>
              <a:t>koulutus</a:t>
            </a:r>
            <a:r>
              <a:rPr lang="en-US" sz="2400" b="1" dirty="0"/>
              <a:t> and IT-</a:t>
            </a:r>
            <a:r>
              <a:rPr lang="en-US" sz="2400" b="1" dirty="0" err="1"/>
              <a:t>sektori</a:t>
            </a:r>
            <a:r>
              <a:rPr lang="en-US" sz="2400" b="1" dirty="0"/>
              <a:t>)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Tarjoaa</a:t>
            </a:r>
            <a:r>
              <a:rPr lang="en-US" sz="2400" dirty="0" smtClean="0"/>
              <a:t> </a:t>
            </a:r>
            <a:r>
              <a:rPr lang="en-US" sz="2400" dirty="0" err="1"/>
              <a:t>jakelukanavan</a:t>
            </a:r>
            <a:r>
              <a:rPr lang="en-US" sz="2400" dirty="0"/>
              <a:t> </a:t>
            </a:r>
            <a:r>
              <a:rPr lang="en-US" sz="2400" dirty="0" err="1"/>
              <a:t>yritysten</a:t>
            </a:r>
            <a:r>
              <a:rPr lang="en-US" sz="2400" dirty="0"/>
              <a:t> </a:t>
            </a:r>
            <a:r>
              <a:rPr lang="en-US" sz="2400" dirty="0" err="1" smtClean="0"/>
              <a:t>tuotteille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Helpottaa</a:t>
            </a:r>
            <a:r>
              <a:rPr lang="en-US" sz="2400" dirty="0"/>
              <a:t> </a:t>
            </a:r>
            <a:r>
              <a:rPr lang="en-US" sz="2400" dirty="0" err="1"/>
              <a:t>partnerien</a:t>
            </a:r>
            <a:r>
              <a:rPr lang="en-US" sz="2400" dirty="0"/>
              <a:t> </a:t>
            </a:r>
            <a:r>
              <a:rPr lang="en-US" sz="2400" dirty="0" err="1"/>
              <a:t>löytämistä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5340684"/>
            <a:ext cx="955713" cy="139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68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312" y="188640"/>
            <a:ext cx="4823949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b="1" u="sng" dirty="0" smtClean="0"/>
              <a:t>Kuinka </a:t>
            </a:r>
            <a:r>
              <a:rPr lang="fi-FI" sz="2000" b="1" u="sng" dirty="0"/>
              <a:t>helposti löysit etsimäsi USUKO:sta ? </a:t>
            </a:r>
            <a:endParaRPr lang="fi-FI" sz="2000" u="sng" dirty="0"/>
          </a:p>
          <a:p>
            <a:r>
              <a:rPr lang="fi-FI" sz="2000" dirty="0" smtClean="0"/>
              <a:t>5 </a:t>
            </a:r>
            <a:r>
              <a:rPr lang="fi-FI" sz="2000" dirty="0"/>
              <a:t>= Todella helposti </a:t>
            </a:r>
          </a:p>
          <a:p>
            <a:r>
              <a:rPr lang="fi-FI" sz="2000" dirty="0"/>
              <a:t>1 = Löytäminen oli todella hankalaa </a:t>
            </a:r>
          </a:p>
          <a:p>
            <a:endParaRPr lang="fi-FI" sz="2000" dirty="0" smtClean="0"/>
          </a:p>
          <a:p>
            <a:r>
              <a:rPr lang="fi-FI" sz="2000" b="1" dirty="0" smtClean="0"/>
              <a:t>Keskiarvo: 3.9</a:t>
            </a:r>
          </a:p>
          <a:p>
            <a:r>
              <a:rPr lang="fi-FI" sz="2000" dirty="0" smtClean="0"/>
              <a:t>Vastauksia: 41</a:t>
            </a:r>
          </a:p>
          <a:p>
            <a:endParaRPr lang="fi-FI" sz="2000" dirty="0"/>
          </a:p>
          <a:p>
            <a:r>
              <a:rPr lang="fi-FI" sz="2000" b="1" u="sng" dirty="0" smtClean="0"/>
              <a:t>Kuinka </a:t>
            </a:r>
            <a:r>
              <a:rPr lang="fi-FI" sz="2000" b="1" u="sng" dirty="0"/>
              <a:t>tablet-tietokoneen käyttö sujui ? </a:t>
            </a:r>
            <a:endParaRPr lang="fi-FI" sz="2000" u="sng" dirty="0"/>
          </a:p>
          <a:p>
            <a:r>
              <a:rPr lang="fi-FI" sz="2000" dirty="0"/>
              <a:t>5 = Tablet-tietokoneen käyttö sujui leikiten </a:t>
            </a:r>
          </a:p>
          <a:p>
            <a:r>
              <a:rPr lang="fi-FI" sz="2000" dirty="0"/>
              <a:t>1 = Tablet-tietokoneen käyttö oli vaikeaa </a:t>
            </a:r>
          </a:p>
          <a:p>
            <a:endParaRPr lang="fi-FI" sz="2000" dirty="0" smtClean="0"/>
          </a:p>
          <a:p>
            <a:r>
              <a:rPr lang="fi-FI" sz="2000" b="1" dirty="0" smtClean="0"/>
              <a:t>Keskiarvo</a:t>
            </a:r>
            <a:r>
              <a:rPr lang="fi-FI" sz="2000" b="1" dirty="0"/>
              <a:t>: </a:t>
            </a:r>
            <a:r>
              <a:rPr lang="fi-FI" sz="2000" b="1" dirty="0" smtClean="0"/>
              <a:t>4.5</a:t>
            </a:r>
            <a:endParaRPr lang="fi-FI" sz="2000" dirty="0"/>
          </a:p>
          <a:p>
            <a:r>
              <a:rPr lang="fi-FI" sz="2000" dirty="0" smtClean="0"/>
              <a:t>Vastauksia: 41</a:t>
            </a:r>
          </a:p>
          <a:p>
            <a:endParaRPr lang="fi-FI" sz="2000" dirty="0"/>
          </a:p>
          <a:p>
            <a:r>
              <a:rPr lang="fi-FI" sz="2000" b="1" u="sng" dirty="0" smtClean="0"/>
              <a:t>Toimiko </a:t>
            </a:r>
            <a:r>
              <a:rPr lang="fi-FI" sz="2000" b="1" u="sng" dirty="0"/>
              <a:t>USUKO hyvin ? </a:t>
            </a:r>
            <a:endParaRPr lang="fi-FI" sz="2000" u="sng" dirty="0"/>
          </a:p>
          <a:p>
            <a:r>
              <a:rPr lang="fi-FI" sz="2000" dirty="0"/>
              <a:t>5 = Todella hienosti </a:t>
            </a:r>
          </a:p>
          <a:p>
            <a:r>
              <a:rPr lang="fi-FI" sz="2000" dirty="0"/>
              <a:t>1 = Todella huonosti </a:t>
            </a:r>
          </a:p>
          <a:p>
            <a:endParaRPr lang="fi-FI" sz="2000" dirty="0" smtClean="0"/>
          </a:p>
          <a:p>
            <a:r>
              <a:rPr lang="fi-FI" sz="2000" b="1" dirty="0" smtClean="0"/>
              <a:t>Keskiarvo: 4.0</a:t>
            </a:r>
            <a:endParaRPr lang="fi-FI" sz="2000" dirty="0" smtClean="0"/>
          </a:p>
          <a:p>
            <a:r>
              <a:rPr lang="fi-FI" sz="2000" dirty="0" smtClean="0"/>
              <a:t>Vastauksia</a:t>
            </a:r>
            <a:r>
              <a:rPr lang="fi-FI" sz="2000" dirty="0"/>
              <a:t>: </a:t>
            </a:r>
            <a:r>
              <a:rPr lang="fi-FI" sz="2000" dirty="0" smtClean="0"/>
              <a:t>41</a:t>
            </a:r>
            <a:endParaRPr lang="fi-FI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5340684"/>
            <a:ext cx="955713" cy="139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08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312" y="188640"/>
            <a:ext cx="5853269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b="1" u="sng" dirty="0" smtClean="0"/>
              <a:t>Miltä USUKO sinusta näytti ?</a:t>
            </a:r>
          </a:p>
          <a:p>
            <a:r>
              <a:rPr lang="fi-FI" sz="2000" dirty="0" smtClean="0"/>
              <a:t>5 = Todella upealta</a:t>
            </a:r>
          </a:p>
          <a:p>
            <a:r>
              <a:rPr lang="fi-FI" sz="2000" dirty="0" smtClean="0"/>
              <a:t>1 = Todella rumalta</a:t>
            </a:r>
          </a:p>
          <a:p>
            <a:endParaRPr lang="fi-FI" sz="2000" dirty="0" smtClean="0"/>
          </a:p>
          <a:p>
            <a:r>
              <a:rPr lang="fi-FI" sz="2000" b="1" dirty="0" smtClean="0"/>
              <a:t>Keskiarvo: 3.8</a:t>
            </a:r>
          </a:p>
          <a:p>
            <a:r>
              <a:rPr lang="fi-FI" sz="2000" dirty="0" smtClean="0"/>
              <a:t>Vastauksia: 41</a:t>
            </a:r>
          </a:p>
          <a:p>
            <a:endParaRPr lang="fi-FI" sz="2000" dirty="0"/>
          </a:p>
          <a:p>
            <a:r>
              <a:rPr lang="fi-FI" sz="2000" b="1" u="sng" dirty="0" smtClean="0"/>
              <a:t>Onnistuiko tehtävien tekeminen helposti USUKO:ssa?</a:t>
            </a:r>
          </a:p>
          <a:p>
            <a:r>
              <a:rPr lang="fi-FI" sz="2000" dirty="0" smtClean="0"/>
              <a:t>5 = Todella helposti ja sulavasti</a:t>
            </a:r>
          </a:p>
          <a:p>
            <a:r>
              <a:rPr lang="fi-FI" sz="2000" dirty="0" smtClean="0"/>
              <a:t>1 = Tehtävien tekeminen oli hankalaa</a:t>
            </a:r>
          </a:p>
          <a:p>
            <a:endParaRPr lang="fi-FI" sz="2000" dirty="0" smtClean="0"/>
          </a:p>
          <a:p>
            <a:r>
              <a:rPr lang="fi-FI" sz="2000" b="1" dirty="0" smtClean="0"/>
              <a:t>Keskiarvo: 4.2</a:t>
            </a:r>
          </a:p>
          <a:p>
            <a:r>
              <a:rPr lang="fi-FI" sz="2000" dirty="0" smtClean="0"/>
              <a:t>Vastauksia: 41</a:t>
            </a:r>
          </a:p>
          <a:p>
            <a:endParaRPr lang="fi-FI" sz="2000" dirty="0" smtClean="0"/>
          </a:p>
          <a:p>
            <a:r>
              <a:rPr lang="fi-FI" sz="2000" b="1" u="sng" dirty="0" smtClean="0"/>
              <a:t>Millaista USUKO:ssa tarjottu oppimateriaali oli?</a:t>
            </a:r>
          </a:p>
          <a:p>
            <a:r>
              <a:rPr lang="fi-FI" sz="2000" dirty="0" smtClean="0"/>
              <a:t>5 = Todella hyvää, löysin siitä tärkeää tietoa</a:t>
            </a:r>
          </a:p>
          <a:p>
            <a:r>
              <a:rPr lang="fi-FI" sz="2000" dirty="0" smtClean="0"/>
              <a:t>1 = En saanut siitä mitään irti</a:t>
            </a:r>
          </a:p>
          <a:p>
            <a:endParaRPr lang="fi-FI" sz="2000" dirty="0" smtClean="0"/>
          </a:p>
          <a:p>
            <a:r>
              <a:rPr lang="fi-FI" sz="2000" b="1" dirty="0" smtClean="0"/>
              <a:t>Keskiarvo: 3.9</a:t>
            </a:r>
          </a:p>
          <a:p>
            <a:r>
              <a:rPr lang="fi-FI" sz="2000" dirty="0" smtClean="0"/>
              <a:t>Vastauksia: 41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5340684"/>
            <a:ext cx="955713" cy="139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24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312" y="188640"/>
            <a:ext cx="432836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b="1" u="sng" dirty="0"/>
              <a:t>Haluaisitko käyttää USUKO:a jatkossa? </a:t>
            </a:r>
            <a:endParaRPr lang="fi-FI" sz="2000" u="sng" dirty="0"/>
          </a:p>
          <a:p>
            <a:endParaRPr lang="fi-FI" sz="2000" dirty="0" smtClean="0"/>
          </a:p>
          <a:p>
            <a:r>
              <a:rPr lang="fi-FI" sz="2000" dirty="0" smtClean="0"/>
              <a:t>5 </a:t>
            </a:r>
            <a:r>
              <a:rPr lang="fi-FI" sz="2000" dirty="0"/>
              <a:t>= Kyllä, erittäin mielelläni </a:t>
            </a:r>
          </a:p>
          <a:p>
            <a:r>
              <a:rPr lang="fi-FI" sz="2000" dirty="0"/>
              <a:t>1 = En ikinä </a:t>
            </a:r>
          </a:p>
          <a:p>
            <a:endParaRPr lang="fi-FI" sz="2000" dirty="0" smtClean="0"/>
          </a:p>
          <a:p>
            <a:r>
              <a:rPr lang="fi-FI" sz="2000" b="1" dirty="0" smtClean="0"/>
              <a:t>Keskiarvo</a:t>
            </a:r>
            <a:r>
              <a:rPr lang="fi-FI" sz="2000" b="1" dirty="0"/>
              <a:t>: </a:t>
            </a:r>
            <a:r>
              <a:rPr lang="fi-FI" sz="2000" b="1" dirty="0" smtClean="0"/>
              <a:t>4.5</a:t>
            </a:r>
          </a:p>
          <a:p>
            <a:r>
              <a:rPr lang="fi-FI" sz="2000" dirty="0" smtClean="0"/>
              <a:t>Vastauksia: 41</a:t>
            </a:r>
          </a:p>
          <a:p>
            <a:endParaRPr lang="fi-FI" sz="2000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5340684"/>
            <a:ext cx="955713" cy="139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45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290</Words>
  <Application>Microsoft Office PowerPoint</Application>
  <PresentationFormat>On-screen Show (4:3)</PresentationFormat>
  <Paragraphs>119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svv</cp:lastModifiedBy>
  <cp:revision>12</cp:revision>
  <dcterms:created xsi:type="dcterms:W3CDTF">2013-11-29T11:41:33Z</dcterms:created>
  <dcterms:modified xsi:type="dcterms:W3CDTF">2013-12-03T08:38:34Z</dcterms:modified>
</cp:coreProperties>
</file>