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73" r:id="rId2"/>
    <p:sldMasterId id="2147483661" r:id="rId3"/>
  </p:sldMasterIdLst>
  <p:notesMasterIdLst>
    <p:notesMasterId r:id="rId22"/>
  </p:notesMasterIdLst>
  <p:sldIdLst>
    <p:sldId id="263" r:id="rId4"/>
    <p:sldId id="274" r:id="rId5"/>
    <p:sldId id="278" r:id="rId6"/>
    <p:sldId id="285" r:id="rId7"/>
    <p:sldId id="279" r:id="rId8"/>
    <p:sldId id="272" r:id="rId9"/>
    <p:sldId id="275" r:id="rId10"/>
    <p:sldId id="288" r:id="rId11"/>
    <p:sldId id="289" r:id="rId12"/>
    <p:sldId id="286" r:id="rId13"/>
    <p:sldId id="287" r:id="rId14"/>
    <p:sldId id="290" r:id="rId15"/>
    <p:sldId id="276" r:id="rId16"/>
    <p:sldId id="283" r:id="rId17"/>
    <p:sldId id="284" r:id="rId18"/>
    <p:sldId id="293" r:id="rId19"/>
    <p:sldId id="291" r:id="rId20"/>
    <p:sldId id="292" r:id="rId2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3276"/>
    <a:srgbClr val="227EB7"/>
    <a:srgbClr val="AD1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 showComments="0">
  <p:normalViewPr>
    <p:restoredLeft sz="13717" autoAdjust="0"/>
    <p:restoredTop sz="94573" autoAdjust="0"/>
  </p:normalViewPr>
  <p:slideViewPr>
    <p:cSldViewPr>
      <p:cViewPr varScale="1">
        <p:scale>
          <a:sx n="88" d="100"/>
          <a:sy n="88" d="100"/>
        </p:scale>
        <p:origin x="-72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B447E-F6EB-444B-9565-A1857ACF650B}" type="datetimeFigureOut">
              <a:rPr lang="de-AT" smtClean="0"/>
              <a:pPr/>
              <a:t>9.6.2014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1A83F-51BC-413C-AD2D-D13E8024EFE6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70582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i-FI">
                <a:latin typeface="Calibri" charset="0"/>
                <a:ea typeface="ＭＳ Ｐゴシック" charset="0"/>
                <a:cs typeface="ＭＳ Ｐゴシック" charset="0"/>
              </a:rPr>
              <a:t>Mietitään aidosti miten oppijalähtöisen ajattelun tulee näkyä yleissivistävässä opetuksessa verkko-oppimisympäristön osalta</a:t>
            </a:r>
          </a:p>
          <a:p>
            <a:r>
              <a:rPr lang="fi-FI">
                <a:latin typeface="Calibri" charset="0"/>
                <a:ea typeface="ＭＳ Ｐゴシック" charset="0"/>
                <a:cs typeface="ＭＳ Ｐゴシック" charset="0"/>
              </a:rPr>
              <a:t>Panostetaan sos. mediasta kumpuaviin toimintamalleihin ja pureksitaan niitä peruskouluun, erit. Alakoulut soveltuvaan muotoon.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DA1998E-28F7-504D-BDEB-B457CA78F51F}" type="slidenum">
              <a:rPr lang="fi-FI" sz="1200"/>
              <a:pPr eaLnBrk="1" hangingPunct="1"/>
              <a:t>12</a:t>
            </a:fld>
            <a:endParaRPr lang="fi-FI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24D7-B39D-4393-A203-C91025519CAD}" type="datetimeFigureOut">
              <a:rPr lang="de-DE" smtClean="0"/>
              <a:pPr/>
              <a:t>9.6.2014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1F73-E626-479A-9842-526432643A3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24D7-B39D-4393-A203-C91025519CAD}" type="datetimeFigureOut">
              <a:rPr lang="de-DE" smtClean="0"/>
              <a:pPr/>
              <a:t>9.6.2014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1F73-E626-479A-9842-526432643A3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24D7-B39D-4393-A203-C91025519CAD}" type="datetimeFigureOut">
              <a:rPr lang="de-DE" smtClean="0"/>
              <a:pPr/>
              <a:t>9.6.2014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1F73-E626-479A-9842-526432643A3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9933BF-E6DD-BE4D-B71A-2BE7D2445D5A}" type="datetimeFigureOut">
              <a:rPr lang="de-DE" smtClean="0"/>
              <a:pPr/>
              <a:t>9.6.2014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BE0088-897D-7C4B-B337-8CF086F70DD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512213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9933BF-E6DD-BE4D-B71A-2BE7D2445D5A}" type="datetimeFigureOut">
              <a:rPr lang="de-DE" smtClean="0"/>
              <a:pPr/>
              <a:t>9.6.2014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BE0088-897D-7C4B-B337-8CF086F70DD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8427072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9933BF-E6DD-BE4D-B71A-2BE7D2445D5A}" type="datetimeFigureOut">
              <a:rPr lang="de-DE" smtClean="0"/>
              <a:pPr/>
              <a:t>9.6.2014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BE0088-897D-7C4B-B337-8CF086F70DD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8060220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9933BF-E6DD-BE4D-B71A-2BE7D2445D5A}" type="datetimeFigureOut">
              <a:rPr lang="de-DE" smtClean="0"/>
              <a:pPr/>
              <a:t>9.6.2014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BE0088-897D-7C4B-B337-8CF086F70DD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7677529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9933BF-E6DD-BE4D-B71A-2BE7D2445D5A}" type="datetimeFigureOut">
              <a:rPr lang="de-DE" smtClean="0"/>
              <a:pPr/>
              <a:t>9.6.2014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BE0088-897D-7C4B-B337-8CF086F70DD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1353302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9933BF-E6DD-BE4D-B71A-2BE7D2445D5A}" type="datetimeFigureOut">
              <a:rPr lang="de-DE" smtClean="0"/>
              <a:pPr/>
              <a:t>9.6.2014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BE0088-897D-7C4B-B337-8CF086F70DD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6130499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9933BF-E6DD-BE4D-B71A-2BE7D2445D5A}" type="datetimeFigureOut">
              <a:rPr lang="de-DE" smtClean="0"/>
              <a:pPr/>
              <a:t>9.6.2014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BE0088-897D-7C4B-B337-8CF086F70DD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483467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9933BF-E6DD-BE4D-B71A-2BE7D2445D5A}" type="datetimeFigureOut">
              <a:rPr lang="de-DE" smtClean="0"/>
              <a:pPr/>
              <a:t>9.6.2014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BE0088-897D-7C4B-B337-8CF086F70DD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6456346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24D7-B39D-4393-A203-C91025519CAD}" type="datetimeFigureOut">
              <a:rPr lang="de-DE" smtClean="0"/>
              <a:pPr/>
              <a:t>9.6.2014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1F73-E626-479A-9842-526432643A3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9933BF-E6DD-BE4D-B71A-2BE7D2445D5A}" type="datetimeFigureOut">
              <a:rPr lang="de-DE" smtClean="0"/>
              <a:pPr/>
              <a:t>9.6.2014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BE0088-897D-7C4B-B337-8CF086F70DD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3849200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9933BF-E6DD-BE4D-B71A-2BE7D2445D5A}" type="datetimeFigureOut">
              <a:rPr lang="de-DE" smtClean="0"/>
              <a:pPr/>
              <a:t>9.6.2014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BE0088-897D-7C4B-B337-8CF086F70DD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7746020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9933BF-E6DD-BE4D-B71A-2BE7D2445D5A}" type="datetimeFigureOut">
              <a:rPr lang="de-DE" smtClean="0"/>
              <a:pPr/>
              <a:t>9.6.2014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BE0088-897D-7C4B-B337-8CF086F70DD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3368012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0EE458-3A02-4A4C-A5D8-C82D1F80E63F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9801371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268293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639E9A-C1EF-4670-AEA1-19822FDA3D5C}" type="datetimeFigureOut">
              <a:rPr lang="de-AT" smtClean="0"/>
              <a:pPr/>
              <a:t>9.6.2014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A78570-8356-46BC-AB04-B3B150FE3AFA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0248778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639E9A-C1EF-4670-AEA1-19822FDA3D5C}" type="datetimeFigureOut">
              <a:rPr lang="de-AT" smtClean="0"/>
              <a:pPr/>
              <a:t>9.6.2014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A78570-8356-46BC-AB04-B3B150FE3AFA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36149981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639E9A-C1EF-4670-AEA1-19822FDA3D5C}" type="datetimeFigureOut">
              <a:rPr lang="de-AT" smtClean="0"/>
              <a:pPr/>
              <a:t>9.6.2014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A78570-8356-46BC-AB04-B3B150FE3AFA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56230497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639E9A-C1EF-4670-AEA1-19822FDA3D5C}" type="datetimeFigureOut">
              <a:rPr lang="de-AT" smtClean="0"/>
              <a:pPr/>
              <a:t>9.6.2014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A78570-8356-46BC-AB04-B3B150FE3AFA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9493051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639E9A-C1EF-4670-AEA1-19822FDA3D5C}" type="datetimeFigureOut">
              <a:rPr lang="de-AT" smtClean="0"/>
              <a:pPr/>
              <a:t>9.6.2014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A78570-8356-46BC-AB04-B3B150FE3AFA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663384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24D7-B39D-4393-A203-C91025519CAD}" type="datetimeFigureOut">
              <a:rPr lang="de-DE" smtClean="0"/>
              <a:pPr/>
              <a:t>9.6.2014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1F73-E626-479A-9842-526432643A3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639E9A-C1EF-4670-AEA1-19822FDA3D5C}" type="datetimeFigureOut">
              <a:rPr lang="de-AT" smtClean="0"/>
              <a:pPr/>
              <a:t>9.6.2014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A78570-8356-46BC-AB04-B3B150FE3AFA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5478398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639E9A-C1EF-4670-AEA1-19822FDA3D5C}" type="datetimeFigureOut">
              <a:rPr lang="de-AT" smtClean="0"/>
              <a:pPr/>
              <a:t>9.6.2014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A78570-8356-46BC-AB04-B3B150FE3AFA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40580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639E9A-C1EF-4670-AEA1-19822FDA3D5C}" type="datetimeFigureOut">
              <a:rPr lang="de-AT" smtClean="0"/>
              <a:pPr/>
              <a:t>9.6.2014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A78570-8356-46BC-AB04-B3B150FE3AFA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97598917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639E9A-C1EF-4670-AEA1-19822FDA3D5C}" type="datetimeFigureOut">
              <a:rPr lang="de-AT" smtClean="0"/>
              <a:pPr/>
              <a:t>9.6.2014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A78570-8356-46BC-AB04-B3B150FE3AFA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55876982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639E9A-C1EF-4670-AEA1-19822FDA3D5C}" type="datetimeFigureOut">
              <a:rPr lang="de-AT" smtClean="0"/>
              <a:pPr/>
              <a:t>9.6.2014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A78570-8356-46BC-AB04-B3B150FE3AFA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84119530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639E9A-C1EF-4670-AEA1-19822FDA3D5C}" type="datetimeFigureOut">
              <a:rPr lang="de-AT" smtClean="0"/>
              <a:pPr/>
              <a:t>9.6.2014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A78570-8356-46BC-AB04-B3B150FE3AFA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57929341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24D7-B39D-4393-A203-C91025519CAD}" type="datetimeFigureOut">
              <a:rPr lang="de-DE" smtClean="0"/>
              <a:pPr/>
              <a:t>9.6.2014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1F73-E626-479A-9842-526432643A3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24D7-B39D-4393-A203-C91025519CAD}" type="datetimeFigureOut">
              <a:rPr lang="de-DE" smtClean="0"/>
              <a:pPr/>
              <a:t>9.6.2014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1F73-E626-479A-9842-526432643A3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24D7-B39D-4393-A203-C91025519CAD}" type="datetimeFigureOut">
              <a:rPr lang="de-DE" smtClean="0"/>
              <a:pPr/>
              <a:t>9.6.2014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1F73-E626-479A-9842-526432643A3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24D7-B39D-4393-A203-C91025519CAD}" type="datetimeFigureOut">
              <a:rPr lang="de-DE" smtClean="0"/>
              <a:pPr/>
              <a:t>9.6.2014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1F73-E626-479A-9842-526432643A3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24D7-B39D-4393-A203-C91025519CAD}" type="datetimeFigureOut">
              <a:rPr lang="de-DE" smtClean="0"/>
              <a:pPr/>
              <a:t>9.6.2014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1F73-E626-479A-9842-526432643A3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24D7-B39D-4393-A203-C91025519CAD}" type="datetimeFigureOut">
              <a:rPr lang="de-DE" smtClean="0"/>
              <a:pPr/>
              <a:t>9.6.2014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1F73-E626-479A-9842-526432643A3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theme" Target="../theme/theme2.xml"/><Relationship Id="rId15" Type="http://schemas.openxmlformats.org/officeDocument/2006/relationships/image" Target="../media/image3.jpeg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C24D7-B39D-4393-A203-C91025519CAD}" type="datetimeFigureOut">
              <a:rPr lang="de-DE" smtClean="0"/>
              <a:pPr/>
              <a:t>9.6.2014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C1F73-E626-479A-9842-526432643A32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7" name="Bild 4" descr="HG_4kreiscoverc_ppt01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Bild 9" descr="EU_co funded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6309320"/>
            <a:ext cx="1466698" cy="3621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xmlns:p14="http://schemas.microsoft.com/office/powerpoint/2010/main"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HG_4kreisc_ppt01.jp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3" name="Gerade Verbindung 2"/>
          <p:cNvCxnSpPr/>
          <p:nvPr userDrawn="1"/>
        </p:nvCxnSpPr>
        <p:spPr>
          <a:xfrm>
            <a:off x="611560" y="1196752"/>
            <a:ext cx="7992888" cy="0"/>
          </a:xfrm>
          <a:prstGeom prst="line">
            <a:avLst/>
          </a:prstGeom>
          <a:ln w="6350">
            <a:solidFill>
              <a:srgbClr val="1B3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3"/>
          <p:cNvCxnSpPr/>
          <p:nvPr userDrawn="1"/>
        </p:nvCxnSpPr>
        <p:spPr>
          <a:xfrm>
            <a:off x="611560" y="6381328"/>
            <a:ext cx="7992888" cy="0"/>
          </a:xfrm>
          <a:prstGeom prst="line">
            <a:avLst/>
          </a:prstGeom>
          <a:ln w="6350">
            <a:solidFill>
              <a:srgbClr val="1B3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 userDrawn="1"/>
        </p:nvSpPr>
        <p:spPr>
          <a:xfrm>
            <a:off x="2123728" y="6525344"/>
            <a:ext cx="619268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 smtClean="0">
                <a:solidFill>
                  <a:srgbClr val="1B3276"/>
                </a:solidFill>
                <a:latin typeface="Vectora LT 45 Light"/>
                <a:cs typeface="Vectora LT 45 Light"/>
              </a:rPr>
              <a:t>© 2014 IMAILE</a:t>
            </a:r>
            <a:r>
              <a:rPr lang="de-DE" sz="1000" baseline="0" dirty="0" smtClean="0">
                <a:solidFill>
                  <a:srgbClr val="1B3276"/>
                </a:solidFill>
                <a:latin typeface="Vectora LT 45 Light"/>
                <a:cs typeface="Vectora LT 45 Light"/>
              </a:rPr>
              <a:t> | I</a:t>
            </a:r>
            <a:r>
              <a:rPr lang="de-DE" sz="1000" dirty="0" smtClean="0">
                <a:solidFill>
                  <a:srgbClr val="1B3276"/>
                </a:solidFill>
                <a:latin typeface="Vectora LT 45 Light"/>
                <a:cs typeface="Vectora LT 45 Light"/>
              </a:rPr>
              <a:t>nnovative</a:t>
            </a:r>
            <a:r>
              <a:rPr lang="de-DE" sz="1000" baseline="0" dirty="0" smtClean="0">
                <a:solidFill>
                  <a:srgbClr val="1B3276"/>
                </a:solidFill>
                <a:latin typeface="Vectora LT 45 Light"/>
                <a:cs typeface="Vectora LT 45 Light"/>
              </a:rPr>
              <a:t> </a:t>
            </a:r>
            <a:r>
              <a:rPr lang="de-DE" sz="1000" baseline="0" dirty="0" err="1" smtClean="0">
                <a:solidFill>
                  <a:srgbClr val="1B3276"/>
                </a:solidFill>
                <a:latin typeface="Vectora LT 45 Light"/>
                <a:cs typeface="Vectora LT 45 Light"/>
              </a:rPr>
              <a:t>Methods</a:t>
            </a:r>
            <a:r>
              <a:rPr lang="de-DE" sz="1000" baseline="0" dirty="0" smtClean="0">
                <a:solidFill>
                  <a:srgbClr val="1B3276"/>
                </a:solidFill>
                <a:latin typeface="Vectora LT 45 Light"/>
                <a:cs typeface="Vectora LT 45 Light"/>
              </a:rPr>
              <a:t> </a:t>
            </a:r>
            <a:r>
              <a:rPr lang="de-DE" sz="1000" baseline="0" dirty="0" err="1" smtClean="0">
                <a:solidFill>
                  <a:srgbClr val="1B3276"/>
                </a:solidFill>
                <a:latin typeface="Vectora LT 45 Light"/>
                <a:cs typeface="Vectora LT 45 Light"/>
              </a:rPr>
              <a:t>for</a:t>
            </a:r>
            <a:r>
              <a:rPr lang="de-DE" sz="1000" baseline="0" dirty="0" smtClean="0">
                <a:solidFill>
                  <a:srgbClr val="1B3276"/>
                </a:solidFill>
                <a:latin typeface="Vectora LT 45 Light"/>
                <a:cs typeface="Vectora LT 45 Light"/>
              </a:rPr>
              <a:t> Award </a:t>
            </a:r>
            <a:r>
              <a:rPr lang="de-DE" sz="1000" baseline="0" dirty="0" err="1" smtClean="0">
                <a:solidFill>
                  <a:srgbClr val="1B3276"/>
                </a:solidFill>
                <a:latin typeface="Vectora LT 45 Light"/>
                <a:cs typeface="Vectora LT 45 Light"/>
              </a:rPr>
              <a:t>Procedures</a:t>
            </a:r>
            <a:r>
              <a:rPr lang="de-DE" sz="1000" baseline="0" dirty="0" smtClean="0">
                <a:solidFill>
                  <a:srgbClr val="1B3276"/>
                </a:solidFill>
                <a:latin typeface="Vectora LT 45 Light"/>
                <a:cs typeface="Vectora LT 45 Light"/>
              </a:rPr>
              <a:t> </a:t>
            </a:r>
            <a:r>
              <a:rPr lang="de-DE" sz="1000" baseline="0" dirty="0" err="1" smtClean="0">
                <a:solidFill>
                  <a:srgbClr val="1B3276"/>
                </a:solidFill>
                <a:latin typeface="Vectora LT 45 Light"/>
                <a:cs typeface="Vectora LT 45 Light"/>
              </a:rPr>
              <a:t>of</a:t>
            </a:r>
            <a:r>
              <a:rPr lang="de-DE" sz="1000" baseline="0" dirty="0" smtClean="0">
                <a:solidFill>
                  <a:srgbClr val="1B3276"/>
                </a:solidFill>
                <a:latin typeface="Vectora LT 45 Light"/>
                <a:cs typeface="Vectora LT 45 Light"/>
              </a:rPr>
              <a:t> ICT </a:t>
            </a:r>
            <a:r>
              <a:rPr lang="de-DE" sz="1000" baseline="0" dirty="0" err="1" smtClean="0">
                <a:solidFill>
                  <a:srgbClr val="1B3276"/>
                </a:solidFill>
                <a:latin typeface="Vectora LT 45 Light"/>
                <a:cs typeface="Vectora LT 45 Light"/>
              </a:rPr>
              <a:t>learning</a:t>
            </a:r>
            <a:r>
              <a:rPr lang="de-DE" sz="1000" baseline="0" dirty="0" smtClean="0">
                <a:solidFill>
                  <a:srgbClr val="1B3276"/>
                </a:solidFill>
                <a:latin typeface="Vectora LT 45 Light"/>
                <a:cs typeface="Vectora LT 45 Light"/>
              </a:rPr>
              <a:t> in Europe</a:t>
            </a:r>
            <a:endParaRPr lang="de-DE" sz="1000" dirty="0">
              <a:solidFill>
                <a:srgbClr val="1B3276"/>
              </a:solidFill>
              <a:latin typeface="Vectora LT 45 Light"/>
              <a:cs typeface="Vectora LT 45 Light"/>
            </a:endParaRPr>
          </a:p>
        </p:txBody>
      </p:sp>
      <p:pic>
        <p:nvPicPr>
          <p:cNvPr id="8" name="Bild 7" descr="EU_co funded.jp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6420474"/>
            <a:ext cx="1320028" cy="32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482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50" r:id="rId12"/>
    <p:sldLayoutId id="2147483660" r:id="rId13"/>
  </p:sldLayoutIdLst>
  <p:transition xmlns:p14="http://schemas.microsoft.com/office/powerpoint/2010/main" spd="slow"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0659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cordis.europa.eu/fp7/ict/pcp/home_en.html" TargetMode="External"/><Relationship Id="rId3" Type="http://schemas.openxmlformats.org/officeDocument/2006/relationships/hyperlink" Target="Http://cordis.europa.eu/fp7/ict/pcp/faq_en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HG_4kreiscoverc_ppt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3923928" y="1484784"/>
            <a:ext cx="4716016" cy="3877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endParaRPr lang="fi-FI" sz="3600" b="1" dirty="0">
              <a:solidFill>
                <a:srgbClr val="227EB7"/>
              </a:solidFill>
              <a:latin typeface="Vectora LT 75 Bold"/>
              <a:cs typeface="Vectora LT 75 Bold"/>
            </a:endParaRPr>
          </a:p>
          <a:p>
            <a:pPr algn="r"/>
            <a:r>
              <a:rPr lang="fi-FI" sz="3600" b="1" dirty="0" smtClean="0">
                <a:solidFill>
                  <a:srgbClr val="227EB7"/>
                </a:solidFill>
                <a:latin typeface="Vectora LT 75 Bold"/>
                <a:cs typeface="Vectora LT 75 Bold"/>
              </a:rPr>
              <a:t>EU  FP -7 RAHOITUS</a:t>
            </a:r>
          </a:p>
          <a:p>
            <a:pPr algn="r"/>
            <a:endParaRPr lang="fi-FI" sz="3600" b="1" dirty="0">
              <a:solidFill>
                <a:srgbClr val="227EB7"/>
              </a:solidFill>
              <a:latin typeface="Vectora LT 75 Bold"/>
              <a:cs typeface="Vectora LT 75 Bold"/>
            </a:endParaRPr>
          </a:p>
          <a:p>
            <a:pPr algn="r"/>
            <a:r>
              <a:rPr lang="fi-FI" sz="3200" b="1" dirty="0" smtClean="0">
                <a:solidFill>
                  <a:srgbClr val="227EB7"/>
                </a:solidFill>
                <a:latin typeface="Vectora LT 75 Bold"/>
                <a:cs typeface="Vectora LT 75 Bold"/>
              </a:rPr>
              <a:t>ENSIMMÄINEN KOULUTUKSEN</a:t>
            </a:r>
          </a:p>
          <a:p>
            <a:pPr algn="r"/>
            <a:endParaRPr lang="fi-FI" sz="3600" b="1" dirty="0">
              <a:solidFill>
                <a:srgbClr val="227EB7"/>
              </a:solidFill>
              <a:latin typeface="Vectora LT 75 Bold"/>
              <a:cs typeface="Vectora LT 75 Bold"/>
            </a:endParaRPr>
          </a:p>
          <a:p>
            <a:pPr algn="r"/>
            <a:r>
              <a:rPr lang="fi-FI" sz="3600" b="1" dirty="0" smtClean="0">
                <a:solidFill>
                  <a:srgbClr val="227EB7"/>
                </a:solidFill>
                <a:latin typeface="Vectora LT 75 Bold"/>
                <a:cs typeface="Vectora LT 75 Bold"/>
              </a:rPr>
              <a:t>PCP  -PROSESSI</a:t>
            </a:r>
            <a:endParaRPr lang="de-DE" sz="3600" b="1" dirty="0">
              <a:solidFill>
                <a:srgbClr val="1B3276"/>
              </a:solidFill>
              <a:latin typeface="Vectora LT 45 Light"/>
              <a:cs typeface="Vectora LT 45 Light"/>
            </a:endParaRPr>
          </a:p>
        </p:txBody>
      </p:sp>
      <p:pic>
        <p:nvPicPr>
          <p:cNvPr id="10" name="Bild 9" descr="EU_co funde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6309320"/>
            <a:ext cx="1466698" cy="36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11907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7504" y="1196752"/>
            <a:ext cx="8517632" cy="4525963"/>
          </a:xfrm>
        </p:spPr>
        <p:txBody>
          <a:bodyPr/>
          <a:lstStyle/>
          <a:p>
            <a:r>
              <a:rPr lang="fi-FI" sz="2000" dirty="0" smtClean="0"/>
              <a:t>Tukea </a:t>
            </a:r>
            <a:r>
              <a:rPr lang="fi-FI" sz="2000" dirty="0"/>
              <a:t>opettajia ja opiskelijoita perus- ja keskiasteen koulutuksessa  tieteen, matematiikan ja teknologian</a:t>
            </a:r>
            <a:br>
              <a:rPr lang="fi-FI" sz="2000" dirty="0"/>
            </a:br>
            <a:r>
              <a:rPr lang="fi-FI" sz="2000" dirty="0"/>
              <a:t> opetuksessa ja </a:t>
            </a:r>
            <a:r>
              <a:rPr lang="fi-FI" sz="2000" dirty="0" smtClean="0"/>
              <a:t>opiskelussa (STEM)</a:t>
            </a:r>
          </a:p>
          <a:p>
            <a:r>
              <a:rPr lang="fi-FI" sz="2000" dirty="0" smtClean="0"/>
              <a:t> Vähentää </a:t>
            </a:r>
            <a:r>
              <a:rPr lang="fi-FI" sz="2000" dirty="0"/>
              <a:t>opettajien tuntien suunnittelun </a:t>
            </a:r>
            <a:r>
              <a:rPr lang="fi-FI" sz="2000" dirty="0" smtClean="0"/>
              <a:t>käytettävää </a:t>
            </a:r>
            <a:r>
              <a:rPr lang="fi-FI" sz="2000" dirty="0"/>
              <a:t>aikaa </a:t>
            </a:r>
            <a:endParaRPr lang="fi-FI" sz="2000" dirty="0" smtClean="0"/>
          </a:p>
          <a:p>
            <a:r>
              <a:rPr lang="fi-FI" sz="2000" dirty="0"/>
              <a:t> </a:t>
            </a:r>
            <a:r>
              <a:rPr lang="fi-FI" sz="2000" dirty="0" smtClean="0"/>
              <a:t>Mahdollistaa kaikkia opiskelijoilla </a:t>
            </a:r>
            <a:r>
              <a:rPr lang="fi-FI" sz="2000" dirty="0"/>
              <a:t>pääsemään tavoitteisiinsa personoidusti </a:t>
            </a:r>
            <a:r>
              <a:rPr lang="fi-FI" sz="2000" dirty="0" smtClean="0"/>
              <a:t>	(lahjakkaat </a:t>
            </a:r>
            <a:r>
              <a:rPr lang="fi-FI" sz="2000" dirty="0"/>
              <a:t>ja </a:t>
            </a:r>
            <a:r>
              <a:rPr lang="fi-FI" sz="2000" dirty="0" smtClean="0"/>
              <a:t>erityistarpeita omaavat)</a:t>
            </a:r>
          </a:p>
          <a:p>
            <a:r>
              <a:rPr lang="fi-FI" sz="2000" dirty="0" smtClean="0"/>
              <a:t>	Luoda </a:t>
            </a:r>
            <a:r>
              <a:rPr lang="fi-FI" sz="2000" dirty="0"/>
              <a:t>lisää 1-1 välisiä </a:t>
            </a:r>
            <a:r>
              <a:rPr lang="fi-FI" sz="2000" dirty="0" smtClean="0"/>
              <a:t>kohtaamisia </a:t>
            </a:r>
            <a:r>
              <a:rPr lang="fi-FI" sz="2000" dirty="0"/>
              <a:t>opettajan ja </a:t>
            </a:r>
            <a:r>
              <a:rPr lang="fi-FI" sz="2000" dirty="0" smtClean="0"/>
              <a:t>oppilaan välillä luokkahuoneessa</a:t>
            </a:r>
          </a:p>
          <a:p>
            <a:r>
              <a:rPr lang="fi-FI" sz="2000" dirty="0" smtClean="0"/>
              <a:t>	Lisätä </a:t>
            </a:r>
            <a:r>
              <a:rPr lang="fi-FI" sz="2000" dirty="0"/>
              <a:t>motivaatiota </a:t>
            </a:r>
            <a:r>
              <a:rPr lang="fi-FI" sz="2000" dirty="0" smtClean="0"/>
              <a:t>oppia, mahdollistaa opiskelijoiden </a:t>
            </a:r>
            <a:r>
              <a:rPr lang="fi-FI" sz="2000" dirty="0"/>
              <a:t>käyttää luovia ja </a:t>
            </a:r>
            <a:r>
              <a:rPr lang="fi-FI" sz="2000" dirty="0" smtClean="0"/>
              <a:t>	yhteisöllisen </a:t>
            </a:r>
            <a:r>
              <a:rPr lang="fi-FI" sz="2000" dirty="0"/>
              <a:t>oppimisen menetelmiä </a:t>
            </a:r>
            <a:r>
              <a:rPr lang="fi-FI" sz="2000" dirty="0" smtClean="0"/>
              <a:t>personoidusti</a:t>
            </a:r>
          </a:p>
          <a:p>
            <a:r>
              <a:rPr lang="fi-FI" sz="2000" dirty="0" smtClean="0"/>
              <a:t>	Luoda </a:t>
            </a:r>
            <a:r>
              <a:rPr lang="fi-FI" sz="2000" dirty="0"/>
              <a:t>todellinen </a:t>
            </a:r>
            <a:r>
              <a:rPr lang="fi-FI" sz="2000" dirty="0" smtClean="0"/>
              <a:t>oppimistilanne opiskelijan itsenäiselle oppimiselle</a:t>
            </a:r>
          </a:p>
          <a:p>
            <a:r>
              <a:rPr lang="fi-FI" sz="2000" dirty="0"/>
              <a:t> </a:t>
            </a:r>
            <a:r>
              <a:rPr lang="fi-FI" sz="2000" dirty="0" smtClean="0"/>
              <a:t> (</a:t>
            </a:r>
            <a:r>
              <a:rPr lang="fi-FI" sz="2000" dirty="0"/>
              <a:t>tutkimus osoittaa, että </a:t>
            </a:r>
            <a:r>
              <a:rPr lang="fi-FI" sz="2000" dirty="0" smtClean="0"/>
              <a:t>opetus </a:t>
            </a:r>
            <a:r>
              <a:rPr lang="fi-FI" sz="2000" dirty="0"/>
              <a:t>matematiikassa ja </a:t>
            </a:r>
            <a:r>
              <a:rPr lang="fi-FI" sz="2000" dirty="0" smtClean="0"/>
              <a:t>luonnontieteissä </a:t>
            </a:r>
            <a:r>
              <a:rPr lang="fi-FI" sz="2000" dirty="0"/>
              <a:t>on edelleen enimmäkseen </a:t>
            </a:r>
            <a:r>
              <a:rPr lang="fi-FI" sz="2000" dirty="0" smtClean="0"/>
              <a:t>opettajakeskeistä, </a:t>
            </a:r>
            <a:r>
              <a:rPr lang="fi-FI" sz="2000" dirty="0"/>
              <a:t>opiskelijoilla </a:t>
            </a:r>
            <a:r>
              <a:rPr lang="fi-FI" sz="2000" dirty="0" smtClean="0"/>
              <a:t>on vain muutamia mahdollisuuksia  </a:t>
            </a:r>
            <a:r>
              <a:rPr lang="fi-FI" sz="2000" dirty="0"/>
              <a:t>vaikuttaa </a:t>
            </a:r>
            <a:r>
              <a:rPr lang="fi-FI" sz="2000" dirty="0" smtClean="0"/>
              <a:t>omaan oppimiseensa käyttämällä </a:t>
            </a:r>
            <a:r>
              <a:rPr lang="fi-FI" sz="2000" dirty="0"/>
              <a:t>digitaalista </a:t>
            </a:r>
            <a:r>
              <a:rPr lang="fi-FI" sz="2000" dirty="0" smtClean="0"/>
              <a:t>työkalua).</a:t>
            </a:r>
          </a:p>
          <a:p>
            <a:pPr marL="0" indent="0">
              <a:buNone/>
            </a:pPr>
            <a:endParaRPr lang="fi-FI" sz="2000" dirty="0"/>
          </a:p>
        </p:txBody>
      </p:sp>
      <p:sp>
        <p:nvSpPr>
          <p:cNvPr id="4" name="Suorakulmio 3"/>
          <p:cNvSpPr/>
          <p:nvPr/>
        </p:nvSpPr>
        <p:spPr>
          <a:xfrm>
            <a:off x="251520" y="188640"/>
            <a:ext cx="57606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200" dirty="0"/>
              <a:t>Tuloksena PLE ratkaisujen pitäisi:</a:t>
            </a:r>
            <a:br>
              <a:rPr lang="fi-FI" sz="3200" dirty="0"/>
            </a:b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641282845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000" dirty="0"/>
              <a:t>Sovellettavissa kaikkiin laitteisiin. Ratkaisumme pitäisi olla väline, joka </a:t>
            </a:r>
            <a:r>
              <a:rPr lang="fi-FI" sz="2000" dirty="0" smtClean="0"/>
              <a:t>tukee kaikkia  </a:t>
            </a:r>
            <a:r>
              <a:rPr lang="fi-FI" sz="2000" dirty="0"/>
              <a:t>opiskelijan henkilökohtaisia laitteita.</a:t>
            </a:r>
          </a:p>
          <a:p>
            <a:r>
              <a:rPr lang="fi-FI" sz="2000" dirty="0"/>
              <a:t>Kattaa kaikki oppimistyylit (tunto, näkö-kuulo)</a:t>
            </a:r>
          </a:p>
          <a:p>
            <a:r>
              <a:rPr lang="fi-FI" sz="2000" dirty="0"/>
              <a:t>Pienentää keskeyttäneiden määrää</a:t>
            </a:r>
          </a:p>
          <a:p>
            <a:r>
              <a:rPr lang="fi-FI" sz="2000" dirty="0"/>
              <a:t>Odotamme tämän PLE sovelluksen seuraavan oppilasta peruskoulusta lukioon ja korkea-asteen koulutukseen. pitkän aikavälintavoitteena kerätä eurooppalainen digitaalinen portfolio. </a:t>
            </a:r>
            <a:endParaRPr lang="fi-FI" sz="2000" dirty="0" smtClean="0"/>
          </a:p>
          <a:p>
            <a:pPr marL="0" indent="0">
              <a:buNone/>
            </a:pPr>
            <a:endParaRPr lang="fi-FI" sz="2000" dirty="0"/>
          </a:p>
          <a:p>
            <a:r>
              <a:rPr lang="fi-FI" sz="2000" dirty="0"/>
              <a:t> Olemme päättäneet kehittää </a:t>
            </a:r>
            <a:r>
              <a:rPr lang="fi-FI" sz="2000" dirty="0" err="1"/>
              <a:t>PLE:n</a:t>
            </a:r>
            <a:r>
              <a:rPr lang="fi-FI" sz="2000" dirty="0"/>
              <a:t> tukemaan STEM aineita, mutta puitteiden </a:t>
            </a:r>
            <a:r>
              <a:rPr lang="fi-FI" sz="2000" dirty="0" smtClean="0"/>
              <a:t>tulisi soveltua </a:t>
            </a:r>
            <a:r>
              <a:rPr lang="fi-FI" sz="2000" dirty="0"/>
              <a:t>muihinkin oppiaineisiin.</a:t>
            </a:r>
          </a:p>
          <a:p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106198458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013" y="1031558"/>
            <a:ext cx="8231029" cy="5702142"/>
          </a:xfrm>
          <a:prstGeom prst="rect">
            <a:avLst/>
          </a:prstGeom>
          <a:solidFill>
            <a:schemeClr val="bg2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82296" tIns="41148" rIns="82296" bIns="41148"/>
          <a:lstStyle/>
          <a:p>
            <a:pPr>
              <a:defRPr/>
            </a:pPr>
            <a:r>
              <a:rPr lang="fi-FI" b="1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Yhteisöpalvelu</a:t>
            </a:r>
            <a:endParaRPr lang="fi-FI" dirty="0">
              <a:solidFill>
                <a:schemeClr val="tx1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fi-FI" sz="1300" dirty="0">
              <a:solidFill>
                <a:schemeClr val="tx1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31833" y="4400550"/>
            <a:ext cx="2721769" cy="21388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336699"/>
            </a:solidFill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6" tIns="41148" rIns="82296" bIns="41148"/>
          <a:lstStyle/>
          <a:p>
            <a:pPr>
              <a:defRPr/>
            </a:pPr>
            <a:r>
              <a:rPr lang="fi-FI" b="1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Sähköiset oppimateriaalit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0028" y="4400550"/>
            <a:ext cx="2787492" cy="2144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75000"/>
              </a:schemeClr>
            </a:solidFill>
          </a:ln>
          <a:effectLst>
            <a:outerShdw blurRad="38100" dist="25400" dir="5400000" algn="t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/>
          <a:lstStyle/>
          <a:p>
            <a:pPr>
              <a:defRPr/>
            </a:pPr>
            <a:r>
              <a:rPr lang="en-US" b="1" dirty="0" err="1">
                <a:solidFill>
                  <a:schemeClr val="tx1"/>
                </a:solidFill>
              </a:rPr>
              <a:t>Koulun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oppimisalusta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73629" y="4400550"/>
            <a:ext cx="1295876" cy="21388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6" tIns="41148" rIns="82296" bIns="41148"/>
          <a:lstStyle/>
          <a:p>
            <a:pPr>
              <a:defRPr/>
            </a:pPr>
            <a:r>
              <a:rPr lang="fi-FI" b="1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Vapaa-ajan palvelut</a:t>
            </a:r>
          </a:p>
        </p:txBody>
      </p:sp>
      <p:sp>
        <p:nvSpPr>
          <p:cNvPr id="9" name="Rectangle 8"/>
          <p:cNvSpPr/>
          <p:nvPr/>
        </p:nvSpPr>
        <p:spPr>
          <a:xfrm>
            <a:off x="211455" y="2133124"/>
            <a:ext cx="7258050" cy="2008823"/>
          </a:xfrm>
          <a:prstGeom prst="rect">
            <a:avLst/>
          </a:prstGeom>
          <a:solidFill>
            <a:schemeClr val="accent3"/>
          </a:solidFill>
          <a:ln w="9525"/>
          <a:effectLst>
            <a:outerShdw blurRad="38100" dist="25400" dir="5400000" algn="tl" rotWithShape="0">
              <a:srgbClr val="000000">
                <a:alpha val="35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82296" tIns="41148" rIns="82296" bIns="41148"/>
          <a:lstStyle/>
          <a:p>
            <a:pPr>
              <a:defRPr/>
            </a:pPr>
            <a:r>
              <a:rPr lang="en-US" b="1" dirty="0" err="1">
                <a:solidFill>
                  <a:schemeClr val="tx1"/>
                </a:solidFill>
              </a:rPr>
              <a:t>OmaTila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45117" y="2195989"/>
            <a:ext cx="778668" cy="3243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r>
              <a:rPr lang="en-US" sz="1300" dirty="0">
                <a:solidFill>
                  <a:schemeClr val="tx1"/>
                </a:solidFill>
              </a:rPr>
              <a:t>PLE</a:t>
            </a:r>
          </a:p>
        </p:txBody>
      </p:sp>
      <p:sp>
        <p:nvSpPr>
          <p:cNvPr id="6" name="Rectangle 5"/>
          <p:cNvSpPr/>
          <p:nvPr/>
        </p:nvSpPr>
        <p:spPr>
          <a:xfrm>
            <a:off x="294323" y="2520315"/>
            <a:ext cx="7129463" cy="15544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7682390" y="2133124"/>
            <a:ext cx="1361598" cy="4406265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6" tIns="41148" rIns="82296" bIns="41148"/>
          <a:lstStyle/>
          <a:p>
            <a:pPr>
              <a:defRPr/>
            </a:pPr>
            <a:r>
              <a:rPr lang="fi-FI" b="1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Rajapinnat</a:t>
            </a:r>
          </a:p>
        </p:txBody>
      </p:sp>
      <p:sp>
        <p:nvSpPr>
          <p:cNvPr id="55" name="Down Arrow 54"/>
          <p:cNvSpPr/>
          <p:nvPr/>
        </p:nvSpPr>
        <p:spPr>
          <a:xfrm>
            <a:off x="3664744" y="705803"/>
            <a:ext cx="1165860" cy="517208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r>
              <a:rPr lang="en-US" dirty="0"/>
              <a:t> </a:t>
            </a:r>
          </a:p>
        </p:txBody>
      </p:sp>
      <p:sp>
        <p:nvSpPr>
          <p:cNvPr id="63" name="Down Arrow 62"/>
          <p:cNvSpPr/>
          <p:nvPr/>
        </p:nvSpPr>
        <p:spPr>
          <a:xfrm>
            <a:off x="1201579" y="4049078"/>
            <a:ext cx="260033" cy="417195"/>
          </a:xfrm>
          <a:prstGeom prst="downArrow">
            <a:avLst/>
          </a:prstGeom>
          <a:solidFill>
            <a:schemeClr val="accent3">
              <a:lumMod val="60000"/>
              <a:lumOff val="40000"/>
              <a:alpha val="57000"/>
            </a:schemeClr>
          </a:solidFill>
          <a:ln>
            <a:solidFill>
              <a:srgbClr val="33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Down Arrow 63"/>
          <p:cNvSpPr/>
          <p:nvPr/>
        </p:nvSpPr>
        <p:spPr>
          <a:xfrm rot="10800000">
            <a:off x="1720215" y="4021932"/>
            <a:ext cx="260033" cy="417195"/>
          </a:xfrm>
          <a:prstGeom prst="downArrow">
            <a:avLst/>
          </a:prstGeom>
          <a:solidFill>
            <a:schemeClr val="accent1">
              <a:lumMod val="60000"/>
              <a:lumOff val="40000"/>
              <a:alpha val="52000"/>
            </a:schemeClr>
          </a:solidFill>
          <a:ln>
            <a:solidFill>
              <a:srgbClr val="3366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Down Arrow 66"/>
          <p:cNvSpPr/>
          <p:nvPr/>
        </p:nvSpPr>
        <p:spPr>
          <a:xfrm rot="5400000">
            <a:off x="2978945" y="5102067"/>
            <a:ext cx="258603" cy="390048"/>
          </a:xfrm>
          <a:prstGeom prst="downArrow">
            <a:avLst/>
          </a:prstGeom>
          <a:solidFill>
            <a:schemeClr val="accent1">
              <a:lumMod val="60000"/>
              <a:lumOff val="40000"/>
              <a:alpha val="52000"/>
            </a:schemeClr>
          </a:solidFill>
          <a:ln>
            <a:solidFill>
              <a:srgbClr val="3366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" name="Down Arrow 67"/>
          <p:cNvSpPr/>
          <p:nvPr/>
        </p:nvSpPr>
        <p:spPr>
          <a:xfrm rot="16200000">
            <a:off x="3007519" y="5483543"/>
            <a:ext cx="258604" cy="390048"/>
          </a:xfrm>
          <a:prstGeom prst="downArrow">
            <a:avLst/>
          </a:prstGeom>
          <a:solidFill>
            <a:schemeClr val="accent1">
              <a:lumMod val="60000"/>
              <a:lumOff val="40000"/>
              <a:alpha val="52000"/>
            </a:schemeClr>
          </a:solidFill>
          <a:ln>
            <a:solidFill>
              <a:srgbClr val="3366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100013" y="107157"/>
            <a:ext cx="8231029" cy="777240"/>
          </a:xfrm>
          <a:prstGeom prst="roundRect">
            <a:avLst>
              <a:gd name="adj" fmla="val 4899"/>
            </a:avLst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r>
              <a:rPr lang="en-US" b="1" dirty="0" err="1">
                <a:solidFill>
                  <a:schemeClr val="tx1"/>
                </a:solidFill>
              </a:rPr>
              <a:t>Oppijat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huoltajat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opettajat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oppilaitosten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johto</a:t>
            </a:r>
            <a:r>
              <a:rPr lang="en-US" b="1" dirty="0">
                <a:solidFill>
                  <a:schemeClr val="tx1"/>
                </a:solidFill>
              </a:rPr>
              <a:t/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 err="1">
                <a:solidFill>
                  <a:schemeClr val="tx1"/>
                </a:solidFill>
              </a:rPr>
              <a:t>Koulu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koti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vapaa-aika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harrastukset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1" name="Down Arrow 70"/>
          <p:cNvSpPr/>
          <p:nvPr/>
        </p:nvSpPr>
        <p:spPr>
          <a:xfrm>
            <a:off x="4229100" y="4049078"/>
            <a:ext cx="258604" cy="417195"/>
          </a:xfrm>
          <a:prstGeom prst="downArrow">
            <a:avLst/>
          </a:prstGeom>
          <a:solidFill>
            <a:schemeClr val="accent3">
              <a:lumMod val="60000"/>
              <a:lumOff val="40000"/>
              <a:alpha val="57000"/>
            </a:schemeClr>
          </a:solidFill>
          <a:ln>
            <a:solidFill>
              <a:srgbClr val="33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2" name="Down Arrow 71"/>
          <p:cNvSpPr/>
          <p:nvPr/>
        </p:nvSpPr>
        <p:spPr>
          <a:xfrm rot="10800000">
            <a:off x="4747737" y="4021932"/>
            <a:ext cx="258603" cy="417195"/>
          </a:xfrm>
          <a:prstGeom prst="downArrow">
            <a:avLst/>
          </a:prstGeom>
          <a:solidFill>
            <a:schemeClr val="accent1">
              <a:lumMod val="60000"/>
              <a:lumOff val="40000"/>
              <a:alpha val="52000"/>
            </a:schemeClr>
          </a:solidFill>
          <a:ln>
            <a:solidFill>
              <a:srgbClr val="3366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3" name="Down Arrow 72"/>
          <p:cNvSpPr/>
          <p:nvPr/>
        </p:nvSpPr>
        <p:spPr>
          <a:xfrm>
            <a:off x="6450807" y="4049078"/>
            <a:ext cx="260033" cy="417195"/>
          </a:xfrm>
          <a:prstGeom prst="downArrow">
            <a:avLst/>
          </a:prstGeom>
          <a:solidFill>
            <a:schemeClr val="accent3">
              <a:lumMod val="60000"/>
              <a:lumOff val="40000"/>
              <a:alpha val="57000"/>
            </a:schemeClr>
          </a:solidFill>
          <a:ln>
            <a:solidFill>
              <a:srgbClr val="33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" name="Down Arrow 73"/>
          <p:cNvSpPr/>
          <p:nvPr/>
        </p:nvSpPr>
        <p:spPr>
          <a:xfrm rot="10800000">
            <a:off x="6969443" y="4021932"/>
            <a:ext cx="260033" cy="417195"/>
          </a:xfrm>
          <a:prstGeom prst="downArrow">
            <a:avLst/>
          </a:prstGeom>
          <a:solidFill>
            <a:schemeClr val="accent1">
              <a:lumMod val="60000"/>
              <a:lumOff val="40000"/>
              <a:alpha val="52000"/>
            </a:schemeClr>
          </a:solidFill>
          <a:ln>
            <a:solidFill>
              <a:srgbClr val="3366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79" name="TextBox 2"/>
          <p:cNvSpPr txBox="1">
            <a:spLocks noChangeArrowheads="1"/>
          </p:cNvSpPr>
          <p:nvPr/>
        </p:nvSpPr>
        <p:spPr bwMode="auto">
          <a:xfrm>
            <a:off x="71438" y="1355885"/>
            <a:ext cx="5054918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marL="285750" indent="-1762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1300"/>
              <a:t>Sisällön jakaminen ja julkisuuden hallinta</a:t>
            </a:r>
          </a:p>
          <a:p>
            <a:pPr eaLnBrk="1" hangingPunct="1">
              <a:buFont typeface="Arial" charset="0"/>
              <a:buChar char="•"/>
            </a:pPr>
            <a:r>
              <a:rPr lang="en-US" sz="1300"/>
              <a:t>Yhteisöllisyys ja oppimisverkostot</a:t>
            </a:r>
          </a:p>
          <a:p>
            <a:pPr eaLnBrk="1" hangingPunct="1">
              <a:buFont typeface="Arial" charset="0"/>
              <a:buChar char="•"/>
            </a:pPr>
            <a:r>
              <a:rPr lang="fi-FI" sz="1300"/>
              <a:t>Oppijan, opettajan ja huoltajan roolien tunnistaminen</a:t>
            </a:r>
            <a:endParaRPr lang="en-US" sz="1600"/>
          </a:p>
        </p:txBody>
      </p:sp>
      <p:sp>
        <p:nvSpPr>
          <p:cNvPr id="15380" name="TextBox 6"/>
          <p:cNvSpPr txBox="1">
            <a:spLocks noChangeArrowheads="1"/>
          </p:cNvSpPr>
          <p:nvPr/>
        </p:nvSpPr>
        <p:spPr bwMode="auto">
          <a:xfrm>
            <a:off x="294323" y="2521745"/>
            <a:ext cx="7203758" cy="141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marL="284163" indent="-1762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1400"/>
              <a:t>Elinikäisyys, </a:t>
            </a:r>
            <a:r>
              <a:rPr lang="fi-FI" sz="1400"/>
              <a:t>oppilaitosriippumattomuus, </a:t>
            </a:r>
            <a:r>
              <a:rPr lang="en-US" sz="1400"/>
              <a:t>formaalin ja informaalin oppimisen yhdistäminen, vapaa käyttöönotto, jatkokehityksen turvaaminen</a:t>
            </a:r>
          </a:p>
          <a:p>
            <a:pPr eaLnBrk="1" hangingPunct="1">
              <a:buFont typeface="Arial" charset="0"/>
              <a:buChar char="•"/>
            </a:pPr>
            <a:r>
              <a:rPr lang="en-US" sz="1400"/>
              <a:t>Henkilökohtainen oppimisalusta ja profiili, omat työvälineet, omat oppimisverkostot</a:t>
            </a:r>
          </a:p>
          <a:p>
            <a:pPr eaLnBrk="1" hangingPunct="1">
              <a:buFont typeface="Arial" charset="0"/>
              <a:buChar char="•"/>
            </a:pPr>
            <a:r>
              <a:rPr lang="en-US" sz="1400"/>
              <a:t>Omat oppimistavoitteet, oman oppimisprosessin hallitseminen, oman oppimisen tunnistaminen, arviointi ja näkyväksi tekeminen</a:t>
            </a:r>
          </a:p>
          <a:p>
            <a:pPr eaLnBrk="1" hangingPunct="1">
              <a:buFont typeface="Arial" charset="0"/>
              <a:buChar char="•"/>
            </a:pPr>
            <a:r>
              <a:rPr lang="en-US" sz="1400"/>
              <a:t>Oppimisympäristön laajentaminen, mobiilius ja pelillisyys</a:t>
            </a:r>
          </a:p>
        </p:txBody>
      </p:sp>
      <p:sp>
        <p:nvSpPr>
          <p:cNvPr id="15381" name="TextBox 52"/>
          <p:cNvSpPr txBox="1">
            <a:spLocks noChangeArrowheads="1"/>
          </p:cNvSpPr>
          <p:nvPr/>
        </p:nvSpPr>
        <p:spPr bwMode="auto">
          <a:xfrm>
            <a:off x="165735" y="4790599"/>
            <a:ext cx="2850357" cy="168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marL="285750" indent="-1762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1300"/>
              <a:t>Verkkosivut, tiedottaminen ja viestintä</a:t>
            </a:r>
          </a:p>
          <a:p>
            <a:pPr eaLnBrk="1" hangingPunct="1">
              <a:buFont typeface="Arial" charset="0"/>
              <a:buChar char="•"/>
            </a:pPr>
            <a:r>
              <a:rPr lang="fi-FI" sz="1300"/>
              <a:t>Oppiaineiden ja luokkien työskentely, projektit</a:t>
            </a:r>
          </a:p>
          <a:p>
            <a:pPr eaLnBrk="1" hangingPunct="1">
              <a:buFont typeface="Arial" charset="0"/>
              <a:buChar char="•"/>
            </a:pPr>
            <a:r>
              <a:rPr lang="fi-FI" sz="1300"/>
              <a:t>Verkkokurssit</a:t>
            </a:r>
          </a:p>
          <a:p>
            <a:pPr eaLnBrk="1" hangingPunct="1">
              <a:buFont typeface="Arial" charset="0"/>
              <a:buChar char="•"/>
            </a:pPr>
            <a:r>
              <a:rPr lang="fi-FI" sz="1300"/>
              <a:t>Oppilaskunnat, vanhempain-yhdistykset</a:t>
            </a:r>
          </a:p>
          <a:p>
            <a:pPr eaLnBrk="1" hangingPunct="1">
              <a:buFont typeface="Arial" charset="0"/>
              <a:buChar char="•"/>
            </a:pPr>
            <a:r>
              <a:rPr lang="en-US" sz="1300"/>
              <a:t>Kodin ja koulun yhteistyö</a:t>
            </a:r>
          </a:p>
        </p:txBody>
      </p:sp>
      <p:sp>
        <p:nvSpPr>
          <p:cNvPr id="15382" name="TextBox 53"/>
          <p:cNvSpPr txBox="1">
            <a:spLocks noChangeArrowheads="1"/>
          </p:cNvSpPr>
          <p:nvPr/>
        </p:nvSpPr>
        <p:spPr bwMode="auto">
          <a:xfrm>
            <a:off x="3210402" y="4790599"/>
            <a:ext cx="2657475" cy="188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marL="285750" indent="-1762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fi-FI" sz="1300"/>
              <a:t>Sähköinen kirja oppimisympäristönä, yhteisölliset ja muokattavat oppimateriaalit</a:t>
            </a:r>
          </a:p>
          <a:p>
            <a:pPr eaLnBrk="1" hangingPunct="1">
              <a:buFont typeface="Arial" charset="0"/>
              <a:buChar char="•"/>
            </a:pPr>
            <a:r>
              <a:rPr lang="fi-FI" sz="1300"/>
              <a:t>Kustantajien oppimateriaalit, oppimispelit, e-kirjat</a:t>
            </a:r>
            <a:endParaRPr lang="en-US" sz="1300"/>
          </a:p>
          <a:p>
            <a:pPr eaLnBrk="1" hangingPunct="1">
              <a:buFont typeface="Arial" charset="0"/>
              <a:buChar char="•"/>
            </a:pPr>
            <a:r>
              <a:rPr lang="fi-FI" sz="1300"/>
              <a:t>Avoimet oppimateriaalit</a:t>
            </a:r>
            <a:endParaRPr lang="en-US" sz="1300"/>
          </a:p>
          <a:p>
            <a:pPr eaLnBrk="1" hangingPunct="1">
              <a:buFont typeface="Arial" charset="0"/>
              <a:buChar char="•"/>
            </a:pPr>
            <a:r>
              <a:rPr lang="fi-FI" sz="1300"/>
              <a:t>Opettajien omien materiaalien jakaminen</a:t>
            </a:r>
            <a:endParaRPr lang="en-US" sz="1300"/>
          </a:p>
        </p:txBody>
      </p:sp>
      <p:sp>
        <p:nvSpPr>
          <p:cNvPr id="15383" name="TextBox 55"/>
          <p:cNvSpPr txBox="1">
            <a:spLocks noChangeArrowheads="1"/>
          </p:cNvSpPr>
          <p:nvPr/>
        </p:nvSpPr>
        <p:spPr bwMode="auto">
          <a:xfrm>
            <a:off x="7618095" y="2586038"/>
            <a:ext cx="1361599" cy="288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marL="284163" indent="-1762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fi-FI" sz="1300"/>
              <a:t>Kirjautumis-</a:t>
            </a:r>
            <a:br>
              <a:rPr lang="fi-FI" sz="1300"/>
            </a:br>
            <a:r>
              <a:rPr lang="fi-FI" sz="1300"/>
              <a:t>rajapinnat </a:t>
            </a:r>
          </a:p>
          <a:p>
            <a:pPr eaLnBrk="1" hangingPunct="1">
              <a:buFont typeface="Arial" charset="0"/>
              <a:buChar char="•"/>
            </a:pPr>
            <a:r>
              <a:rPr lang="fi-FI" sz="1300"/>
              <a:t>Oppimateriaa-lirajapinnat</a:t>
            </a:r>
          </a:p>
          <a:p>
            <a:pPr eaLnBrk="1" hangingPunct="1">
              <a:buFont typeface="Arial" charset="0"/>
              <a:buChar char="•"/>
            </a:pPr>
            <a:r>
              <a:rPr lang="fi-FI" sz="1300"/>
              <a:t>Rajapinnat muihin oppimisalus-toihin ja peliympäris-töihin</a:t>
            </a:r>
          </a:p>
          <a:p>
            <a:pPr eaLnBrk="1" hangingPunct="1">
              <a:buFont typeface="Arial" charset="0"/>
              <a:buChar char="•"/>
            </a:pPr>
            <a:r>
              <a:rPr lang="fi-FI" sz="1300"/>
              <a:t>Rajapinnat sosiaalisen median palveluihin</a:t>
            </a:r>
            <a:endParaRPr lang="en-US" sz="1300"/>
          </a:p>
        </p:txBody>
      </p:sp>
      <p:sp>
        <p:nvSpPr>
          <p:cNvPr id="15384" name="TextBox 56"/>
          <p:cNvSpPr txBox="1">
            <a:spLocks noChangeArrowheads="1"/>
          </p:cNvSpPr>
          <p:nvPr/>
        </p:nvSpPr>
        <p:spPr bwMode="auto">
          <a:xfrm>
            <a:off x="6156484" y="5049203"/>
            <a:ext cx="1360170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marL="284163" indent="-1762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fi-FI" sz="1300"/>
              <a:t>Seurat</a:t>
            </a:r>
          </a:p>
          <a:p>
            <a:pPr eaLnBrk="1" hangingPunct="1">
              <a:buFont typeface="Arial" charset="0"/>
              <a:buChar char="•"/>
            </a:pPr>
            <a:r>
              <a:rPr lang="fi-FI" sz="1300"/>
              <a:t>Yhdistykset</a:t>
            </a:r>
          </a:p>
          <a:p>
            <a:pPr eaLnBrk="1" hangingPunct="1">
              <a:buFont typeface="Arial" charset="0"/>
              <a:buChar char="•"/>
            </a:pPr>
            <a:r>
              <a:rPr lang="fi-FI" sz="1300"/>
              <a:t>Tms.</a:t>
            </a:r>
            <a:endParaRPr lang="en-US" sz="1300"/>
          </a:p>
        </p:txBody>
      </p:sp>
      <p:sp>
        <p:nvSpPr>
          <p:cNvPr id="61" name="Oval 60"/>
          <p:cNvSpPr/>
          <p:nvPr/>
        </p:nvSpPr>
        <p:spPr>
          <a:xfrm>
            <a:off x="7553802" y="382905"/>
            <a:ext cx="1490186" cy="142732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r>
              <a:rPr lang="en-US" sz="1300" dirty="0" err="1">
                <a:solidFill>
                  <a:schemeClr val="tx1"/>
                </a:solidFill>
              </a:rPr>
              <a:t>Ympäristö</a:t>
            </a:r>
            <a:r>
              <a:rPr lang="en-US" sz="1300" dirty="0">
                <a:solidFill>
                  <a:schemeClr val="tx1"/>
                </a:solidFill>
              </a:rPr>
              <a:t>- ja </a:t>
            </a:r>
            <a:r>
              <a:rPr lang="en-US" sz="1300" dirty="0" err="1">
                <a:solidFill>
                  <a:schemeClr val="tx1"/>
                </a:solidFill>
              </a:rPr>
              <a:t>laiteriippu-mattomuus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59" name="Down Arrow 58"/>
          <p:cNvSpPr/>
          <p:nvPr/>
        </p:nvSpPr>
        <p:spPr>
          <a:xfrm rot="5400000">
            <a:off x="5924313" y="5114211"/>
            <a:ext cx="258603" cy="388620"/>
          </a:xfrm>
          <a:prstGeom prst="downArrow">
            <a:avLst/>
          </a:prstGeom>
          <a:solidFill>
            <a:schemeClr val="accent1">
              <a:lumMod val="60000"/>
              <a:lumOff val="40000"/>
              <a:alpha val="52000"/>
            </a:schemeClr>
          </a:solidFill>
          <a:ln>
            <a:solidFill>
              <a:srgbClr val="3366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Down Arrow 59"/>
          <p:cNvSpPr/>
          <p:nvPr/>
        </p:nvSpPr>
        <p:spPr>
          <a:xfrm rot="16200000">
            <a:off x="5952173" y="5494973"/>
            <a:ext cx="260033" cy="388620"/>
          </a:xfrm>
          <a:prstGeom prst="downArrow">
            <a:avLst/>
          </a:prstGeom>
          <a:solidFill>
            <a:schemeClr val="accent1">
              <a:lumMod val="60000"/>
              <a:lumOff val="40000"/>
              <a:alpha val="52000"/>
            </a:schemeClr>
          </a:solidFill>
          <a:ln>
            <a:solidFill>
              <a:srgbClr val="3366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ight Arrow Callout 16"/>
          <p:cNvSpPr/>
          <p:nvPr/>
        </p:nvSpPr>
        <p:spPr>
          <a:xfrm>
            <a:off x="165735" y="170022"/>
            <a:ext cx="1490187" cy="647223"/>
          </a:xfrm>
          <a:prstGeom prst="rightArrowCallout">
            <a:avLst>
              <a:gd name="adj1" fmla="val 26484"/>
              <a:gd name="adj2" fmla="val 45576"/>
              <a:gd name="adj3" fmla="val 30879"/>
              <a:gd name="adj4" fmla="val 7775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</a:rPr>
              <a:t>Ketkä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</a:rPr>
              <a:t>Missä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4559127" y="6488668"/>
            <a:ext cx="473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 smtClean="0"/>
              <a:t>Jarkko Lampinen, Jyväskylän yliopisto, </a:t>
            </a:r>
            <a:r>
              <a:rPr lang="fi-FI" b="1" dirty="0" err="1" smtClean="0"/>
              <a:t>PedaNet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2026046903"/>
      </p:ext>
    </p:extLst>
  </p:cSld>
  <p:clrMapOvr>
    <a:masterClrMapping/>
  </p:clrMapOvr>
  <p:transition xmlns:p14="http://schemas.microsoft.com/office/powerpoint/2010/main" spd="slow" advTm="800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-252536" y="260648"/>
            <a:ext cx="8229600" cy="1143000"/>
          </a:xfrm>
        </p:spPr>
        <p:txBody>
          <a:bodyPr/>
          <a:lstStyle/>
          <a:p>
            <a:r>
              <a:rPr lang="fi-FI" dirty="0" smtClean="0"/>
              <a:t>Toimintasuunnitelma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endParaRPr lang="fi-FI" sz="2000" dirty="0"/>
          </a:p>
          <a:p>
            <a:r>
              <a:rPr lang="fi-FI" sz="2000" dirty="0" smtClean="0"/>
              <a:t>Työt                                                                               Vuosi </a:t>
            </a:r>
            <a:r>
              <a:rPr lang="fi-FI" sz="2000" dirty="0"/>
              <a:t>ja kuukausi </a:t>
            </a:r>
            <a:endParaRPr lang="fi-FI" sz="2000" dirty="0" smtClean="0"/>
          </a:p>
          <a:p>
            <a:endParaRPr lang="fi-FI" sz="2000" dirty="0" smtClean="0"/>
          </a:p>
          <a:p>
            <a:pPr marL="0" indent="0">
              <a:buNone/>
            </a:pPr>
            <a:r>
              <a:rPr lang="fi-FI" sz="2000" dirty="0" smtClean="0"/>
              <a:t>I</a:t>
            </a:r>
            <a:r>
              <a:rPr lang="fi-FI" sz="2000" dirty="0"/>
              <a:t>. vaiheen tarpeiden arviointi? </a:t>
            </a:r>
            <a:r>
              <a:rPr lang="fi-FI" sz="2000" dirty="0" smtClean="0"/>
              <a:t>                           maaliskuu</a:t>
            </a:r>
            <a:r>
              <a:rPr lang="fi-FI" sz="2000" dirty="0"/>
              <a:t>-heinäkuu, </a:t>
            </a:r>
            <a:r>
              <a:rPr lang="fi-FI" sz="2000" dirty="0" smtClean="0"/>
              <a:t>2014</a:t>
            </a:r>
          </a:p>
          <a:p>
            <a:pPr marL="0" indent="0">
              <a:buNone/>
            </a:pPr>
            <a:r>
              <a:rPr lang="fi-FI" sz="2000" dirty="0" smtClean="0"/>
              <a:t>      (ml</a:t>
            </a:r>
            <a:r>
              <a:rPr lang="fi-FI" sz="2000" dirty="0"/>
              <a:t>. </a:t>
            </a:r>
            <a:r>
              <a:rPr lang="fi-FI" sz="2000" dirty="0" smtClean="0"/>
              <a:t>tarve- ja </a:t>
            </a:r>
            <a:r>
              <a:rPr lang="fi-FI" sz="2000" dirty="0"/>
              <a:t>markkina-analyysi) </a:t>
            </a:r>
            <a:endParaRPr lang="fi-FI" sz="2000" dirty="0" smtClean="0"/>
          </a:p>
          <a:p>
            <a:pPr marL="0" indent="0">
              <a:buNone/>
            </a:pPr>
            <a:endParaRPr lang="fi-FI" sz="2000" dirty="0" smtClean="0"/>
          </a:p>
          <a:p>
            <a:pPr marL="0" indent="0">
              <a:buNone/>
            </a:pPr>
            <a:r>
              <a:rPr lang="fi-FI" sz="2000" dirty="0" smtClean="0"/>
              <a:t>II</a:t>
            </a:r>
            <a:r>
              <a:rPr lang="fi-FI" sz="2000" dirty="0"/>
              <a:t>. Markkinoiden kuuleminen </a:t>
            </a:r>
            <a:r>
              <a:rPr lang="fi-FI" sz="2000" dirty="0" smtClean="0"/>
              <a:t>                             elokuu </a:t>
            </a:r>
            <a:r>
              <a:rPr lang="fi-FI" sz="2000" dirty="0"/>
              <a:t>2014 - </a:t>
            </a:r>
            <a:r>
              <a:rPr lang="fi-FI" sz="2000" dirty="0" smtClean="0"/>
              <a:t>helmikuu 2015</a:t>
            </a:r>
          </a:p>
          <a:p>
            <a:pPr marL="0" indent="0">
              <a:buNone/>
            </a:pPr>
            <a:r>
              <a:rPr lang="fi-FI" sz="2000" dirty="0" smtClean="0"/>
              <a:t> </a:t>
            </a:r>
          </a:p>
          <a:p>
            <a:pPr marL="0" indent="0">
              <a:buNone/>
            </a:pPr>
            <a:r>
              <a:rPr lang="fi-FI" sz="2000" dirty="0" smtClean="0"/>
              <a:t>III</a:t>
            </a:r>
            <a:r>
              <a:rPr lang="fi-FI" sz="2000" dirty="0"/>
              <a:t>. PCP vaihe </a:t>
            </a:r>
            <a:r>
              <a:rPr lang="fi-FI" sz="2000" dirty="0" smtClean="0"/>
              <a:t> (</a:t>
            </a:r>
            <a:r>
              <a:rPr lang="fi-FI" sz="2000" dirty="0" err="1" smtClean="0"/>
              <a:t>Pilotoinnit</a:t>
            </a:r>
            <a:r>
              <a:rPr lang="fi-FI" sz="2000" dirty="0" smtClean="0"/>
              <a:t>)                                   maaliskuu </a:t>
            </a:r>
            <a:r>
              <a:rPr lang="fi-FI" sz="2000" dirty="0"/>
              <a:t>2015 - lokakuu 2016 </a:t>
            </a:r>
            <a:endParaRPr lang="fi-FI" sz="2000" dirty="0" smtClean="0"/>
          </a:p>
          <a:p>
            <a:pPr marL="0" indent="0">
              <a:buNone/>
            </a:pPr>
            <a:endParaRPr lang="fi-FI" sz="2000" dirty="0" smtClean="0"/>
          </a:p>
          <a:p>
            <a:pPr marL="0" indent="0">
              <a:buNone/>
            </a:pPr>
            <a:r>
              <a:rPr lang="fi-FI" sz="2000" dirty="0" smtClean="0"/>
              <a:t>IV</a:t>
            </a:r>
            <a:r>
              <a:rPr lang="fi-FI" sz="2000" dirty="0"/>
              <a:t>. </a:t>
            </a:r>
            <a:r>
              <a:rPr lang="fi-FI" sz="2000" dirty="0" smtClean="0"/>
              <a:t>Lopullisen ostopäätöksen </a:t>
            </a:r>
            <a:r>
              <a:rPr lang="fi-FI" sz="2000" dirty="0"/>
              <a:t>vaihe </a:t>
            </a:r>
            <a:r>
              <a:rPr lang="fi-FI" sz="2000" dirty="0" smtClean="0"/>
              <a:t>                   marraskuu </a:t>
            </a:r>
            <a:r>
              <a:rPr lang="fi-FI" sz="2000" dirty="0"/>
              <a:t>2016 - toukokuu 2017</a:t>
            </a:r>
            <a:endParaRPr lang="fi-FI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2111305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-900608" y="188640"/>
            <a:ext cx="8229600" cy="1143000"/>
          </a:xfrm>
        </p:spPr>
        <p:txBody>
          <a:bodyPr/>
          <a:lstStyle/>
          <a:p>
            <a:r>
              <a:rPr lang="fi-FI" dirty="0" smtClean="0"/>
              <a:t>Konneveden rooli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484784"/>
            <a:ext cx="8939336" cy="4525963"/>
          </a:xfrm>
        </p:spPr>
        <p:txBody>
          <a:bodyPr/>
          <a:lstStyle/>
          <a:p>
            <a:r>
              <a:rPr lang="fi-FI" sz="2800" dirty="0" smtClean="0"/>
              <a:t>I     State of the </a:t>
            </a:r>
            <a:r>
              <a:rPr lang="fi-FI" sz="2800" dirty="0" err="1" smtClean="0"/>
              <a:t>Art</a:t>
            </a:r>
            <a:r>
              <a:rPr lang="fi-FI" sz="2800" dirty="0" smtClean="0"/>
              <a:t> –raportti ja markkinaselvitys</a:t>
            </a:r>
          </a:p>
          <a:p>
            <a:r>
              <a:rPr lang="fi-FI" sz="2800" dirty="0" smtClean="0"/>
              <a:t>II    PLE –määrittely IMAILE projektiin</a:t>
            </a:r>
          </a:p>
          <a:p>
            <a:r>
              <a:rPr lang="fi-FI" sz="2800" dirty="0" smtClean="0"/>
              <a:t>III   PCP –vaatimusmäärittelyyn osallistuminen ja tarjouspyynnön arviointi</a:t>
            </a:r>
          </a:p>
          <a:p>
            <a:r>
              <a:rPr lang="fi-FI" sz="2800" dirty="0" smtClean="0"/>
              <a:t>IV  </a:t>
            </a:r>
            <a:r>
              <a:rPr lang="fi-FI" sz="2800" dirty="0" err="1" smtClean="0"/>
              <a:t>Pilotoinnin</a:t>
            </a:r>
            <a:r>
              <a:rPr lang="fi-FI" sz="2800" dirty="0" smtClean="0"/>
              <a:t> järjestäminen Suomessa (Keski-Suomen kunnat)</a:t>
            </a:r>
          </a:p>
          <a:p>
            <a:r>
              <a:rPr lang="fi-FI" sz="2800" dirty="0" smtClean="0"/>
              <a:t>V   </a:t>
            </a:r>
            <a:r>
              <a:rPr lang="fi-FI" sz="2800" dirty="0" err="1" smtClean="0"/>
              <a:t>Pilotointien</a:t>
            </a:r>
            <a:r>
              <a:rPr lang="fi-FI" sz="2800" dirty="0" smtClean="0"/>
              <a:t> koordinointi (4 maata)</a:t>
            </a:r>
          </a:p>
          <a:p>
            <a:r>
              <a:rPr lang="fi-FI" sz="2800" dirty="0" smtClean="0"/>
              <a:t>VI  </a:t>
            </a:r>
            <a:r>
              <a:rPr lang="fi-FI" sz="2800" dirty="0" err="1" smtClean="0"/>
              <a:t>Pilotointien</a:t>
            </a:r>
            <a:r>
              <a:rPr lang="fi-FI" sz="2800" dirty="0" smtClean="0"/>
              <a:t> tulosten arviointi ja vaatimusmäärittelyn tarkennus PCP prosessissa</a:t>
            </a:r>
          </a:p>
          <a:p>
            <a:r>
              <a:rPr lang="fi-FI" sz="2800" dirty="0" smtClean="0"/>
              <a:t>VII  Projektin </a:t>
            </a:r>
            <a:r>
              <a:rPr lang="fi-FI" sz="2800" dirty="0" err="1" smtClean="0"/>
              <a:t>hankinta-arvointi</a:t>
            </a:r>
            <a:endParaRPr lang="fi-FI" sz="2800" dirty="0" smtClean="0"/>
          </a:p>
          <a:p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718073802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-324544" y="15620"/>
            <a:ext cx="8229600" cy="1143000"/>
          </a:xfrm>
        </p:spPr>
        <p:txBody>
          <a:bodyPr/>
          <a:lstStyle/>
          <a:p>
            <a:r>
              <a:rPr lang="fi-FI" dirty="0"/>
              <a:t>Konsortio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fi-FI" sz="1200" b="1" dirty="0" smtClean="0"/>
              <a:t>Kuntahankkijat:</a:t>
            </a:r>
          </a:p>
          <a:p>
            <a:pPr marL="0" indent="0">
              <a:buNone/>
            </a:pPr>
            <a:endParaRPr lang="fi-FI" sz="1200" b="1" dirty="0"/>
          </a:p>
          <a:p>
            <a:pPr marL="0" indent="0">
              <a:buNone/>
            </a:pPr>
            <a:r>
              <a:rPr lang="fi-FI" sz="1200" b="1" dirty="0" err="1" smtClean="0"/>
              <a:t>Halmstads</a:t>
            </a:r>
            <a:r>
              <a:rPr lang="fi-FI" sz="1200" b="1" dirty="0" smtClean="0"/>
              <a:t> </a:t>
            </a:r>
            <a:r>
              <a:rPr lang="fi-FI" sz="1200" b="1" dirty="0" err="1"/>
              <a:t>Kommun</a:t>
            </a:r>
            <a:r>
              <a:rPr lang="fi-FI" sz="1200" b="1" dirty="0"/>
              <a:t> </a:t>
            </a:r>
            <a:r>
              <a:rPr lang="fi-FI" sz="1200" b="1" dirty="0" smtClean="0"/>
              <a:t>– </a:t>
            </a:r>
            <a:r>
              <a:rPr lang="fi-FI" sz="1200" b="1" dirty="0"/>
              <a:t>kunta </a:t>
            </a:r>
            <a:r>
              <a:rPr lang="fi-FI" sz="1200" b="1" dirty="0" smtClean="0"/>
              <a:t>(</a:t>
            </a:r>
            <a:r>
              <a:rPr lang="fi-FI" sz="1200" b="1" dirty="0"/>
              <a:t>Ruotsi)</a:t>
            </a:r>
            <a:br>
              <a:rPr lang="fi-FI" sz="1200" b="1" dirty="0"/>
            </a:br>
            <a:r>
              <a:rPr lang="fi-FI" sz="1200" dirty="0" smtClean="0"/>
              <a:t> Koordinaattori</a:t>
            </a:r>
            <a:r>
              <a:rPr lang="fi-FI" sz="1200" dirty="0"/>
              <a:t/>
            </a:r>
            <a:br>
              <a:rPr lang="fi-FI" sz="1200" dirty="0"/>
            </a:br>
            <a:r>
              <a:rPr lang="fi-FI" sz="1200" dirty="0" smtClean="0"/>
              <a:t>IMAILE </a:t>
            </a:r>
            <a:r>
              <a:rPr lang="fi-FI" sz="1200" dirty="0"/>
              <a:t>hanke </a:t>
            </a:r>
            <a:r>
              <a:rPr lang="fi-FI" sz="1200" dirty="0" smtClean="0"/>
              <a:t>tukee </a:t>
            </a:r>
            <a:r>
              <a:rPr lang="fi-FI" sz="1200" dirty="0" err="1" smtClean="0"/>
              <a:t>Halmstadin</a:t>
            </a:r>
            <a:r>
              <a:rPr lang="fi-FI" sz="1200" dirty="0" smtClean="0"/>
              <a:t> </a:t>
            </a:r>
            <a:r>
              <a:rPr lang="fi-FI" sz="1200" dirty="0"/>
              <a:t>kaupungin </a:t>
            </a:r>
            <a:r>
              <a:rPr lang="fi-FI" sz="1200" dirty="0" smtClean="0"/>
              <a:t>visiota </a:t>
            </a:r>
            <a:r>
              <a:rPr lang="fi-FI" sz="1200" dirty="0"/>
              <a:t>2020 </a:t>
            </a:r>
            <a:r>
              <a:rPr lang="fi-FI" sz="1200" dirty="0" smtClean="0"/>
              <a:t>:</a:t>
            </a:r>
            <a:r>
              <a:rPr lang="fi-FI" sz="1200" dirty="0"/>
              <a:t/>
            </a:r>
            <a:br>
              <a:rPr lang="fi-FI" sz="1200" dirty="0"/>
            </a:br>
            <a:r>
              <a:rPr lang="fi-FI" sz="1200" dirty="0"/>
              <a:t>"Paikka, jossa ihmiset </a:t>
            </a:r>
            <a:r>
              <a:rPr lang="fi-FI" sz="1200" dirty="0" smtClean="0"/>
              <a:t>kasvattavat koulutusta, yrityksiä </a:t>
            </a:r>
            <a:r>
              <a:rPr lang="fi-FI" sz="1200" dirty="0"/>
              <a:t>ja uutta </a:t>
            </a:r>
            <a:r>
              <a:rPr lang="fi-FI" sz="1200" dirty="0" smtClean="0"/>
              <a:t>ajattelua”</a:t>
            </a:r>
            <a:r>
              <a:rPr lang="fi-FI" sz="1200" dirty="0"/>
              <a:t/>
            </a:r>
            <a:br>
              <a:rPr lang="fi-FI" sz="1200" dirty="0"/>
            </a:br>
            <a:endParaRPr lang="fi-FI" sz="1200" dirty="0" smtClean="0"/>
          </a:p>
          <a:p>
            <a:pPr marL="0" indent="0">
              <a:buNone/>
            </a:pPr>
            <a:r>
              <a:rPr lang="fi-FI" sz="1200" b="1" dirty="0" smtClean="0"/>
              <a:t> </a:t>
            </a:r>
            <a:r>
              <a:rPr lang="fi-FI" sz="1200" b="1" dirty="0"/>
              <a:t>City of </a:t>
            </a:r>
            <a:r>
              <a:rPr lang="fi-FI" sz="1200" b="1" dirty="0" err="1"/>
              <a:t>Viladecans</a:t>
            </a:r>
            <a:r>
              <a:rPr lang="fi-FI" sz="1200" b="1" dirty="0"/>
              <a:t>,  (Espanja)</a:t>
            </a:r>
          </a:p>
          <a:p>
            <a:pPr marL="0" indent="0">
              <a:buNone/>
            </a:pPr>
            <a:r>
              <a:rPr lang="fi-FI" sz="1200" dirty="0"/>
              <a:t>eteläosassa Barcelonan pääkaupunkiseudulla, sijaitsee rannikolla. Läheisyys pääkaupunki Kataloniassa mahdollistaa hyvä infrastruktuuri verkkoon, on vain 5 km kaukana satamasta Barcelonan ja yksi km lentokentältä. Teiden ja rautateiden myös liittää kaupungin pääkaupunkiseudulle. Lähellä asemaa Barcelonan vaikuttaa </a:t>
            </a:r>
            <a:r>
              <a:rPr lang="fi-FI" sz="1200" dirty="0" err="1"/>
              <a:t>Viladecans</a:t>
            </a:r>
            <a:r>
              <a:rPr lang="fi-FI" sz="1200" dirty="0"/>
              <a:t> "väestönkasvun, jossa korkea nuorten (alle 40-vuotias), mikä vastaa 52% väestöstä.</a:t>
            </a:r>
          </a:p>
          <a:p>
            <a:endParaRPr lang="fi-FI" sz="1200" dirty="0" smtClean="0"/>
          </a:p>
          <a:p>
            <a:pPr marL="0" indent="0">
              <a:buNone/>
            </a:pPr>
            <a:r>
              <a:rPr lang="fi-FI" sz="1200" b="1" dirty="0" smtClean="0"/>
              <a:t>Konnevesi (Suomi)</a:t>
            </a:r>
          </a:p>
          <a:p>
            <a:endParaRPr lang="fi-FI" sz="1200" dirty="0"/>
          </a:p>
          <a:p>
            <a:pPr marL="0" indent="0">
              <a:buNone/>
            </a:pPr>
            <a:r>
              <a:rPr lang="fi-FI" sz="1200" b="1" dirty="0" err="1"/>
              <a:t>Alexanderson</a:t>
            </a:r>
            <a:r>
              <a:rPr lang="fi-FI" sz="1200" b="1" dirty="0"/>
              <a:t> Institute (AI)  (Ruotsi) </a:t>
            </a:r>
          </a:p>
          <a:p>
            <a:pPr marL="0" indent="0">
              <a:buNone/>
            </a:pPr>
            <a:r>
              <a:rPr lang="fi-FI" sz="1200" dirty="0"/>
              <a:t>On verkosto-organisaatio sijaitsee ja joka kuuluu </a:t>
            </a:r>
            <a:r>
              <a:rPr lang="fi-FI" sz="1200" dirty="0" err="1"/>
              <a:t>Varberg</a:t>
            </a:r>
            <a:r>
              <a:rPr lang="fi-FI" sz="1200" dirty="0"/>
              <a:t> kuntaan.. AI isännöi yritysten verkostoja eri aloilla, kuten energia ja ympäristö, luovat alat ja IT.</a:t>
            </a:r>
            <a:br>
              <a:rPr lang="fi-FI" sz="1200" dirty="0"/>
            </a:br>
            <a:endParaRPr lang="fi-FI" sz="1200" dirty="0" smtClean="0"/>
          </a:p>
          <a:p>
            <a:pPr marL="0" indent="0">
              <a:buNone/>
            </a:pPr>
            <a:r>
              <a:rPr lang="fi-FI" sz="1200" b="1" dirty="0" smtClean="0"/>
              <a:t>INNOVA  </a:t>
            </a:r>
            <a:r>
              <a:rPr lang="fi-FI" sz="1200" b="1" dirty="0"/>
              <a:t>(Unkari)</a:t>
            </a:r>
          </a:p>
          <a:p>
            <a:pPr marL="0" indent="0">
              <a:buNone/>
            </a:pPr>
            <a:r>
              <a:rPr lang="fi-FI" sz="1200" dirty="0"/>
              <a:t> </a:t>
            </a:r>
            <a:r>
              <a:rPr lang="fi-FI" sz="1200" dirty="0" err="1"/>
              <a:t>Észak-Alföldin</a:t>
            </a:r>
            <a:r>
              <a:rPr lang="fi-FI" sz="1200" dirty="0"/>
              <a:t> alueellinen kehitys ja innovaatio virasto. Tehtävänä on olla ainoa innovaatiokeskus </a:t>
            </a:r>
            <a:r>
              <a:rPr lang="fi-FI" sz="1200" dirty="0" err="1"/>
              <a:t>Észak-Alföldin</a:t>
            </a:r>
            <a:r>
              <a:rPr lang="fi-FI" sz="1200" dirty="0"/>
              <a:t> alueella. Toimiva verkottumismalli on saavuttanut tunnustusta kansallisella ja kansainvälisellä tasolla.</a:t>
            </a:r>
            <a:br>
              <a:rPr lang="fi-FI" sz="1200" dirty="0"/>
            </a:br>
            <a:r>
              <a:rPr lang="fi-FI" sz="1200" dirty="0"/>
              <a:t> PCP –</a:t>
            </a:r>
            <a:r>
              <a:rPr lang="fi-FI" sz="1200" dirty="0" smtClean="0"/>
              <a:t>asiantuntijaorganisaatio</a:t>
            </a:r>
          </a:p>
          <a:p>
            <a:pPr marL="0" indent="0">
              <a:buNone/>
            </a:pPr>
            <a:endParaRPr lang="fi-FI" sz="1200" dirty="0"/>
          </a:p>
          <a:p>
            <a:pPr marL="0" indent="0">
              <a:buNone/>
            </a:pPr>
            <a:r>
              <a:rPr lang="fi-FI" sz="1200" b="1" dirty="0" smtClean="0"/>
              <a:t>Skåne + Lundin yliopisto </a:t>
            </a:r>
            <a:r>
              <a:rPr lang="fi-FI" sz="1200" dirty="0" smtClean="0"/>
              <a:t>(Ruotsi) ??</a:t>
            </a:r>
          </a:p>
          <a:p>
            <a:pPr marL="0" indent="0">
              <a:buNone/>
            </a:pPr>
            <a:endParaRPr lang="fi-FI" sz="1200" dirty="0" smtClean="0"/>
          </a:p>
          <a:p>
            <a:pPr marL="0" indent="0">
              <a:buNone/>
            </a:pPr>
            <a:r>
              <a:rPr lang="fi-FI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8180950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1200" b="1" dirty="0" smtClean="0"/>
              <a:t>Tukiprosessit:</a:t>
            </a:r>
          </a:p>
          <a:p>
            <a:pPr marL="0" indent="0">
              <a:buNone/>
            </a:pPr>
            <a:endParaRPr lang="fi-FI" sz="1200" b="1" dirty="0"/>
          </a:p>
          <a:p>
            <a:pPr marL="0" indent="0">
              <a:buNone/>
            </a:pPr>
            <a:r>
              <a:rPr lang="fi-FI" sz="1200" b="1" dirty="0" smtClean="0"/>
              <a:t>E.N.T.E.R</a:t>
            </a:r>
            <a:r>
              <a:rPr lang="fi-FI" sz="1200" b="1" dirty="0"/>
              <a:t>.  (Itävalta)</a:t>
            </a:r>
          </a:p>
          <a:p>
            <a:pPr marL="0" indent="0">
              <a:buNone/>
            </a:pPr>
            <a:r>
              <a:rPr lang="fi-FI" sz="1200" dirty="0"/>
              <a:t>- Verkosto siirtää ja levittää EU Hankkeiden tulokset. Sen pääasiallinen tarkoitus tarjota ainutlaatuinen verkostorakenne pääasiassa levittämistä ja kestävää käyttöä varten levitettäessä EU-hankkeen tuloksia. </a:t>
            </a:r>
          </a:p>
          <a:p>
            <a:pPr marL="400050" lvl="1" indent="0">
              <a:buNone/>
            </a:pPr>
            <a:endParaRPr lang="fi-FI" sz="1200" dirty="0"/>
          </a:p>
          <a:p>
            <a:endParaRPr lang="fi-FI" sz="1200" dirty="0"/>
          </a:p>
          <a:p>
            <a:pPr marL="0" indent="0">
              <a:buNone/>
            </a:pPr>
            <a:r>
              <a:rPr lang="fi-FI" sz="1200" b="1" dirty="0"/>
              <a:t>Sachsen-Anhalt  (Saksa)</a:t>
            </a:r>
          </a:p>
          <a:p>
            <a:pPr marL="400050" lvl="1" indent="0">
              <a:buNone/>
            </a:pPr>
            <a:r>
              <a:rPr lang="fi-FI" sz="1200" dirty="0"/>
              <a:t> Erityisesti väestörakenteen muutokset vaativat sopeutumista toimenpiteitä monilla yhteiskunnan aloilla</a:t>
            </a:r>
          </a:p>
          <a:p>
            <a:pPr marL="0" indent="0">
              <a:buNone/>
            </a:pPr>
            <a:endParaRPr lang="fi-FI" sz="1200" dirty="0"/>
          </a:p>
          <a:p>
            <a:pPr marL="0" indent="0">
              <a:buNone/>
            </a:pPr>
            <a:r>
              <a:rPr lang="fi-FI" sz="1200" b="1" dirty="0"/>
              <a:t> INOVA +  (Portugali)</a:t>
            </a:r>
          </a:p>
          <a:p>
            <a:pPr marL="0" indent="0">
              <a:buNone/>
            </a:pPr>
            <a:r>
              <a:rPr lang="fi-FI" sz="1200" dirty="0"/>
              <a:t>Portugalin johtava edistämiseen ja hallinnointiin kansainvälisten hankkeiden innovaatio, koulutus sekä </a:t>
            </a:r>
            <a:r>
              <a:rPr lang="fi-FI" sz="1200" dirty="0" err="1"/>
              <a:t>tutkimu</a:t>
            </a:r>
            <a:r>
              <a:rPr lang="fi-FI" sz="1200" dirty="0"/>
              <a:t> </a:t>
            </a:r>
            <a:r>
              <a:rPr lang="fi-FI" sz="1200" dirty="0" err="1"/>
              <a:t>s-ja</a:t>
            </a:r>
            <a:r>
              <a:rPr lang="fi-FI" sz="1200" dirty="0"/>
              <a:t> teknologista kehittämistä. Yhtiön tehtävänä on tarjota tietoa, hallintakapasiteettiin kumppanuuksia sekä teknistä ja taloudellista tukea, jota tarvitaan, jotta varmistetaan onnistunut innovaatiohankkeisiin asiakkailleen.</a:t>
            </a:r>
            <a:br>
              <a:rPr lang="fi-FI" sz="1200" dirty="0"/>
            </a:br>
            <a:r>
              <a:rPr lang="fi-FI" sz="1200" dirty="0"/>
              <a:t/>
            </a:r>
            <a:br>
              <a:rPr lang="fi-FI" sz="1200" dirty="0"/>
            </a:br>
            <a:r>
              <a:rPr lang="fi-FI" sz="1200" b="1" dirty="0" err="1"/>
              <a:t>Otto-von-Guericke</a:t>
            </a:r>
            <a:r>
              <a:rPr lang="fi-FI" sz="1200" b="1" dirty="0"/>
              <a:t> yliopisto </a:t>
            </a:r>
            <a:r>
              <a:rPr lang="fi-FI" sz="1200" b="1" dirty="0" err="1"/>
              <a:t>Magdeburg</a:t>
            </a:r>
            <a:r>
              <a:rPr lang="fi-FI" sz="1200" b="1" dirty="0"/>
              <a:t> - </a:t>
            </a:r>
            <a:r>
              <a:rPr lang="fi-FI" sz="1200" b="1" dirty="0" err="1"/>
              <a:t>Faculty</a:t>
            </a:r>
            <a:r>
              <a:rPr lang="fi-FI" sz="1200" b="1" dirty="0"/>
              <a:t> of Computer </a:t>
            </a:r>
            <a:r>
              <a:rPr lang="fi-FI" sz="1200" b="1" dirty="0" smtClean="0"/>
              <a:t>Science   </a:t>
            </a:r>
            <a:r>
              <a:rPr lang="fi-FI" sz="1200" dirty="0"/>
              <a:t>(Saksa)</a:t>
            </a:r>
            <a:br>
              <a:rPr lang="fi-FI" sz="1200" dirty="0"/>
            </a:br>
            <a:r>
              <a:rPr lang="fi-FI" sz="1200" dirty="0"/>
              <a:t>Työryhmä on osallistunut varsinaisiin suunnitteluprosessiin tietotekniikkaan perustuvaa oppimis-ratkaisuja koulujen </a:t>
            </a:r>
            <a:r>
              <a:rPr lang="fi-FI" sz="1200" dirty="0" err="1"/>
              <a:t>Magdeburgissa</a:t>
            </a:r>
            <a:r>
              <a:rPr lang="fi-FI" sz="1200" dirty="0"/>
              <a:t> käyttäen käsitteitä kuten yksilöllinen oppiminen ja "tuo oma laite".</a:t>
            </a:r>
            <a:br>
              <a:rPr lang="fi-FI" sz="1200" dirty="0"/>
            </a:br>
            <a:r>
              <a:rPr lang="fi-FI" sz="1200" dirty="0"/>
              <a:t/>
            </a:r>
            <a:br>
              <a:rPr lang="fi-FI" sz="1200" dirty="0"/>
            </a:br>
            <a:endParaRPr lang="fi-FI" sz="1200" dirty="0"/>
          </a:p>
          <a:p>
            <a:endParaRPr lang="fi-FI" dirty="0"/>
          </a:p>
        </p:txBody>
      </p:sp>
      <p:sp>
        <p:nvSpPr>
          <p:cNvPr id="4" name="Otsikko 1"/>
          <p:cNvSpPr>
            <a:spLocks noGrp="1"/>
          </p:cNvSpPr>
          <p:nvPr>
            <p:ph type="title"/>
          </p:nvPr>
        </p:nvSpPr>
        <p:spPr>
          <a:xfrm>
            <a:off x="-324544" y="15620"/>
            <a:ext cx="8229600" cy="1143000"/>
          </a:xfrm>
        </p:spPr>
        <p:txBody>
          <a:bodyPr/>
          <a:lstStyle/>
          <a:p>
            <a:r>
              <a:rPr lang="fi-FI" dirty="0"/>
              <a:t>Konsortio</a:t>
            </a:r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43335883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-756592" y="15476"/>
            <a:ext cx="8229600" cy="1143000"/>
          </a:xfrm>
        </p:spPr>
        <p:txBody>
          <a:bodyPr/>
          <a:lstStyle/>
          <a:p>
            <a:r>
              <a:rPr lang="fi-FI" sz="3600" b="1" dirty="0" smtClean="0"/>
              <a:t>Hankeen tärkeimmät </a:t>
            </a:r>
            <a:br>
              <a:rPr lang="fi-FI" sz="3600" b="1" dirty="0" smtClean="0"/>
            </a:br>
            <a:r>
              <a:rPr lang="fi-FI" sz="3600" b="1" dirty="0" smtClean="0"/>
              <a:t>tulokset </a:t>
            </a:r>
            <a:r>
              <a:rPr lang="fi-FI" sz="3600" b="1" dirty="0"/>
              <a:t>ovat</a:t>
            </a:r>
            <a:br>
              <a:rPr lang="fi-FI" sz="3600" b="1" dirty="0"/>
            </a:br>
            <a:endParaRPr lang="fi-FI" sz="3600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1800" b="1" dirty="0" err="1" smtClean="0"/>
              <a:t>Validoituja</a:t>
            </a:r>
            <a:r>
              <a:rPr lang="fi-FI" sz="1800" b="1" dirty="0" smtClean="0"/>
              <a:t> </a:t>
            </a:r>
            <a:r>
              <a:rPr lang="fi-FI" sz="1800" b="1" dirty="0"/>
              <a:t>innovatiivisia PLE ratkaisuja </a:t>
            </a:r>
            <a:r>
              <a:rPr lang="fi-FI" sz="1800" b="1" dirty="0" smtClean="0"/>
              <a:t>räätälöityinä </a:t>
            </a:r>
            <a:r>
              <a:rPr lang="fi-FI" sz="1800" b="1" dirty="0"/>
              <a:t>ja </a:t>
            </a:r>
            <a:r>
              <a:rPr lang="fi-FI" sz="1800" b="1" dirty="0" smtClean="0"/>
              <a:t>kehitettynä </a:t>
            </a:r>
            <a:r>
              <a:rPr lang="fi-FI" sz="1800" b="1" dirty="0"/>
              <a:t>sopimaan </a:t>
            </a:r>
            <a:r>
              <a:rPr lang="fi-FI" sz="1800" b="1" dirty="0" smtClean="0"/>
              <a:t>loppukäyttäjien tarpeisiin valmiina kaupallistettaviksi markkinoille</a:t>
            </a:r>
          </a:p>
          <a:p>
            <a:r>
              <a:rPr lang="fi-FI" sz="1800" b="1" dirty="0" smtClean="0"/>
              <a:t>Suositukset </a:t>
            </a:r>
            <a:r>
              <a:rPr lang="fi-FI" sz="1800" b="1" dirty="0"/>
              <a:t>ja arviointi </a:t>
            </a:r>
            <a:r>
              <a:rPr lang="fi-FI" sz="1800" b="1" dirty="0" smtClean="0"/>
              <a:t>yhteisen </a:t>
            </a:r>
            <a:r>
              <a:rPr lang="fi-FI" sz="1800" b="1" dirty="0"/>
              <a:t>PCP </a:t>
            </a:r>
            <a:r>
              <a:rPr lang="fi-FI" sz="1800" b="1" dirty="0" smtClean="0"/>
              <a:t>prosessista kokemuksista </a:t>
            </a:r>
            <a:r>
              <a:rPr lang="fi-FI" sz="1800" b="1" dirty="0"/>
              <a:t>teknologia-avusteisen </a:t>
            </a:r>
            <a:r>
              <a:rPr lang="fi-FI" sz="1800" b="1" dirty="0" smtClean="0"/>
              <a:t>opiskeluun pitkän </a:t>
            </a:r>
            <a:r>
              <a:rPr lang="fi-FI" sz="1800" b="1" dirty="0"/>
              <a:t>aikavälin </a:t>
            </a:r>
            <a:r>
              <a:rPr lang="fi-FI" sz="1800" b="1" dirty="0" smtClean="0"/>
              <a:t>hankintastrategioista </a:t>
            </a:r>
            <a:r>
              <a:rPr lang="fi-FI" sz="1800" b="1" dirty="0"/>
              <a:t>yli </a:t>
            </a:r>
            <a:r>
              <a:rPr lang="fi-FI" sz="1800" b="1" dirty="0" smtClean="0"/>
              <a:t>rajojen</a:t>
            </a:r>
          </a:p>
          <a:p>
            <a:endParaRPr lang="fi-FI" sz="1800" dirty="0"/>
          </a:p>
          <a:p>
            <a:r>
              <a:rPr lang="fi-FI" sz="1800" dirty="0" smtClean="0"/>
              <a:t>D2.1 - Kaupallinen tilanne nykyisistä PLE ratkaisuista</a:t>
            </a:r>
          </a:p>
          <a:p>
            <a:r>
              <a:rPr lang="fi-FI" sz="1800" dirty="0" smtClean="0"/>
              <a:t> D2.4 -</a:t>
            </a:r>
            <a:r>
              <a:rPr lang="fi-FI" sz="1800" dirty="0"/>
              <a:t>PCP</a:t>
            </a:r>
            <a:r>
              <a:rPr lang="fi-FI" sz="1800" dirty="0" smtClean="0"/>
              <a:t> </a:t>
            </a:r>
            <a:r>
              <a:rPr lang="fi-FI" sz="1800" dirty="0" err="1" smtClean="0"/>
              <a:t>-Innovatiostrategian</a:t>
            </a:r>
            <a:r>
              <a:rPr lang="fi-FI" sz="1800" dirty="0" smtClean="0"/>
              <a:t> käyttöönotto </a:t>
            </a:r>
            <a:r>
              <a:rPr lang="fi-FI" sz="1800" dirty="0"/>
              <a:t>osallistujamaiden </a:t>
            </a:r>
            <a:r>
              <a:rPr lang="fi-FI" sz="1800" dirty="0" smtClean="0"/>
              <a:t>julkisella sektorilla </a:t>
            </a:r>
          </a:p>
          <a:p>
            <a:r>
              <a:rPr lang="fi-FI" sz="1800" dirty="0" smtClean="0"/>
              <a:t>D3.1 - Ohjeisto yhteiseen PCP prosessiin (ml. IPR ) </a:t>
            </a:r>
          </a:p>
          <a:p>
            <a:r>
              <a:rPr lang="fi-FI" sz="1800" dirty="0" smtClean="0"/>
              <a:t>D3.2 – Käynnistetään tarjouspyyntö tieto- ja viestintäteknologian hankinnasta Euroopassa</a:t>
            </a:r>
          </a:p>
          <a:p>
            <a:r>
              <a:rPr lang="fi-FI" sz="1800" dirty="0" smtClean="0"/>
              <a:t>D3.3 – Raportti </a:t>
            </a:r>
            <a:r>
              <a:rPr lang="fi-FI" sz="1800" dirty="0"/>
              <a:t>PCP prosessin </a:t>
            </a:r>
            <a:r>
              <a:rPr lang="fi-FI" sz="1800" dirty="0" smtClean="0"/>
              <a:t> vaikutuksista </a:t>
            </a:r>
            <a:r>
              <a:rPr lang="fi-FI" sz="1800" dirty="0"/>
              <a:t>PLE </a:t>
            </a:r>
            <a:r>
              <a:rPr lang="fi-FI" sz="1800" dirty="0" smtClean="0"/>
              <a:t>ratkaisujen kehittämiseen</a:t>
            </a:r>
          </a:p>
          <a:p>
            <a:r>
              <a:rPr lang="fi-FI" sz="1800" dirty="0" smtClean="0"/>
              <a:t>D6.1 – Suositukset </a:t>
            </a:r>
            <a:r>
              <a:rPr lang="fi-FI" sz="1800" dirty="0" err="1" smtClean="0"/>
              <a:t>PLE:stä</a:t>
            </a:r>
            <a:r>
              <a:rPr lang="fi-FI" sz="1800" dirty="0" smtClean="0"/>
              <a:t> peruskoulun ja lukion </a:t>
            </a:r>
          </a:p>
          <a:p>
            <a:r>
              <a:rPr lang="fi-FI" sz="1800" dirty="0" smtClean="0"/>
              <a:t>D6.3 - </a:t>
            </a:r>
            <a:r>
              <a:rPr lang="fi-FI" sz="1800" dirty="0"/>
              <a:t> </a:t>
            </a:r>
            <a:r>
              <a:rPr lang="fi-FI" sz="1800" dirty="0" smtClean="0"/>
              <a:t>Standardoinnin tilanne (State of the </a:t>
            </a:r>
            <a:r>
              <a:rPr lang="fi-FI" sz="1800" dirty="0" err="1" smtClean="0"/>
              <a:t>art</a:t>
            </a:r>
            <a:r>
              <a:rPr lang="fi-FI" sz="1800" dirty="0" smtClean="0"/>
              <a:t>) osallistujamaissa </a:t>
            </a:r>
          </a:p>
          <a:p>
            <a:r>
              <a:rPr lang="fi-FI" sz="1800" dirty="0" smtClean="0"/>
              <a:t>D7.1 - Levittämisen välineitä </a:t>
            </a:r>
          </a:p>
          <a:p>
            <a:r>
              <a:rPr lang="fi-FI" sz="1800" dirty="0" smtClean="0"/>
              <a:t>D1.3 - Loppuraportti</a:t>
            </a: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88737954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Lisätietoja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sz="2000" dirty="0"/>
          </a:p>
          <a:p>
            <a:r>
              <a:rPr lang="fi-FI" sz="2000" dirty="0" smtClean="0"/>
              <a:t>Yhteisöllinen </a:t>
            </a:r>
            <a:r>
              <a:rPr lang="fi-FI" sz="2000" dirty="0"/>
              <a:t>tutkimuksen ja kehittämisen tietopalvelu - </a:t>
            </a:r>
            <a:r>
              <a:rPr lang="fi-FI" sz="2000" dirty="0" smtClean="0"/>
              <a:t>Esikaupalliset hankinnat</a:t>
            </a:r>
          </a:p>
          <a:p>
            <a:r>
              <a:rPr lang="fi-FI" sz="2000" dirty="0" smtClean="0"/>
              <a:t> </a:t>
            </a:r>
            <a:r>
              <a:rPr lang="fi-FI" sz="2000" dirty="0">
                <a:hlinkClick r:id="rId2"/>
              </a:rPr>
              <a:t>Http://cordis.europa.eu/fp7/ict/pcp/home_en.html</a:t>
            </a:r>
            <a:r>
              <a:rPr lang="fi-FI" sz="2000" dirty="0"/>
              <a:t> </a:t>
            </a:r>
            <a:br>
              <a:rPr lang="fi-FI" sz="2000" dirty="0"/>
            </a:br>
            <a:endParaRPr lang="fi-FI" sz="2000" dirty="0" smtClean="0"/>
          </a:p>
          <a:p>
            <a:r>
              <a:rPr lang="fi-FI" sz="2000" dirty="0" smtClean="0"/>
              <a:t>Usein </a:t>
            </a:r>
            <a:r>
              <a:rPr lang="fi-FI" sz="2000" dirty="0"/>
              <a:t>kysyttyjä </a:t>
            </a:r>
            <a:r>
              <a:rPr lang="fi-FI" sz="2000" dirty="0" smtClean="0"/>
              <a:t>kysymyksiä </a:t>
            </a:r>
          </a:p>
          <a:p>
            <a:r>
              <a:rPr lang="fi-FI" sz="2000" dirty="0" smtClean="0">
                <a:hlinkClick r:id="rId3"/>
              </a:rPr>
              <a:t>Http</a:t>
            </a:r>
            <a:r>
              <a:rPr lang="fi-FI" sz="2000" dirty="0">
                <a:hlinkClick r:id="rId3"/>
              </a:rPr>
              <a:t>://cordis.europa.eu/fp7/ict/pcp/</a:t>
            </a:r>
            <a:r>
              <a:rPr lang="fi-FI" sz="2000" dirty="0" smtClean="0">
                <a:hlinkClick r:id="rId3"/>
              </a:rPr>
              <a:t>faq_en.html</a:t>
            </a:r>
            <a:endParaRPr lang="fi-FI" sz="2000" dirty="0" smtClean="0"/>
          </a:p>
          <a:p>
            <a:endParaRPr lang="fi-FI" sz="2000" dirty="0"/>
          </a:p>
          <a:p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3149750273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7504" y="1052736"/>
            <a:ext cx="8352928" cy="4525963"/>
          </a:xfrm>
        </p:spPr>
        <p:txBody>
          <a:bodyPr/>
          <a:lstStyle/>
          <a:p>
            <a:endParaRPr lang="fi-FI" sz="1200" dirty="0" smtClean="0"/>
          </a:p>
          <a:p>
            <a:r>
              <a:rPr lang="fi-FI" sz="2000" dirty="0" smtClean="0"/>
              <a:t>IMAILE </a:t>
            </a:r>
            <a:r>
              <a:rPr lang="fi-FI" sz="2000" dirty="0"/>
              <a:t>pyrkii vastaamaan </a:t>
            </a:r>
            <a:r>
              <a:rPr lang="fi-FI" sz="2000" dirty="0" smtClean="0"/>
              <a:t>eurooppalaisen </a:t>
            </a:r>
            <a:r>
              <a:rPr lang="fi-FI" sz="2000" dirty="0"/>
              <a:t>koulutuksen teknologisiin haasteisiin </a:t>
            </a:r>
            <a:r>
              <a:rPr lang="fi-FI" sz="2000" dirty="0" smtClean="0"/>
              <a:t>oppijalähtöisesti! </a:t>
            </a:r>
            <a:r>
              <a:rPr lang="fi-FI" sz="2000" dirty="0"/>
              <a:t/>
            </a:r>
            <a:br>
              <a:rPr lang="fi-FI" sz="2000" dirty="0"/>
            </a:br>
            <a:endParaRPr lang="fi-FI" sz="2000" dirty="0" smtClean="0"/>
          </a:p>
          <a:p>
            <a:r>
              <a:rPr lang="fi-FI" sz="2000" dirty="0" smtClean="0"/>
              <a:t>Se </a:t>
            </a:r>
            <a:r>
              <a:rPr lang="fi-FI" sz="2000" dirty="0"/>
              <a:t>on ensimmäinen hanke Euroopan tasolla, jossa käsitellään </a:t>
            </a:r>
            <a:r>
              <a:rPr lang="fi-FI" sz="2000" dirty="0" smtClean="0"/>
              <a:t>ICT</a:t>
            </a:r>
            <a:r>
              <a:rPr lang="fi-FI" sz="2000" dirty="0"/>
              <a:t>-alan koulutus</a:t>
            </a:r>
            <a:r>
              <a:rPr lang="fi-FI" sz="2000" dirty="0" smtClean="0"/>
              <a:t>- ja </a:t>
            </a:r>
            <a:r>
              <a:rPr lang="fi-FI" sz="2000" dirty="0"/>
              <a:t>e-oppimista sekä kysynnän </a:t>
            </a:r>
            <a:r>
              <a:rPr lang="fi-FI" sz="2000" dirty="0" smtClean="0"/>
              <a:t>että </a:t>
            </a:r>
            <a:r>
              <a:rPr lang="fi-FI" sz="2000" dirty="0"/>
              <a:t>tarjonnan </a:t>
            </a:r>
            <a:r>
              <a:rPr lang="fi-FI" sz="2000" dirty="0" smtClean="0"/>
              <a:t>puolelta. </a:t>
            </a:r>
          </a:p>
          <a:p>
            <a:r>
              <a:rPr lang="fi-FI" sz="2000" dirty="0" smtClean="0"/>
              <a:t>IMAILE mahdollistaa </a:t>
            </a:r>
            <a:r>
              <a:rPr lang="fi-FI" sz="2000" dirty="0"/>
              <a:t>vuoropuhelun kysynnän ja tarjonnan </a:t>
            </a:r>
            <a:r>
              <a:rPr lang="fi-FI" sz="2000" dirty="0" smtClean="0"/>
              <a:t>välillä sekä </a:t>
            </a:r>
            <a:r>
              <a:rPr lang="fi-FI" sz="2000" dirty="0"/>
              <a:t>mahdollistaa tutkimuksen ja innovoinnin </a:t>
            </a:r>
            <a:r>
              <a:rPr lang="fi-FI" sz="2000" dirty="0" smtClean="0"/>
              <a:t>keskittymisen </a:t>
            </a:r>
            <a:r>
              <a:rPr lang="fi-FI" sz="2000" dirty="0"/>
              <a:t>todellisiin tarpeisiin </a:t>
            </a:r>
            <a:endParaRPr lang="fi-FI" sz="2000" dirty="0" smtClean="0"/>
          </a:p>
          <a:p>
            <a:r>
              <a:rPr lang="fi-FI" sz="2000" dirty="0" smtClean="0"/>
              <a:t>Tavoitteena loppukäyttäjien (eurooppalaisten </a:t>
            </a:r>
            <a:r>
              <a:rPr lang="fi-FI" sz="2000" dirty="0"/>
              <a:t>koulujen, opettajien ja opiskelijoiden) </a:t>
            </a:r>
            <a:r>
              <a:rPr lang="fi-FI" sz="2000" dirty="0" smtClean="0"/>
              <a:t>varustaminen työkaluilla, </a:t>
            </a:r>
            <a:r>
              <a:rPr lang="fi-FI" sz="2000" dirty="0"/>
              <a:t>joita he tarvitsevat </a:t>
            </a:r>
            <a:r>
              <a:rPr lang="fi-FI" sz="2000" dirty="0" smtClean="0"/>
              <a:t>tuodakseen luokkahuoneeseen 20. vuosisadan.</a:t>
            </a:r>
          </a:p>
          <a:p>
            <a:r>
              <a:rPr lang="fi-FI" sz="2000" dirty="0" err="1" smtClean="0"/>
              <a:t>Halmstad</a:t>
            </a:r>
            <a:r>
              <a:rPr lang="fi-FI" sz="2000" dirty="0" smtClean="0"/>
              <a:t> </a:t>
            </a:r>
            <a:r>
              <a:rPr lang="fi-FI" sz="2000" dirty="0"/>
              <a:t>(Ruotsi) koordinoi 7. </a:t>
            </a:r>
            <a:r>
              <a:rPr lang="fi-FI" sz="2000" dirty="0" smtClean="0"/>
              <a:t>puiteohjelman </a:t>
            </a:r>
            <a:r>
              <a:rPr lang="fi-FI" sz="2000" dirty="0"/>
              <a:t>IMAILE</a:t>
            </a:r>
            <a:r>
              <a:rPr lang="fi-FI" sz="2000" dirty="0" smtClean="0"/>
              <a:t> hanketta, jossa </a:t>
            </a:r>
            <a:r>
              <a:rPr lang="fi-FI" sz="2000" dirty="0"/>
              <a:t>tieto- ja viestintätekniikan </a:t>
            </a:r>
            <a:r>
              <a:rPr lang="fi-FI" sz="2000" dirty="0" smtClean="0"/>
              <a:t>opetuksen julkisista </a:t>
            </a:r>
            <a:r>
              <a:rPr lang="fi-FI" sz="2000" dirty="0"/>
              <a:t>hankinnoista </a:t>
            </a:r>
            <a:r>
              <a:rPr lang="fi-FI" sz="2000" dirty="0" smtClean="0"/>
              <a:t>4 maata </a:t>
            </a:r>
            <a:r>
              <a:rPr lang="fi-FI" sz="2000" dirty="0"/>
              <a:t>käyttävät PCP </a:t>
            </a:r>
            <a:r>
              <a:rPr lang="fi-FI" sz="2000" dirty="0" smtClean="0"/>
              <a:t>välinettä </a:t>
            </a:r>
            <a:r>
              <a:rPr lang="fi-FI" sz="2000" dirty="0"/>
              <a:t>(esikaupalliset hankinnat) </a:t>
            </a:r>
            <a:r>
              <a:rPr lang="fi-FI" sz="2000" dirty="0" smtClean="0"/>
              <a:t>edistämään käyttäjälähtöistä innovointia </a:t>
            </a:r>
            <a:r>
              <a:rPr lang="fi-FI" sz="2000" dirty="0"/>
              <a:t>yhteistyössä </a:t>
            </a:r>
            <a:r>
              <a:rPr lang="fi-FI" sz="2000" dirty="0" smtClean="0"/>
              <a:t>eurooppalaisen </a:t>
            </a:r>
            <a:r>
              <a:rPr lang="fi-FI" sz="2000" dirty="0"/>
              <a:t>ICT-teollisuuden, tutkimuksen ja pk-</a:t>
            </a:r>
            <a:r>
              <a:rPr lang="fi-FI" sz="2000" dirty="0" smtClean="0"/>
              <a:t>yritysten kanssa.</a:t>
            </a:r>
            <a:endParaRPr lang="fi-FI" sz="2000" dirty="0"/>
          </a:p>
        </p:txBody>
      </p:sp>
      <p:sp>
        <p:nvSpPr>
          <p:cNvPr id="4" name="Tekstiruutu 3"/>
          <p:cNvSpPr txBox="1"/>
          <p:nvPr/>
        </p:nvSpPr>
        <p:spPr>
          <a:xfrm>
            <a:off x="1043608" y="188640"/>
            <a:ext cx="27988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4000" b="1" dirty="0" smtClean="0"/>
              <a:t>TAVOITTEET</a:t>
            </a:r>
            <a:endParaRPr lang="fi-FI" sz="4000" b="1" dirty="0"/>
          </a:p>
        </p:txBody>
      </p:sp>
    </p:spTree>
    <p:extLst>
      <p:ext uri="{BB962C8B-B14F-4D97-AF65-F5344CB8AC3E}">
        <p14:creationId xmlns:p14="http://schemas.microsoft.com/office/powerpoint/2010/main" val="11042144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-468560" y="188640"/>
            <a:ext cx="8229600" cy="1143000"/>
          </a:xfrm>
        </p:spPr>
        <p:txBody>
          <a:bodyPr/>
          <a:lstStyle/>
          <a:p>
            <a:r>
              <a:rPr lang="fi-FI" sz="4000" dirty="0"/>
              <a:t>PCP pähkinänkuoressa</a:t>
            </a:r>
            <a:br>
              <a:rPr lang="fi-FI" sz="4000" dirty="0"/>
            </a:b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79512" y="1124744"/>
            <a:ext cx="8229600" cy="4525963"/>
          </a:xfrm>
        </p:spPr>
        <p:txBody>
          <a:bodyPr/>
          <a:lstStyle/>
          <a:p>
            <a:r>
              <a:rPr lang="fi-FI" sz="1800" dirty="0" smtClean="0"/>
              <a:t>PCP </a:t>
            </a:r>
            <a:r>
              <a:rPr lang="fi-FI" sz="1800" b="1" dirty="0"/>
              <a:t>(</a:t>
            </a:r>
            <a:r>
              <a:rPr lang="fi-FI" sz="1800" b="1" dirty="0" err="1"/>
              <a:t>Pre</a:t>
            </a:r>
            <a:r>
              <a:rPr lang="fi-FI" sz="1800" b="1" dirty="0"/>
              <a:t> Commercial </a:t>
            </a:r>
            <a:r>
              <a:rPr lang="fi-FI" sz="1800" b="1" dirty="0" err="1"/>
              <a:t>Procurement</a:t>
            </a:r>
            <a:r>
              <a:rPr lang="fi-FI" sz="1800" b="1" dirty="0" smtClean="0"/>
              <a:t>) </a:t>
            </a:r>
            <a:r>
              <a:rPr lang="fi-FI" sz="1800" dirty="0" smtClean="0"/>
              <a:t> (Esi- </a:t>
            </a:r>
            <a:r>
              <a:rPr lang="fi-FI" sz="1800" dirty="0"/>
              <a:t>Kaupalliset hankinnat)</a:t>
            </a:r>
            <a:br>
              <a:rPr lang="fi-FI" sz="1800" dirty="0"/>
            </a:br>
            <a:r>
              <a:rPr lang="fi-FI" sz="1800" dirty="0" smtClean="0"/>
              <a:t>PCP </a:t>
            </a:r>
            <a:r>
              <a:rPr lang="fi-FI" sz="1800" dirty="0"/>
              <a:t>on innovatiivinen väline, jonka </a:t>
            </a:r>
            <a:r>
              <a:rPr lang="fi-FI" sz="1800" dirty="0" smtClean="0"/>
              <a:t>avulla luodaan kestävää </a:t>
            </a:r>
            <a:r>
              <a:rPr lang="fi-FI" sz="1800" dirty="0"/>
              <a:t>kehitystä </a:t>
            </a:r>
            <a:r>
              <a:rPr lang="fi-FI" sz="1800" dirty="0" smtClean="0"/>
              <a:t>ja </a:t>
            </a:r>
            <a:r>
              <a:rPr lang="fi-FI" sz="1800" dirty="0"/>
              <a:t>vuoropuhelu kysynnän ja tarjonnan luomiseksi </a:t>
            </a:r>
            <a:r>
              <a:rPr lang="fi-FI" sz="1800" dirty="0" smtClean="0"/>
              <a:t>e-oppimisessa </a:t>
            </a:r>
            <a:r>
              <a:rPr lang="fi-FI" sz="1800" dirty="0"/>
              <a:t>Euroopassa</a:t>
            </a:r>
            <a:r>
              <a:rPr lang="fi-FI" sz="1800" dirty="0" smtClean="0"/>
              <a:t>.</a:t>
            </a:r>
          </a:p>
          <a:p>
            <a:r>
              <a:rPr lang="fi-FI" sz="1800" dirty="0" smtClean="0"/>
              <a:t>PCP -menetelmä </a:t>
            </a:r>
            <a:r>
              <a:rPr lang="fi-FI" sz="1800" dirty="0"/>
              <a:t>perustuu </a:t>
            </a:r>
            <a:r>
              <a:rPr lang="fi-FI" sz="1800" dirty="0" smtClean="0"/>
              <a:t>useisiin vaiheisiin:</a:t>
            </a:r>
          </a:p>
          <a:p>
            <a:r>
              <a:rPr lang="fi-FI" sz="1800" dirty="0" smtClean="0"/>
              <a:t>Euroopan </a:t>
            </a:r>
            <a:r>
              <a:rPr lang="fi-FI" sz="1800" dirty="0"/>
              <a:t>julkisista hankinnoista </a:t>
            </a:r>
            <a:r>
              <a:rPr lang="fi-FI" sz="1800" dirty="0" smtClean="0"/>
              <a:t>tunnistetaan </a:t>
            </a:r>
            <a:r>
              <a:rPr lang="fi-FI" sz="1800" dirty="0"/>
              <a:t>yksi yhteinen keskipitkän ja pitkän aikavälin haaste, joka vaatii uutta tutkimusta ja </a:t>
            </a:r>
            <a:r>
              <a:rPr lang="fi-FI" sz="1800" dirty="0" smtClean="0"/>
              <a:t>kehitystä</a:t>
            </a:r>
          </a:p>
          <a:p>
            <a:r>
              <a:rPr lang="fi-FI" sz="1800" dirty="0" smtClean="0"/>
              <a:t>Haasteena esitetään </a:t>
            </a:r>
            <a:r>
              <a:rPr lang="fi-FI" sz="1800" dirty="0"/>
              <a:t>Euroopan </a:t>
            </a:r>
            <a:r>
              <a:rPr lang="fi-FI" sz="1800" dirty="0" smtClean="0"/>
              <a:t> </a:t>
            </a:r>
            <a:r>
              <a:rPr lang="fi-FI" sz="1800" dirty="0" err="1" smtClean="0"/>
              <a:t>teollisuudelle/pk-</a:t>
            </a:r>
            <a:r>
              <a:rPr lang="fi-FI" sz="1800" dirty="0" smtClean="0"/>
              <a:t> yrityksille tarjouspyyntö</a:t>
            </a:r>
          </a:p>
          <a:p>
            <a:r>
              <a:rPr lang="fi-FI" sz="1800" dirty="0" smtClean="0"/>
              <a:t>Kilpailutus- ja arviointimenettelyssä valitaan </a:t>
            </a:r>
            <a:r>
              <a:rPr lang="fi-FI" sz="1800" dirty="0"/>
              <a:t>innovatiivisia ratkaisuja</a:t>
            </a:r>
            <a:r>
              <a:rPr lang="fi-FI" sz="1800" dirty="0" smtClean="0"/>
              <a:t> </a:t>
            </a:r>
            <a:r>
              <a:rPr lang="fi-FI" sz="1800" dirty="0" err="1" smtClean="0"/>
              <a:t>osallistuvllta</a:t>
            </a:r>
            <a:r>
              <a:rPr lang="fi-FI" sz="1800" dirty="0" smtClean="0"/>
              <a:t> toimittajilta </a:t>
            </a:r>
          </a:p>
          <a:p>
            <a:r>
              <a:rPr lang="fi-FI" sz="1800" dirty="0"/>
              <a:t>PCP prosessin </a:t>
            </a:r>
            <a:r>
              <a:rPr lang="fi-FI" sz="1800" dirty="0" smtClean="0"/>
              <a:t>lopussa </a:t>
            </a:r>
            <a:r>
              <a:rPr lang="fi-FI" sz="1800" b="1" dirty="0" smtClean="0"/>
              <a:t>tarjonnan </a:t>
            </a:r>
            <a:r>
              <a:rPr lang="fi-FI" sz="1800" b="1" dirty="0"/>
              <a:t>- puolella </a:t>
            </a:r>
            <a:r>
              <a:rPr lang="fi-FI" sz="1800" dirty="0"/>
              <a:t>(teollisuus, tutkijat ja </a:t>
            </a:r>
            <a:r>
              <a:rPr lang="fi-FI" sz="1800" dirty="0" smtClean="0"/>
              <a:t>pk-yritykset ovat </a:t>
            </a:r>
            <a:r>
              <a:rPr lang="fi-FI" sz="1800" dirty="0"/>
              <a:t>kehittäneet innovatiivisia ratkaisuja käyttämällä </a:t>
            </a:r>
            <a:r>
              <a:rPr lang="fi-FI" sz="1800" dirty="0" smtClean="0"/>
              <a:t>PCP -panosta loppukäyttäjille </a:t>
            </a:r>
            <a:r>
              <a:rPr lang="fi-FI" sz="1800" dirty="0"/>
              <a:t>ja tuleville asiakkaille. </a:t>
            </a:r>
            <a:endParaRPr lang="fi-FI" sz="1800" dirty="0" smtClean="0"/>
          </a:p>
          <a:p>
            <a:r>
              <a:rPr lang="fi-FI" sz="1800" dirty="0" smtClean="0"/>
              <a:t>Kysynnän puolella </a:t>
            </a:r>
            <a:r>
              <a:rPr lang="fi-FI" sz="1800" dirty="0"/>
              <a:t>(</a:t>
            </a:r>
            <a:r>
              <a:rPr lang="fi-FI" sz="1800" dirty="0" smtClean="0"/>
              <a:t>julkiset hankkijat) ovat </a:t>
            </a:r>
            <a:r>
              <a:rPr lang="fi-FI" sz="1800" dirty="0"/>
              <a:t>hankkinut ratkaisun, joka vastaa niiden </a:t>
            </a:r>
            <a:r>
              <a:rPr lang="fi-FI" sz="1800" dirty="0" smtClean="0"/>
              <a:t>kehittämistarpeita.</a:t>
            </a:r>
          </a:p>
          <a:p>
            <a:r>
              <a:rPr lang="fi-FI" sz="1800" dirty="0" smtClean="0"/>
              <a:t>Lyhyesti </a:t>
            </a:r>
            <a:r>
              <a:rPr lang="fi-FI" sz="1800" dirty="0"/>
              <a:t>PCP mahdollistaa kestävän kehityksen </a:t>
            </a:r>
            <a:r>
              <a:rPr lang="fi-FI" sz="1800" dirty="0" smtClean="0"/>
              <a:t>markkinat, </a:t>
            </a:r>
            <a:r>
              <a:rPr lang="fi-FI" sz="1800" dirty="0"/>
              <a:t>joka vaatii uutta teknologiaa ja tutkimusta, jotta voidaan vastata tuleviin haasteisiin, jotka </a:t>
            </a:r>
            <a:r>
              <a:rPr lang="fi-FI" sz="1800" dirty="0" smtClean="0"/>
              <a:t>asiakas on todennut.</a:t>
            </a:r>
            <a:r>
              <a:rPr lang="fi-FI" sz="1800" dirty="0"/>
              <a:t/>
            </a:r>
            <a:br>
              <a:rPr lang="fi-FI" sz="1800" dirty="0"/>
            </a:br>
            <a:r>
              <a:rPr lang="fi-FI" sz="1800" dirty="0"/>
              <a:t>Lähde: COM/2007/799 &amp; SEC/2007/1668</a:t>
            </a:r>
            <a:br>
              <a:rPr lang="fi-FI" sz="1800" dirty="0"/>
            </a:b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789078015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-108520" y="-99392"/>
            <a:ext cx="6713102" cy="1143000"/>
          </a:xfrm>
        </p:spPr>
        <p:txBody>
          <a:bodyPr/>
          <a:lstStyle/>
          <a:p>
            <a:r>
              <a:rPr lang="fi-FI" sz="2800" b="1" dirty="0" smtClean="0"/>
              <a:t>PCP menestyksekkään </a:t>
            </a:r>
            <a:r>
              <a:rPr lang="fi-FI" sz="2800" b="1" dirty="0"/>
              <a:t>opetuksen ja koulutuksen nykyaikaistamisessa Euroopassa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79512" y="1556792"/>
            <a:ext cx="8229600" cy="4525963"/>
          </a:xfrm>
        </p:spPr>
        <p:txBody>
          <a:bodyPr/>
          <a:lstStyle/>
          <a:p>
            <a:r>
              <a:rPr lang="fi-FI" sz="2000" dirty="0" smtClean="0"/>
              <a:t>Uskomme </a:t>
            </a:r>
            <a:r>
              <a:rPr lang="fi-FI" sz="2000" dirty="0"/>
              <a:t>PCP kuin työkalu, jota voidaan käyttää, jotta voidaan kehittää kestävän tulevaisuuden </a:t>
            </a:r>
            <a:r>
              <a:rPr lang="fi-FI" sz="2000" dirty="0" smtClean="0"/>
              <a:t>Tieto- ja viestintätekniikkaa opetuksessa Euroopassa</a:t>
            </a:r>
            <a:r>
              <a:rPr lang="fi-FI" sz="2000" dirty="0"/>
              <a:t>. </a:t>
            </a:r>
            <a:endParaRPr lang="fi-FI" sz="2000" dirty="0" smtClean="0"/>
          </a:p>
          <a:p>
            <a:r>
              <a:rPr lang="fi-FI" sz="2000" dirty="0" smtClean="0"/>
              <a:t>On </a:t>
            </a:r>
            <a:r>
              <a:rPr lang="fi-FI" sz="2000" dirty="0"/>
              <a:t>tärkeää korostaa, että </a:t>
            </a:r>
            <a:r>
              <a:rPr lang="fi-FI" sz="2000" dirty="0" smtClean="0"/>
              <a:t>julkisissa </a:t>
            </a:r>
            <a:r>
              <a:rPr lang="fi-FI" sz="2000" dirty="0"/>
              <a:t>hankinnoista </a:t>
            </a:r>
            <a:r>
              <a:rPr lang="fi-FI" sz="2000" dirty="0" smtClean="0"/>
              <a:t>ostajat hyödyntävät </a:t>
            </a:r>
            <a:r>
              <a:rPr lang="fi-FI" sz="2000" dirty="0"/>
              <a:t>innovaatioiden ja </a:t>
            </a:r>
            <a:r>
              <a:rPr lang="fi-FI" sz="2000" dirty="0" smtClean="0"/>
              <a:t>tutkimuksen tuloksista ja siksi on </a:t>
            </a:r>
            <a:r>
              <a:rPr lang="fi-FI" sz="2000" dirty="0"/>
              <a:t>ratkaisevan tärkeää antaa </a:t>
            </a:r>
            <a:r>
              <a:rPr lang="fi-FI" sz="2000" dirty="0" smtClean="0"/>
              <a:t>heille valta </a:t>
            </a:r>
            <a:r>
              <a:rPr lang="fi-FI" sz="2000" dirty="0"/>
              <a:t>vaikuttaa tulevaan kehitykseen</a:t>
            </a:r>
            <a:r>
              <a:rPr lang="fi-FI" sz="2000" dirty="0" smtClean="0"/>
              <a:t>.</a:t>
            </a:r>
          </a:p>
          <a:p>
            <a:r>
              <a:rPr lang="fi-FI" sz="2000" dirty="0" smtClean="0"/>
              <a:t>IMAILE </a:t>
            </a:r>
            <a:r>
              <a:rPr lang="fi-FI" sz="2000" dirty="0"/>
              <a:t>mahdollistaa </a:t>
            </a:r>
            <a:r>
              <a:rPr lang="fi-FI" sz="2000" dirty="0" smtClean="0"/>
              <a:t>osallistuvia kuntia ottamaan </a:t>
            </a:r>
            <a:r>
              <a:rPr lang="fi-FI" sz="2000" dirty="0"/>
              <a:t>aktiivisemman roolin tulevaisuuden koulun </a:t>
            </a:r>
            <a:r>
              <a:rPr lang="fi-FI" sz="2000" dirty="0" smtClean="0"/>
              <a:t>kehittämiseen ja </a:t>
            </a:r>
            <a:r>
              <a:rPr lang="fi-FI" sz="2000" dirty="0"/>
              <a:t>Euroopan julkisista </a:t>
            </a:r>
            <a:r>
              <a:rPr lang="fi-FI" sz="2000" dirty="0" smtClean="0"/>
              <a:t>hankinnoista. </a:t>
            </a:r>
          </a:p>
          <a:p>
            <a:r>
              <a:rPr lang="fi-FI" sz="2000" dirty="0" smtClean="0"/>
              <a:t>Hankkeessa </a:t>
            </a:r>
            <a:r>
              <a:rPr lang="fi-FI" sz="2000" dirty="0"/>
              <a:t>annetaan </a:t>
            </a:r>
            <a:r>
              <a:rPr lang="fi-FI" sz="2000" dirty="0" smtClean="0"/>
              <a:t>konsortiolle </a:t>
            </a:r>
            <a:r>
              <a:rPr lang="fi-FI" sz="2000" dirty="0"/>
              <a:t>ja muualla </a:t>
            </a:r>
            <a:r>
              <a:rPr lang="fi-FI" sz="2000" dirty="0" smtClean="0"/>
              <a:t>EU:ssa </a:t>
            </a:r>
            <a:r>
              <a:rPr lang="fi-FI" sz="2000" dirty="0"/>
              <a:t>mahdollisuus kehittää </a:t>
            </a:r>
            <a:endParaRPr lang="fi-FI" sz="2000" dirty="0" smtClean="0"/>
          </a:p>
          <a:p>
            <a:pPr marL="400050" lvl="1" indent="0">
              <a:buNone/>
            </a:pPr>
            <a:r>
              <a:rPr lang="fi-FI" sz="2000" dirty="0" smtClean="0"/>
              <a:t>”Räätälöityjä </a:t>
            </a:r>
            <a:r>
              <a:rPr lang="fi-FI" sz="2000" dirty="0"/>
              <a:t>oppimisen </a:t>
            </a:r>
            <a:r>
              <a:rPr lang="fi-FI" sz="2000" dirty="0" smtClean="0"/>
              <a:t>järjestelmiä, jotka ovat </a:t>
            </a:r>
            <a:r>
              <a:rPr lang="fi-FI" sz="2000" dirty="0"/>
              <a:t>avain toimivaan nykyaikaistamiseen </a:t>
            </a:r>
            <a:r>
              <a:rPr lang="fi-FI" sz="2000" dirty="0" smtClean="0"/>
              <a:t>perusopetuksen ja </a:t>
            </a:r>
            <a:r>
              <a:rPr lang="fi-FI" sz="2000" dirty="0"/>
              <a:t>ammatillisen koulutuksen järjestelmiin </a:t>
            </a:r>
            <a:r>
              <a:rPr lang="fi-FI" sz="2000" dirty="0" smtClean="0"/>
              <a:t>Euroopassa”.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338045793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372" y="1124744"/>
            <a:ext cx="7664548" cy="5733441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1835696" y="260648"/>
            <a:ext cx="2364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b="1" dirty="0" smtClean="0"/>
              <a:t>PCP -PROSESSI</a:t>
            </a:r>
            <a:endParaRPr lang="fi-FI" sz="2800" b="1" dirty="0"/>
          </a:p>
        </p:txBody>
      </p:sp>
    </p:spTree>
    <p:extLst>
      <p:ext uri="{BB962C8B-B14F-4D97-AF65-F5344CB8AC3E}">
        <p14:creationId xmlns:p14="http://schemas.microsoft.com/office/powerpoint/2010/main" val="3441039536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-108520" y="1124744"/>
            <a:ext cx="9252520" cy="1143000"/>
          </a:xfrm>
        </p:spPr>
        <p:txBody>
          <a:bodyPr/>
          <a:lstStyle/>
          <a:p>
            <a:r>
              <a:rPr lang="fi-FI" sz="2800" b="1" dirty="0" smtClean="0"/>
              <a:t>Tavoitteena: “</a:t>
            </a:r>
            <a:r>
              <a:rPr lang="fi-FI" sz="2800" dirty="0"/>
              <a:t>Vaikuttaa </a:t>
            </a:r>
            <a:r>
              <a:rPr lang="fi-FI" sz="2800" dirty="0" smtClean="0"/>
              <a:t>tuleviin innovaatioihin ottamalla </a:t>
            </a:r>
            <a:r>
              <a:rPr lang="fi-FI" sz="2800" dirty="0"/>
              <a:t>mukaan </a:t>
            </a:r>
            <a:r>
              <a:rPr lang="fi-FI" sz="2800" dirty="0" smtClean="0"/>
              <a:t>julkisen sektorin todelliset tarpeet vuoropuheluna toimittajien kanssa </a:t>
            </a:r>
            <a:r>
              <a:rPr lang="fi-FI" sz="2800" dirty="0"/>
              <a:t>"</a:t>
            </a:r>
            <a:r>
              <a:rPr lang="fi-FI" sz="2800" b="1" dirty="0"/>
              <a:t/>
            </a:r>
            <a:br>
              <a:rPr lang="fi-FI" sz="2800" b="1" dirty="0"/>
            </a:br>
            <a:endParaRPr lang="fi-FI" sz="28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2564904"/>
            <a:ext cx="8229600" cy="4525963"/>
          </a:xfrm>
        </p:spPr>
        <p:txBody>
          <a:bodyPr/>
          <a:lstStyle/>
          <a:p>
            <a:r>
              <a:rPr lang="fi-FI" sz="1800" dirty="0" smtClean="0"/>
              <a:t>Julkiset </a:t>
            </a:r>
            <a:r>
              <a:rPr lang="fi-FI" sz="1800" dirty="0" err="1" smtClean="0"/>
              <a:t>hankkkijat</a:t>
            </a:r>
            <a:r>
              <a:rPr lang="fi-FI" sz="1800" dirty="0" smtClean="0"/>
              <a:t> </a:t>
            </a:r>
            <a:r>
              <a:rPr lang="fi-FI" sz="1800" dirty="0"/>
              <a:t>ovat vahvoja ostajia ja IMAILE on loistava tilaisuus oppia lisää </a:t>
            </a:r>
            <a:r>
              <a:rPr lang="fi-FI" sz="1800" dirty="0" smtClean="0"/>
              <a:t>uusia mahdollisuuksia </a:t>
            </a:r>
            <a:r>
              <a:rPr lang="fi-FI" sz="1800" dirty="0"/>
              <a:t>PCP </a:t>
            </a:r>
            <a:r>
              <a:rPr lang="fi-FI" sz="1800" dirty="0" smtClean="0"/>
              <a:t>-välineestä, </a:t>
            </a:r>
            <a:r>
              <a:rPr lang="fi-FI" sz="1800" dirty="0"/>
              <a:t>jota voidaan käyttää monilla aloilla (terveys, energia, ympäristö jne.) ja vaikuttaa tulevien innovaatioiden </a:t>
            </a:r>
            <a:r>
              <a:rPr lang="fi-FI" sz="1800" dirty="0" smtClean="0"/>
              <a:t>kehittämiseen julkisiin todellisiin tarpeisiin. </a:t>
            </a:r>
          </a:p>
          <a:p>
            <a:r>
              <a:rPr lang="fi-FI" sz="1800" dirty="0" smtClean="0"/>
              <a:t>PCP </a:t>
            </a:r>
            <a:r>
              <a:rPr lang="fi-FI" sz="1800" dirty="0"/>
              <a:t>prosessi </a:t>
            </a:r>
            <a:r>
              <a:rPr lang="fi-FI" sz="1800" dirty="0" smtClean="0"/>
              <a:t>tukee myös teknologian </a:t>
            </a:r>
            <a:r>
              <a:rPr lang="fi-FI" sz="1800" dirty="0"/>
              <a:t>kehittämistä ja vähentää kaupallisten </a:t>
            </a:r>
            <a:r>
              <a:rPr lang="fi-FI" sz="1800" dirty="0" smtClean="0"/>
              <a:t>tarjouskilpailujen määrää.</a:t>
            </a:r>
          </a:p>
          <a:p>
            <a:r>
              <a:rPr lang="fi-FI" sz="1800" dirty="0" smtClean="0"/>
              <a:t>Tuloksena </a:t>
            </a:r>
            <a:r>
              <a:rPr lang="fi-FI" sz="1800" dirty="0"/>
              <a:t>IMAILE innovaatiot mullistavat koulutusjärjestelmän Euroopassa</a:t>
            </a:r>
            <a:r>
              <a:rPr lang="fi-FI" sz="1800" dirty="0" smtClean="0"/>
              <a:t>!</a:t>
            </a:r>
          </a:p>
          <a:p>
            <a:r>
              <a:rPr lang="fi-FI" sz="1800" dirty="0" smtClean="0"/>
              <a:t>PCP </a:t>
            </a:r>
            <a:r>
              <a:rPr lang="fi-FI" sz="1800" dirty="0"/>
              <a:t>tarjoaa seuraavat edut on päätöksenteon tasolla:</a:t>
            </a:r>
            <a:br>
              <a:rPr lang="fi-FI" sz="1800" dirty="0"/>
            </a:br>
            <a:r>
              <a:rPr lang="fi-FI" sz="1800" dirty="0" smtClean="0"/>
              <a:t>		Julkisten </a:t>
            </a:r>
            <a:r>
              <a:rPr lang="fi-FI" sz="1800" dirty="0"/>
              <a:t>palvelujen </a:t>
            </a:r>
            <a:r>
              <a:rPr lang="fi-FI" sz="1800" dirty="0" smtClean="0"/>
              <a:t>laadun paraneminen</a:t>
            </a:r>
          </a:p>
          <a:p>
            <a:pPr marL="457200" lvl="1" indent="0">
              <a:buNone/>
            </a:pPr>
            <a:r>
              <a:rPr lang="fi-FI" sz="1000" dirty="0" smtClean="0"/>
              <a:t>	</a:t>
            </a:r>
            <a:r>
              <a:rPr lang="fi-FI" sz="1800" dirty="0" smtClean="0"/>
              <a:t>Kehittää </a:t>
            </a:r>
            <a:r>
              <a:rPr lang="fi-FI" sz="1800" dirty="0"/>
              <a:t>innovaatiotoimintaa </a:t>
            </a:r>
            <a:endParaRPr lang="fi-FI" sz="1800" dirty="0" smtClean="0"/>
          </a:p>
          <a:p>
            <a:pPr marL="800100" lvl="2" indent="0">
              <a:buNone/>
            </a:pPr>
            <a:r>
              <a:rPr lang="fi-FI" sz="1800" dirty="0" smtClean="0"/>
              <a:t>	Ulkomaisten </a:t>
            </a:r>
            <a:r>
              <a:rPr lang="fi-FI" sz="1800" dirty="0"/>
              <a:t>investointien </a:t>
            </a:r>
            <a:r>
              <a:rPr lang="fi-FI" sz="1800" dirty="0" smtClean="0"/>
              <a:t>houkutteleminen</a:t>
            </a:r>
          </a:p>
          <a:p>
            <a:pPr marL="800100" lvl="2" indent="0">
              <a:buNone/>
            </a:pPr>
            <a:r>
              <a:rPr lang="fi-FI" sz="1800" dirty="0" smtClean="0"/>
              <a:t>	Lisätä </a:t>
            </a:r>
            <a:r>
              <a:rPr lang="fi-FI" sz="1800" dirty="0"/>
              <a:t>työllisyyttä</a:t>
            </a:r>
            <a:r>
              <a:rPr lang="fi-FI" sz="1000" dirty="0"/>
              <a:t/>
            </a:r>
            <a:br>
              <a:rPr lang="fi-FI" sz="1000" dirty="0"/>
            </a:br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3629425127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-1332656" y="260648"/>
            <a:ext cx="8229600" cy="1143000"/>
          </a:xfrm>
        </p:spPr>
        <p:txBody>
          <a:bodyPr/>
          <a:lstStyle/>
          <a:p>
            <a:r>
              <a:rPr lang="fi-FI" dirty="0"/>
              <a:t>Tavoitteet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3528" y="1700808"/>
            <a:ext cx="8229600" cy="4525963"/>
          </a:xfrm>
        </p:spPr>
        <p:txBody>
          <a:bodyPr/>
          <a:lstStyle/>
          <a:p>
            <a:r>
              <a:rPr lang="fi-FI" sz="2000" dirty="0" smtClean="0"/>
              <a:t>Yleisenä </a:t>
            </a:r>
            <a:r>
              <a:rPr lang="fi-FI" sz="2000" dirty="0"/>
              <a:t>tavoitteena IMAILE </a:t>
            </a:r>
            <a:r>
              <a:rPr lang="fi-FI" sz="2000" dirty="0" smtClean="0"/>
              <a:t>–hankkeella  on </a:t>
            </a:r>
            <a:r>
              <a:rPr lang="fi-FI" sz="2000" dirty="0"/>
              <a:t>käyttää PCP (esikaupalliset hankinnat) </a:t>
            </a:r>
            <a:r>
              <a:rPr lang="fi-FI" sz="2000" dirty="0" smtClean="0"/>
              <a:t>prosessia </a:t>
            </a:r>
            <a:r>
              <a:rPr lang="fi-FI" sz="2000" dirty="0"/>
              <a:t>tunnistamaan uusia teknologioita ja palveluja, joilla vastataan haasteeseen tarjota seuraavan sukupolven oppimisympäristöt (PLE) perus</a:t>
            </a:r>
            <a:r>
              <a:rPr lang="fi-FI" sz="2000" dirty="0" smtClean="0"/>
              <a:t>- ja </a:t>
            </a:r>
            <a:r>
              <a:rPr lang="fi-FI" sz="2000" dirty="0"/>
              <a:t>keskiasteen </a:t>
            </a:r>
            <a:r>
              <a:rPr lang="fi-FI" sz="2000" dirty="0" smtClean="0"/>
              <a:t>koulutuksessa aiheissa </a:t>
            </a:r>
            <a:r>
              <a:rPr lang="fi-FI" sz="2000" dirty="0"/>
              <a:t>Science, </a:t>
            </a:r>
            <a:r>
              <a:rPr lang="fi-FI" sz="2000" dirty="0" err="1" smtClean="0"/>
              <a:t>Matematics</a:t>
            </a:r>
            <a:r>
              <a:rPr lang="fi-FI" sz="2000" dirty="0" smtClean="0"/>
              <a:t>, Engineering </a:t>
            </a:r>
            <a:r>
              <a:rPr lang="fi-FI" sz="2000" dirty="0"/>
              <a:t>and Technology </a:t>
            </a:r>
            <a:r>
              <a:rPr lang="fi-FI" sz="2000" dirty="0" smtClean="0"/>
              <a:t>(STEM).</a:t>
            </a:r>
          </a:p>
          <a:p>
            <a:r>
              <a:rPr lang="fi-FI" sz="2000" dirty="0" smtClean="0"/>
              <a:t> Keskeisenä </a:t>
            </a:r>
            <a:r>
              <a:rPr lang="fi-FI" sz="2000" dirty="0"/>
              <a:t>tavoitteena on mahdollistaa vuoropuhelun kysynnän ja tarjonnan </a:t>
            </a:r>
            <a:r>
              <a:rPr lang="fi-FI" sz="2000" dirty="0" smtClean="0"/>
              <a:t>välillä </a:t>
            </a:r>
          </a:p>
          <a:p>
            <a:r>
              <a:rPr lang="fi-FI" sz="2000" dirty="0" smtClean="0"/>
              <a:t>IMAILE </a:t>
            </a:r>
            <a:r>
              <a:rPr lang="fi-FI" sz="2000" dirty="0"/>
              <a:t>tulee:</a:t>
            </a:r>
            <a:br>
              <a:rPr lang="fi-FI" sz="2000" dirty="0"/>
            </a:br>
            <a:r>
              <a:rPr lang="fi-FI" sz="2000" dirty="0" smtClean="0"/>
              <a:t>Valmistelemaan </a:t>
            </a:r>
            <a:r>
              <a:rPr lang="fi-FI" sz="2000" dirty="0"/>
              <a:t>ja </a:t>
            </a:r>
            <a:r>
              <a:rPr lang="fi-FI" sz="2000" dirty="0" smtClean="0"/>
              <a:t>arvioimaan </a:t>
            </a:r>
            <a:r>
              <a:rPr lang="fi-FI" sz="2000" dirty="0"/>
              <a:t>yhteisiä PCP PLE ratkaisujen 7 EU-maissa</a:t>
            </a:r>
            <a:br>
              <a:rPr lang="fi-FI" sz="2000" dirty="0"/>
            </a:br>
            <a:r>
              <a:rPr lang="fi-FI" sz="2000" dirty="0" smtClean="0"/>
              <a:t>Suorittamaan </a:t>
            </a:r>
            <a:r>
              <a:rPr lang="fi-FI" sz="2000" dirty="0"/>
              <a:t>yhteinen </a:t>
            </a:r>
            <a:r>
              <a:rPr lang="fi-FI" sz="2000" dirty="0" smtClean="0"/>
              <a:t>PCP tarjouspyynnön </a:t>
            </a:r>
            <a:r>
              <a:rPr lang="fi-FI" sz="2000" dirty="0"/>
              <a:t>yhtä tiettyä </a:t>
            </a:r>
            <a:r>
              <a:rPr lang="fi-FI" sz="2000" dirty="0" smtClean="0"/>
              <a:t>PLE ratkaisua varten</a:t>
            </a:r>
          </a:p>
          <a:p>
            <a:r>
              <a:rPr lang="fi-FI" sz="2000" dirty="0" err="1" smtClean="0"/>
              <a:t>Pilotoida/monitoroida</a:t>
            </a:r>
            <a:r>
              <a:rPr lang="fi-FI" sz="2000" dirty="0" smtClean="0"/>
              <a:t>  </a:t>
            </a:r>
            <a:r>
              <a:rPr lang="fi-FI" sz="2000" dirty="0"/>
              <a:t>PLE ratkaisuja </a:t>
            </a:r>
            <a:r>
              <a:rPr lang="fi-FI" sz="2000" dirty="0" smtClean="0"/>
              <a:t>3:ssa PCP vaiheissa</a:t>
            </a:r>
          </a:p>
          <a:p>
            <a:r>
              <a:rPr lang="fi-FI" sz="2000" dirty="0" smtClean="0"/>
              <a:t>Edistää </a:t>
            </a:r>
            <a:r>
              <a:rPr lang="fi-FI" sz="2000" dirty="0"/>
              <a:t>EU: n normeja PLE </a:t>
            </a:r>
            <a:r>
              <a:rPr lang="fi-FI" sz="2000" dirty="0" smtClean="0"/>
              <a:t>ratkaisuksi peruskouluun </a:t>
            </a:r>
            <a:r>
              <a:rPr lang="fi-FI" sz="2000" dirty="0"/>
              <a:t>ja </a:t>
            </a:r>
            <a:r>
              <a:rPr lang="fi-FI" sz="2000" dirty="0" smtClean="0"/>
              <a:t>lukioon</a:t>
            </a:r>
          </a:p>
        </p:txBody>
      </p:sp>
    </p:spTree>
    <p:extLst>
      <p:ext uri="{BB962C8B-B14F-4D97-AF65-F5344CB8AC3E}">
        <p14:creationId xmlns:p14="http://schemas.microsoft.com/office/powerpoint/2010/main" val="3871263676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-324544" y="260648"/>
            <a:ext cx="8229600" cy="1143000"/>
          </a:xfrm>
        </p:spPr>
        <p:txBody>
          <a:bodyPr/>
          <a:lstStyle/>
          <a:p>
            <a:r>
              <a:rPr lang="fi-FI" dirty="0" err="1" smtClean="0"/>
              <a:t>IMAILE:n</a:t>
            </a:r>
            <a:r>
              <a:rPr lang="fi-FI" dirty="0" smtClean="0"/>
              <a:t> </a:t>
            </a:r>
            <a:r>
              <a:rPr lang="fi-FI" dirty="0"/>
              <a:t>haaste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7504" y="1556792"/>
            <a:ext cx="8229600" cy="4525963"/>
          </a:xfrm>
        </p:spPr>
        <p:txBody>
          <a:bodyPr/>
          <a:lstStyle/>
          <a:p>
            <a:r>
              <a:rPr lang="fi-FI" sz="2000" dirty="0" smtClean="0"/>
              <a:t>Nykyään markkinoilla on monia </a:t>
            </a:r>
            <a:r>
              <a:rPr lang="fi-FI" sz="2000" dirty="0"/>
              <a:t>suuria ICT-tuotteita, sovelluksia ja palveluja </a:t>
            </a:r>
            <a:r>
              <a:rPr lang="fi-FI" sz="2000" dirty="0" smtClean="0"/>
              <a:t>tukemaan ja edistämään </a:t>
            </a:r>
            <a:r>
              <a:rPr lang="fi-FI" sz="2000" dirty="0"/>
              <a:t>e-</a:t>
            </a:r>
            <a:r>
              <a:rPr lang="fi-FI" sz="2000" dirty="0" smtClean="0"/>
              <a:t>oppimista Euroopan </a:t>
            </a:r>
            <a:r>
              <a:rPr lang="fi-FI" sz="2000" dirty="0"/>
              <a:t>luokkahuoneessa. </a:t>
            </a:r>
            <a:r>
              <a:rPr lang="fi-FI" sz="2000" dirty="0" smtClean="0"/>
              <a:t>Harvoja on kuitenkin kehitetty räätälöidyllä </a:t>
            </a:r>
            <a:r>
              <a:rPr lang="fi-FI" sz="2000" dirty="0"/>
              <a:t>tavalla </a:t>
            </a:r>
            <a:r>
              <a:rPr lang="fi-FI" sz="2000" dirty="0" smtClean="0"/>
              <a:t>huomioimaan todelliset pedagogiset </a:t>
            </a:r>
            <a:r>
              <a:rPr lang="fi-FI" sz="2000" dirty="0"/>
              <a:t>tarpeet kouluissa (loppukäyttäjät) </a:t>
            </a:r>
            <a:r>
              <a:rPr lang="fi-FI" sz="2000" dirty="0" smtClean="0"/>
              <a:t>esim. tukemaan </a:t>
            </a:r>
            <a:r>
              <a:rPr lang="fi-FI" sz="2000" dirty="0"/>
              <a:t>luovaa oppimista ja innovatiivisia opetusmenetelmiä</a:t>
            </a:r>
            <a:r>
              <a:rPr lang="fi-FI" sz="2000" dirty="0" smtClean="0"/>
              <a:t>.</a:t>
            </a:r>
          </a:p>
          <a:p>
            <a:endParaRPr lang="fi-FI" sz="2000" dirty="0" smtClean="0"/>
          </a:p>
          <a:p>
            <a:r>
              <a:rPr lang="fi-FI" sz="2000" dirty="0" smtClean="0"/>
              <a:t>Uuden </a:t>
            </a:r>
            <a:r>
              <a:rPr lang="fi-FI" sz="2000" dirty="0"/>
              <a:t>teknologian pitäisi </a:t>
            </a:r>
            <a:r>
              <a:rPr lang="fi-FI" sz="2000" dirty="0" smtClean="0"/>
              <a:t>tukea yksilöllisen oppimisen kasvavaa kysyntää sekä  kouluja </a:t>
            </a:r>
            <a:r>
              <a:rPr lang="fi-FI" sz="2000" dirty="0"/>
              <a:t>ja </a:t>
            </a:r>
            <a:r>
              <a:rPr lang="fi-FI" sz="2000" dirty="0" smtClean="0"/>
              <a:t>opettajia </a:t>
            </a:r>
            <a:r>
              <a:rPr lang="fi-FI" sz="2000" dirty="0"/>
              <a:t>innovatiivisella ja luovalla tavalla</a:t>
            </a:r>
            <a:r>
              <a:rPr lang="fi-FI" sz="2000" dirty="0" smtClean="0"/>
              <a:t>.</a:t>
            </a:r>
          </a:p>
          <a:p>
            <a:endParaRPr lang="fi-FI" sz="2000" dirty="0" smtClean="0"/>
          </a:p>
          <a:p>
            <a:r>
              <a:rPr lang="fi-FI" sz="2000" dirty="0" smtClean="0"/>
              <a:t>Toimittajien </a:t>
            </a:r>
            <a:r>
              <a:rPr lang="fi-FI" sz="2000" dirty="0"/>
              <a:t>olisi tarjota innovatiivisia ratkaisuja seuraavan sukupolven </a:t>
            </a:r>
            <a:r>
              <a:rPr lang="fi-FI" sz="2000" dirty="0" err="1" smtClean="0"/>
              <a:t>PLE:ksi</a:t>
            </a:r>
            <a:r>
              <a:rPr lang="fi-FI" sz="2000" dirty="0" smtClean="0"/>
              <a:t> </a:t>
            </a:r>
            <a:r>
              <a:rPr lang="fi-FI" sz="2000" dirty="0"/>
              <a:t>(henkilökohtainen oppimisympäristö), joissa käsitellään opiskelijoiden perus</a:t>
            </a:r>
            <a:r>
              <a:rPr lang="fi-FI" sz="2000" dirty="0" smtClean="0"/>
              <a:t>- ja keskiasteelle korostaen </a:t>
            </a:r>
            <a:r>
              <a:rPr lang="fi-FI" sz="2000" dirty="0"/>
              <a:t>tieteen, matematiikan ja teknologian (</a:t>
            </a:r>
            <a:r>
              <a:rPr lang="fi-FI" sz="2000" dirty="0" err="1"/>
              <a:t>stem</a:t>
            </a:r>
            <a:r>
              <a:rPr lang="fi-FI" sz="2000" dirty="0" smtClean="0"/>
              <a:t>) oppimista </a:t>
            </a:r>
            <a:r>
              <a:rPr lang="fi-FI" sz="2000" dirty="0"/>
              <a:t>ja jotka tukevat </a:t>
            </a:r>
            <a:r>
              <a:rPr lang="fi-FI" sz="2000" dirty="0" smtClean="0"/>
              <a:t>erilaisia oppimistapoja.</a:t>
            </a:r>
          </a:p>
        </p:txBody>
      </p:sp>
    </p:spTree>
    <p:extLst>
      <p:ext uri="{BB962C8B-B14F-4D97-AF65-F5344CB8AC3E}">
        <p14:creationId xmlns:p14="http://schemas.microsoft.com/office/powerpoint/2010/main" val="1246933429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-468560" y="116632"/>
            <a:ext cx="8229600" cy="1143000"/>
          </a:xfrm>
        </p:spPr>
        <p:txBody>
          <a:bodyPr/>
          <a:lstStyle/>
          <a:p>
            <a:r>
              <a:rPr lang="fi-FI" dirty="0"/>
              <a:t>Odotettu ratkaisut: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2000" dirty="0" smtClean="0"/>
              <a:t>• Tukea </a:t>
            </a:r>
            <a:r>
              <a:rPr lang="fi-FI" sz="2000" dirty="0"/>
              <a:t>opettajia ja opiskelijoita </a:t>
            </a:r>
            <a:r>
              <a:rPr lang="fi-FI" sz="2000" dirty="0" smtClean="0"/>
              <a:t>perusasteen ja lukiokoulutuksessa tieteen</a:t>
            </a:r>
            <a:r>
              <a:rPr lang="fi-FI" sz="2000" dirty="0"/>
              <a:t>, matematiikan ja </a:t>
            </a:r>
            <a:r>
              <a:rPr lang="fi-FI" sz="2000" dirty="0" smtClean="0"/>
              <a:t>teknologian opiskelussa </a:t>
            </a:r>
          </a:p>
          <a:p>
            <a:pPr marL="0" indent="0">
              <a:buNone/>
            </a:pPr>
            <a:r>
              <a:rPr lang="fi-FI" sz="2000" dirty="0" smtClean="0"/>
              <a:t>• Vähentää </a:t>
            </a:r>
            <a:r>
              <a:rPr lang="fi-FI" sz="2000" dirty="0"/>
              <a:t> </a:t>
            </a:r>
            <a:r>
              <a:rPr lang="fi-FI" sz="2000" dirty="0" smtClean="0"/>
              <a:t>opettajien suunnitteluun käytettäviä tunteja</a:t>
            </a:r>
          </a:p>
          <a:p>
            <a:pPr marL="0" indent="0">
              <a:buNone/>
            </a:pPr>
            <a:r>
              <a:rPr lang="fi-FI" sz="2000" dirty="0" smtClean="0"/>
              <a:t>• Tukea kaikkia opiskelijoita </a:t>
            </a:r>
            <a:r>
              <a:rPr lang="fi-FI" sz="2000" dirty="0"/>
              <a:t>saavuttamaan tavoitteensa </a:t>
            </a:r>
            <a:r>
              <a:rPr lang="fi-FI" sz="2000" dirty="0" smtClean="0"/>
              <a:t>henkilökohtaisella tavalla </a:t>
            </a:r>
            <a:r>
              <a:rPr lang="fi-FI" sz="2000" dirty="0"/>
              <a:t>(</a:t>
            </a:r>
            <a:r>
              <a:rPr lang="fi-FI" sz="2000" dirty="0" smtClean="0"/>
              <a:t>lahjakkaat </a:t>
            </a:r>
            <a:r>
              <a:rPr lang="fi-FI" sz="2000" dirty="0"/>
              <a:t>ja </a:t>
            </a:r>
            <a:r>
              <a:rPr lang="fi-FI" sz="2000" dirty="0" smtClean="0"/>
              <a:t>erityistarpeet) </a:t>
            </a:r>
          </a:p>
          <a:p>
            <a:pPr marL="0" indent="0">
              <a:buNone/>
            </a:pPr>
            <a:r>
              <a:rPr lang="fi-FI" sz="2000" dirty="0" smtClean="0"/>
              <a:t>• Olla </a:t>
            </a:r>
            <a:r>
              <a:rPr lang="fi-FI" sz="2000" dirty="0"/>
              <a:t>sovellettavissa kaikkiin laitteisiin ja kaikkiin </a:t>
            </a:r>
            <a:r>
              <a:rPr lang="fi-FI" sz="2000" dirty="0" smtClean="0"/>
              <a:t>oppimistyyleihin (kinesteettinen, näkö, kuulo) </a:t>
            </a:r>
          </a:p>
          <a:p>
            <a:pPr marL="0" indent="0">
              <a:buNone/>
            </a:pPr>
            <a:r>
              <a:rPr lang="fi-FI" sz="2000" dirty="0" smtClean="0"/>
              <a:t>• Vähentää varhain keskeyttäneiden määrää</a:t>
            </a:r>
            <a:r>
              <a:rPr lang="fi-FI" sz="2000" dirty="0"/>
              <a:t/>
            </a:r>
            <a:br>
              <a:rPr lang="fi-FI" sz="2000" dirty="0"/>
            </a:br>
            <a:endParaRPr lang="fi-FI" sz="2000" dirty="0" smtClean="0"/>
          </a:p>
          <a:p>
            <a:pPr marL="0" indent="0">
              <a:buNone/>
            </a:pPr>
            <a:r>
              <a:rPr lang="fi-FI" sz="2000" dirty="0" smtClean="0"/>
              <a:t>Yksityiskohtaisempi </a:t>
            </a:r>
            <a:r>
              <a:rPr lang="fi-FI" sz="2000" dirty="0"/>
              <a:t>Business </a:t>
            </a:r>
            <a:r>
              <a:rPr lang="fi-FI" sz="2000" dirty="0" err="1" smtClean="0"/>
              <a:t>Casen</a:t>
            </a:r>
            <a:r>
              <a:rPr lang="fi-FI" sz="2000" dirty="0" smtClean="0"/>
              <a:t> </a:t>
            </a:r>
            <a:r>
              <a:rPr lang="fi-FI" sz="2000" dirty="0"/>
              <a:t>arviointiperusteita kehitetään ja esitetään elo</a:t>
            </a:r>
            <a:r>
              <a:rPr lang="fi-FI" sz="2000" dirty="0" smtClean="0"/>
              <a:t>- ja </a:t>
            </a:r>
            <a:r>
              <a:rPr lang="fi-FI" sz="2000" dirty="0"/>
              <a:t>syyskuussa 2014.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40834280"/>
      </p:ext>
    </p:extLst>
  </p:cSld>
  <p:clrMapOvr>
    <a:masterClrMapping/>
  </p:clrMapOvr>
  <p:transition xmlns:p14="http://schemas.microsoft.com/office/powerpoint/2010/main" spd="slow">
    <p:fade/>
  </p:transition>
</p:sld>
</file>

<file path=ppt/theme/theme1.xml><?xml version="1.0" encoding="utf-8"?>
<a:theme xmlns:a="http://schemas.openxmlformats.org/drawingml/2006/main" name="2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19807</TotalTime>
  <Words>1043</Words>
  <Application>Microsoft Macintosh PowerPoint</Application>
  <PresentationFormat>Näytössä katseltava diaesitys (4:3)</PresentationFormat>
  <Paragraphs>177</Paragraphs>
  <Slides>18</Slides>
  <Notes>1</Notes>
  <HiddenSlides>0</HiddenSlides>
  <MMClips>0</MMClips>
  <ScaleCrop>false</ScaleCrop>
  <HeadingPairs>
    <vt:vector size="4" baseType="variant">
      <vt:variant>
        <vt:lpstr>Teema</vt:lpstr>
      </vt:variant>
      <vt:variant>
        <vt:i4>3</vt:i4>
      </vt:variant>
      <vt:variant>
        <vt:lpstr>Dian otsikot</vt:lpstr>
      </vt:variant>
      <vt:variant>
        <vt:i4>18</vt:i4>
      </vt:variant>
    </vt:vector>
  </HeadingPairs>
  <TitlesOfParts>
    <vt:vector size="21" baseType="lpstr">
      <vt:lpstr>2_Benutzerdefiniertes Design</vt:lpstr>
      <vt:lpstr>1_Benutzerdefiniertes Design</vt:lpstr>
      <vt:lpstr>Benutzerdefiniertes Design</vt:lpstr>
      <vt:lpstr>PowerPoint-esitys</vt:lpstr>
      <vt:lpstr>PowerPoint-esitys</vt:lpstr>
      <vt:lpstr>PCP pähkinänkuoressa </vt:lpstr>
      <vt:lpstr>PCP menestyksekkään opetuksen ja koulutuksen nykyaikaistamisessa Euroopassa</vt:lpstr>
      <vt:lpstr>PowerPoint-esitys</vt:lpstr>
      <vt:lpstr>Tavoitteena: “Vaikuttaa tuleviin innovaatioihin ottamalla mukaan julkisen sektorin todelliset tarpeet vuoropuheluna toimittajien kanssa " </vt:lpstr>
      <vt:lpstr>Tavoitteet </vt:lpstr>
      <vt:lpstr>IMAILE:n haaste </vt:lpstr>
      <vt:lpstr>Odotettu ratkaisut:</vt:lpstr>
      <vt:lpstr>PowerPoint-esitys</vt:lpstr>
      <vt:lpstr>PowerPoint-esitys</vt:lpstr>
      <vt:lpstr>PowerPoint-esitys</vt:lpstr>
      <vt:lpstr>Toimintasuunnitelma</vt:lpstr>
      <vt:lpstr>Konneveden rooli</vt:lpstr>
      <vt:lpstr>Konsortio </vt:lpstr>
      <vt:lpstr>Konsortio </vt:lpstr>
      <vt:lpstr>Hankeen tärkeimmät  tulokset ovat </vt:lpstr>
      <vt:lpstr>Lisätietoja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Admin</dc:creator>
  <cp:lastModifiedBy>Petri Lounaskorpi</cp:lastModifiedBy>
  <cp:revision>87</cp:revision>
  <dcterms:created xsi:type="dcterms:W3CDTF">2014-06-09T13:03:24Z</dcterms:created>
  <dcterms:modified xsi:type="dcterms:W3CDTF">2014-06-23T07:44:31Z</dcterms:modified>
</cp:coreProperties>
</file>