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73" r:id="rId2"/>
    <p:sldMasterId id="2147483661" r:id="rId3"/>
  </p:sldMasterIdLst>
  <p:notesMasterIdLst>
    <p:notesMasterId r:id="rId19"/>
  </p:notesMasterIdLst>
  <p:sldIdLst>
    <p:sldId id="263" r:id="rId4"/>
    <p:sldId id="274" r:id="rId5"/>
    <p:sldId id="278" r:id="rId6"/>
    <p:sldId id="285" r:id="rId7"/>
    <p:sldId id="279" r:id="rId8"/>
    <p:sldId id="272" r:id="rId9"/>
    <p:sldId id="275" r:id="rId10"/>
    <p:sldId id="288" r:id="rId11"/>
    <p:sldId id="289" r:id="rId12"/>
    <p:sldId id="297" r:id="rId13"/>
    <p:sldId id="298" r:id="rId14"/>
    <p:sldId id="299" r:id="rId15"/>
    <p:sldId id="300" r:id="rId16"/>
    <p:sldId id="283" r:id="rId17"/>
    <p:sldId id="284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276"/>
    <a:srgbClr val="227EB7"/>
    <a:srgbClr val="AD1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9" autoAdjust="0"/>
    <p:restoredTop sz="94617" autoAdjust="0"/>
  </p:normalViewPr>
  <p:slideViewPr>
    <p:cSldViewPr>
      <p:cViewPr varScale="1">
        <p:scale>
          <a:sx n="82" d="100"/>
          <a:sy n="82" d="100"/>
        </p:scale>
        <p:origin x="156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B447E-F6EB-444B-9565-A1857ACF650B}" type="datetimeFigureOut">
              <a:rPr lang="de-AT" smtClean="0"/>
              <a:pPr/>
              <a:t>03.10.2017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1A83F-51BC-413C-AD2D-D13E8024EFE6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058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1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4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0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6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3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613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4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8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7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933BF-E6DD-BE4D-B71A-2BE7D2445D5A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BE0088-897D-7C4B-B337-8CF086F70DD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3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0EE458-3A02-4A4C-A5D8-C82D1F80E63F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0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6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03.10.2017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248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03.10.2017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61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03.10.2017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623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03.10.2017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9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03.10.2017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6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03.10.2017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5478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03.10.2017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03.10.2017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759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03.10.2017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58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03.10.2017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41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639E9A-C1EF-4670-AEA1-19822FDA3D5C}" type="datetimeFigureOut">
              <a:rPr lang="de-AT" smtClean="0"/>
              <a:pPr/>
              <a:t>03.10.2017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78570-8356-46BC-AB04-B3B150FE3AFA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79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4D7-B39D-4393-A203-C91025519CAD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24D7-B39D-4393-A203-C91025519CAD}" type="datetimeFigureOut">
              <a:rPr lang="de-DE" smtClean="0"/>
              <a:pPr/>
              <a:t>03.10.2017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C1F73-E626-479A-9842-526432643A32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7" name="Bild 4" descr="HG_4kreiscoverc_ppt0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Bild 9" descr="EU_co funded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309320"/>
            <a:ext cx="1466698" cy="3621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G_4kreisc_ppt01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Gerade Verbindung 2"/>
          <p:cNvCxnSpPr/>
          <p:nvPr userDrawn="1"/>
        </p:nvCxnSpPr>
        <p:spPr>
          <a:xfrm>
            <a:off x="611560" y="1196752"/>
            <a:ext cx="7992888" cy="0"/>
          </a:xfrm>
          <a:prstGeom prst="line">
            <a:avLst/>
          </a:prstGeom>
          <a:ln w="6350">
            <a:solidFill>
              <a:srgbClr val="1B3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3"/>
          <p:cNvCxnSpPr/>
          <p:nvPr userDrawn="1"/>
        </p:nvCxnSpPr>
        <p:spPr>
          <a:xfrm>
            <a:off x="611560" y="6381328"/>
            <a:ext cx="7992888" cy="0"/>
          </a:xfrm>
          <a:prstGeom prst="line">
            <a:avLst/>
          </a:prstGeom>
          <a:ln w="6350">
            <a:solidFill>
              <a:srgbClr val="1B3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2123728" y="6525344"/>
            <a:ext cx="619268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>
                <a:solidFill>
                  <a:srgbClr val="1B3276"/>
                </a:solidFill>
                <a:latin typeface="Vectora LT 45 Light"/>
                <a:cs typeface="Vectora LT 45 Light"/>
              </a:rPr>
              <a:t>© 2014 IMAILE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| I</a:t>
            </a:r>
            <a:r>
              <a:rPr lang="de-DE" sz="1000" dirty="0">
                <a:solidFill>
                  <a:srgbClr val="1B3276"/>
                </a:solidFill>
                <a:latin typeface="Vectora LT 45 Light"/>
                <a:cs typeface="Vectora LT 45 Light"/>
              </a:rPr>
              <a:t>nnovative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</a:t>
            </a:r>
            <a:r>
              <a:rPr lang="de-DE" sz="1000" baseline="0" dirty="0" err="1">
                <a:solidFill>
                  <a:srgbClr val="1B3276"/>
                </a:solidFill>
                <a:latin typeface="Vectora LT 45 Light"/>
                <a:cs typeface="Vectora LT 45 Light"/>
              </a:rPr>
              <a:t>Methods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</a:t>
            </a:r>
            <a:r>
              <a:rPr lang="de-DE" sz="1000" baseline="0" dirty="0" err="1">
                <a:solidFill>
                  <a:srgbClr val="1B3276"/>
                </a:solidFill>
                <a:latin typeface="Vectora LT 45 Light"/>
                <a:cs typeface="Vectora LT 45 Light"/>
              </a:rPr>
              <a:t>for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Award </a:t>
            </a:r>
            <a:r>
              <a:rPr lang="de-DE" sz="1000" baseline="0" dirty="0" err="1">
                <a:solidFill>
                  <a:srgbClr val="1B3276"/>
                </a:solidFill>
                <a:latin typeface="Vectora LT 45 Light"/>
                <a:cs typeface="Vectora LT 45 Light"/>
              </a:rPr>
              <a:t>Procedures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</a:t>
            </a:r>
            <a:r>
              <a:rPr lang="de-DE" sz="1000" baseline="0" dirty="0" err="1">
                <a:solidFill>
                  <a:srgbClr val="1B3276"/>
                </a:solidFill>
                <a:latin typeface="Vectora LT 45 Light"/>
                <a:cs typeface="Vectora LT 45 Light"/>
              </a:rPr>
              <a:t>of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ICT </a:t>
            </a:r>
            <a:r>
              <a:rPr lang="de-DE" sz="1000" baseline="0" dirty="0" err="1">
                <a:solidFill>
                  <a:srgbClr val="1B3276"/>
                </a:solidFill>
                <a:latin typeface="Vectora LT 45 Light"/>
                <a:cs typeface="Vectora LT 45 Light"/>
              </a:rPr>
              <a:t>learning</a:t>
            </a:r>
            <a:r>
              <a:rPr lang="de-DE" sz="1000" baseline="0" dirty="0">
                <a:solidFill>
                  <a:srgbClr val="1B3276"/>
                </a:solidFill>
                <a:latin typeface="Vectora LT 45 Light"/>
                <a:cs typeface="Vectora LT 45 Light"/>
              </a:rPr>
              <a:t> in Europe</a:t>
            </a:r>
            <a:endParaRPr lang="de-DE" sz="1000" dirty="0">
              <a:solidFill>
                <a:srgbClr val="1B3276"/>
              </a:solidFill>
              <a:latin typeface="Vectora LT 45 Light"/>
              <a:cs typeface="Vectora LT 45 Light"/>
            </a:endParaRPr>
          </a:p>
        </p:txBody>
      </p:sp>
      <p:pic>
        <p:nvPicPr>
          <p:cNvPr id="8" name="Bild 7" descr="EU_co funded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420474"/>
            <a:ext cx="1320028" cy="3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50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65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ile.eu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petri.lounaskorpi@konnevesi.fi" TargetMode="External"/><Relationship Id="rId4" Type="http://schemas.openxmlformats.org/officeDocument/2006/relationships/hyperlink" Target="mailto:lauri.pirkkalainen@konnevesi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HG_4kreiscoverc_ppt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427984" y="1446450"/>
            <a:ext cx="4716016" cy="4862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endParaRPr lang="fi-FI" sz="3600" b="1" dirty="0">
              <a:solidFill>
                <a:srgbClr val="227EB7"/>
              </a:solidFill>
              <a:latin typeface="Vectora LT 75 Bold"/>
              <a:cs typeface="Vectora LT 75 Bold"/>
            </a:endParaRPr>
          </a:p>
          <a:p>
            <a:pPr algn="ctr"/>
            <a:r>
              <a:rPr lang="fi-FI" sz="3600" b="1" dirty="0">
                <a:solidFill>
                  <a:srgbClr val="227EB7"/>
                </a:solidFill>
                <a:latin typeface="Vectora LT 75 Bold"/>
                <a:cs typeface="Vectora LT 75 Bold"/>
              </a:rPr>
              <a:t>EU  FP -7 RAHOITUS</a:t>
            </a:r>
          </a:p>
          <a:p>
            <a:pPr algn="ctr"/>
            <a:endParaRPr lang="fi-FI" sz="3600" b="1" dirty="0">
              <a:solidFill>
                <a:srgbClr val="227EB7"/>
              </a:solidFill>
              <a:latin typeface="Vectora LT 75 Bold"/>
              <a:cs typeface="Vectora LT 75 Bold"/>
            </a:endParaRPr>
          </a:p>
          <a:p>
            <a:pPr algn="ctr"/>
            <a:r>
              <a:rPr lang="fi-FI" sz="3200" b="1" dirty="0">
                <a:solidFill>
                  <a:srgbClr val="227EB7"/>
                </a:solidFill>
                <a:latin typeface="Vectora LT 75 Bold"/>
                <a:cs typeface="Vectora LT 75 Bold"/>
              </a:rPr>
              <a:t>ENSIMMÄINEN EU:N KOULUTUKSEN</a:t>
            </a:r>
          </a:p>
          <a:p>
            <a:pPr algn="ctr"/>
            <a:endParaRPr lang="fi-FI" sz="3600" b="1" dirty="0">
              <a:solidFill>
                <a:srgbClr val="227EB7"/>
              </a:solidFill>
              <a:latin typeface="Vectora LT 75 Bold"/>
              <a:cs typeface="Vectora LT 75 Bold"/>
            </a:endParaRPr>
          </a:p>
          <a:p>
            <a:pPr algn="ctr"/>
            <a:r>
              <a:rPr lang="fi-FI" sz="5400" b="1" dirty="0">
                <a:solidFill>
                  <a:srgbClr val="227EB7"/>
                </a:solidFill>
                <a:latin typeface="Vectora LT 75 Bold"/>
                <a:cs typeface="Vectora LT 75 Bold"/>
              </a:rPr>
              <a:t>PCP -PROSESSI</a:t>
            </a:r>
            <a:endParaRPr lang="de-DE" sz="5400" b="1" dirty="0">
              <a:solidFill>
                <a:srgbClr val="1B3276"/>
              </a:solidFill>
              <a:latin typeface="Vectora LT 45 Light"/>
              <a:cs typeface="Vectora LT 45 Light"/>
            </a:endParaRPr>
          </a:p>
        </p:txBody>
      </p:sp>
      <p:pic>
        <p:nvPicPr>
          <p:cNvPr id="10" name="Bild 9" descr="EU_co funde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309320"/>
            <a:ext cx="1466698" cy="362102"/>
          </a:xfrm>
          <a:prstGeom prst="rect">
            <a:avLst/>
          </a:prstGeom>
        </p:spPr>
      </p:pic>
      <p:pic>
        <p:nvPicPr>
          <p:cNvPr id="1026" name="Picture 2" descr="http://www.imaile.eu/wp-content/uploads/2014/03/slider3-1024x6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9" y="91131"/>
            <a:ext cx="4038641" cy="268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96" y="980728"/>
            <a:ext cx="7664548" cy="5733441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835696" y="260648"/>
            <a:ext cx="236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PCP -PROSESSI</a:t>
            </a:r>
          </a:p>
        </p:txBody>
      </p:sp>
      <p:sp>
        <p:nvSpPr>
          <p:cNvPr id="2" name="Ellipsi 1"/>
          <p:cNvSpPr/>
          <p:nvPr/>
        </p:nvSpPr>
        <p:spPr>
          <a:xfrm>
            <a:off x="2339752" y="1435180"/>
            <a:ext cx="2088232" cy="48245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51647"/>
            <a:ext cx="3168352" cy="1905345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53136"/>
            <a:ext cx="2817631" cy="151038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77072"/>
            <a:ext cx="4566715" cy="184483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595662"/>
            <a:ext cx="3941039" cy="16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96" y="980728"/>
            <a:ext cx="7664548" cy="5733441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835696" y="260648"/>
            <a:ext cx="236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PCP -PROSESSI</a:t>
            </a:r>
          </a:p>
        </p:txBody>
      </p:sp>
      <p:sp>
        <p:nvSpPr>
          <p:cNvPr id="2" name="Ellipsi 1"/>
          <p:cNvSpPr/>
          <p:nvPr/>
        </p:nvSpPr>
        <p:spPr>
          <a:xfrm>
            <a:off x="4139952" y="1435180"/>
            <a:ext cx="2088232" cy="48245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3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3168352" cy="1905345"/>
          </a:xfrm>
          <a:prstGeom prst="rect">
            <a:avLst/>
          </a:prstGeom>
        </p:spPr>
      </p:pic>
      <p:pic>
        <p:nvPicPr>
          <p:cNvPr id="5" name="Kuv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5813"/>
            <a:ext cx="2817631" cy="1510382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257806" y="4503311"/>
            <a:ext cx="849065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 dirty="0"/>
              <a:t>PILOTIT: </a:t>
            </a:r>
          </a:p>
          <a:p>
            <a:pPr algn="ctr"/>
            <a:r>
              <a:rPr lang="fi-FI" b="1" dirty="0"/>
              <a:t>HUHTI –TOUKOKUU 2017 JA LOKAKUU 2017</a:t>
            </a:r>
          </a:p>
          <a:p>
            <a:pPr algn="ctr"/>
            <a:r>
              <a:rPr lang="fi-FI" b="1" dirty="0"/>
              <a:t>Pilotit Konnevedellä ALMERIN 10. – 14. 4. ja AMIGO 15. – 19.5.</a:t>
            </a:r>
          </a:p>
          <a:p>
            <a:pPr algn="ctr"/>
            <a:endParaRPr lang="fi-FI" sz="2400" b="1" dirty="0"/>
          </a:p>
          <a:p>
            <a:pPr algn="ctr"/>
            <a:r>
              <a:rPr lang="fi-FI" sz="2400" b="1" dirty="0"/>
              <a:t>Mahdollisuus saada ALMERIN </a:t>
            </a:r>
            <a:r>
              <a:rPr lang="fi-FI" sz="2400" b="1" dirty="0" err="1"/>
              <a:t>YipTree</a:t>
            </a:r>
            <a:r>
              <a:rPr lang="fi-FI" sz="2400" b="1" dirty="0"/>
              <a:t> ilmaiseen kokeiluun täällä!</a:t>
            </a:r>
            <a:endParaRPr lang="en-GB" sz="24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111557" y="260648"/>
            <a:ext cx="6303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/>
              <a:t>PILOTOITAVAT PROTOTYYPIT: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4071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900608" y="188640"/>
            <a:ext cx="8229600" cy="1143000"/>
          </a:xfrm>
        </p:spPr>
        <p:txBody>
          <a:bodyPr/>
          <a:lstStyle/>
          <a:p>
            <a:r>
              <a:rPr lang="fi-FI" dirty="0"/>
              <a:t>Konneveden rooli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844824"/>
            <a:ext cx="8939336" cy="4525963"/>
          </a:xfrm>
        </p:spPr>
        <p:txBody>
          <a:bodyPr/>
          <a:lstStyle/>
          <a:p>
            <a:r>
              <a:rPr lang="fi-FI" sz="2400" dirty="0"/>
              <a:t>I     State of the </a:t>
            </a:r>
            <a:r>
              <a:rPr lang="fi-FI" sz="2400" dirty="0" err="1"/>
              <a:t>Art</a:t>
            </a:r>
            <a:r>
              <a:rPr lang="fi-FI" sz="2400" dirty="0"/>
              <a:t> –raportti ja markkinaselvitys</a:t>
            </a:r>
          </a:p>
          <a:p>
            <a:r>
              <a:rPr lang="fi-FI" sz="2400" dirty="0"/>
              <a:t>II    PLE –määrittely IMAILE projektiin</a:t>
            </a:r>
          </a:p>
          <a:p>
            <a:r>
              <a:rPr lang="fi-FI" sz="2400" dirty="0"/>
              <a:t>III   PCP –vaatimusmäärittelyyn osallistuminen ja tarjouspyynnön arviointi</a:t>
            </a:r>
          </a:p>
          <a:p>
            <a:r>
              <a:rPr lang="fi-FI" sz="2400" dirty="0"/>
              <a:t>IV  </a:t>
            </a:r>
            <a:r>
              <a:rPr lang="fi-FI" sz="2400" dirty="0" err="1"/>
              <a:t>Pilotoinnin</a:t>
            </a:r>
            <a:r>
              <a:rPr lang="fi-FI" sz="2400" dirty="0"/>
              <a:t> järjestäminen Suomessa (Keski-Suomen kunnat)</a:t>
            </a:r>
          </a:p>
          <a:p>
            <a:r>
              <a:rPr lang="fi-FI" sz="2400" dirty="0"/>
              <a:t>V   </a:t>
            </a:r>
            <a:r>
              <a:rPr lang="fi-FI" sz="2400" dirty="0" err="1"/>
              <a:t>Pilotointien</a:t>
            </a:r>
            <a:r>
              <a:rPr lang="fi-FI" sz="2400" dirty="0"/>
              <a:t> koordinointi (4 maata)</a:t>
            </a:r>
          </a:p>
          <a:p>
            <a:r>
              <a:rPr lang="fi-FI" sz="2400" dirty="0"/>
              <a:t>VI  </a:t>
            </a:r>
            <a:r>
              <a:rPr lang="fi-FI" sz="2400" dirty="0" err="1"/>
              <a:t>Pilotointien</a:t>
            </a:r>
            <a:r>
              <a:rPr lang="fi-FI" sz="2400" dirty="0"/>
              <a:t> tulosten arviointi ja vaatimusmäärittelyn tarkennus PCP prosessissa</a:t>
            </a:r>
          </a:p>
          <a:p>
            <a:r>
              <a:rPr lang="fi-FI" sz="2400" dirty="0"/>
              <a:t>VII  Projektin </a:t>
            </a:r>
            <a:r>
              <a:rPr lang="fi-FI" sz="2400" dirty="0" err="1"/>
              <a:t>hankinta-arvointi</a:t>
            </a:r>
            <a:endParaRPr lang="fi-FI" sz="2400" dirty="0"/>
          </a:p>
          <a:p>
            <a:endParaRPr lang="fi-FI" sz="2400" dirty="0"/>
          </a:p>
        </p:txBody>
      </p:sp>
      <p:pic>
        <p:nvPicPr>
          <p:cNvPr id="4" name="Picture 2" descr="http://www.imaile.eu/wp-content/uploads/2014/03/slider7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34" y="1196752"/>
            <a:ext cx="2483326" cy="16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24544" y="15620"/>
            <a:ext cx="8229600" cy="1143000"/>
          </a:xfrm>
        </p:spPr>
        <p:txBody>
          <a:bodyPr/>
          <a:lstStyle/>
          <a:p>
            <a:r>
              <a:rPr lang="fi-FI" dirty="0"/>
              <a:t>Konsortio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520" y="764704"/>
            <a:ext cx="2880320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/>
              <a:t>Kuntahankkijat: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 err="1"/>
              <a:t>Halmstads</a:t>
            </a:r>
            <a:r>
              <a:rPr lang="fi-FI" sz="2000" b="1" dirty="0"/>
              <a:t> </a:t>
            </a:r>
            <a:r>
              <a:rPr lang="fi-FI" sz="2000" b="1" dirty="0" err="1"/>
              <a:t>Kommun</a:t>
            </a:r>
            <a:r>
              <a:rPr lang="fi-FI" sz="2000" b="1" dirty="0"/>
              <a:t> – kunta (Ruotsi)</a:t>
            </a:r>
            <a:br>
              <a:rPr lang="fi-FI" sz="2000" b="1" dirty="0"/>
            </a:br>
            <a:r>
              <a:rPr lang="fi-FI" sz="2000" dirty="0"/>
              <a:t> Koordinaattori</a:t>
            </a:r>
            <a:br>
              <a:rPr lang="fi-FI" sz="2000" dirty="0"/>
            </a:br>
            <a:br>
              <a:rPr lang="fi-FI" sz="2000" dirty="0"/>
            </a:br>
            <a:r>
              <a:rPr lang="fi-FI" sz="2000" b="1" dirty="0"/>
              <a:t>City of </a:t>
            </a:r>
            <a:r>
              <a:rPr lang="fi-FI" sz="2000" b="1" dirty="0" err="1"/>
              <a:t>Viladecans</a:t>
            </a:r>
            <a:r>
              <a:rPr lang="fi-FI" sz="2000" b="1" dirty="0"/>
              <a:t>,  (Espanja)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dirty="0"/>
              <a:t>Sachsen-Anhalt  (Saksa), </a:t>
            </a:r>
            <a:r>
              <a:rPr lang="fi-FI" sz="2000" b="1" dirty="0" err="1"/>
              <a:t>Magdeburg</a:t>
            </a:r>
            <a:endParaRPr lang="fi-FI" sz="2000" b="1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/>
              <a:t>Konnevesi (Suomi)</a:t>
            </a:r>
          </a:p>
          <a:p>
            <a:endParaRPr lang="fi-FI" sz="2000" dirty="0"/>
          </a:p>
          <a:p>
            <a:pPr marL="0" indent="0">
              <a:buNone/>
            </a:pPr>
            <a:r>
              <a:rPr lang="fi-FI" sz="2000" dirty="0"/>
              <a:t>ALMERIN</a:t>
            </a:r>
          </a:p>
          <a:p>
            <a:pPr marL="0" indent="0">
              <a:buNone/>
            </a:pPr>
            <a:r>
              <a:rPr lang="fi-FI" sz="2000" dirty="0"/>
              <a:t>ON TÄÄLLÄ !!</a:t>
            </a:r>
          </a:p>
          <a:p>
            <a:pPr marL="0" indent="0">
              <a:buNone/>
            </a:pPr>
            <a:r>
              <a:rPr lang="fi-FI" sz="2000" dirty="0"/>
              <a:t> </a:t>
            </a:r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5281736" y="776371"/>
            <a:ext cx="2962672" cy="52565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i-FI" sz="1600" b="1" dirty="0"/>
              <a:t>Tukiprosessit:</a:t>
            </a:r>
          </a:p>
          <a:p>
            <a:pPr marL="0" indent="0">
              <a:buFont typeface="Arial"/>
              <a:buNone/>
            </a:pPr>
            <a:endParaRPr lang="fi-FI" sz="1600" b="1" dirty="0"/>
          </a:p>
          <a:p>
            <a:pPr marL="0" indent="0">
              <a:buFont typeface="Arial"/>
              <a:buNone/>
            </a:pPr>
            <a:r>
              <a:rPr lang="fi-FI" sz="1600" b="1" dirty="0"/>
              <a:t>JYVÄSKYLÄN YLIOPISTO</a:t>
            </a:r>
          </a:p>
          <a:p>
            <a:pPr marL="0" indent="0">
              <a:buFont typeface="Arial"/>
              <a:buNone/>
            </a:pPr>
            <a:endParaRPr lang="fi-FI" sz="1600" b="1" dirty="0"/>
          </a:p>
          <a:p>
            <a:pPr marL="0" indent="0">
              <a:buFont typeface="Arial"/>
              <a:buNone/>
            </a:pPr>
            <a:r>
              <a:rPr lang="fi-FI" sz="1600" b="1" dirty="0"/>
              <a:t>E.N.T.E.R.  (Itävalta)</a:t>
            </a:r>
            <a:endParaRPr lang="fi-FI" sz="1600" dirty="0"/>
          </a:p>
          <a:p>
            <a:pPr marL="400050" lvl="1" indent="0">
              <a:buFont typeface="Arial"/>
              <a:buNone/>
            </a:pPr>
            <a:r>
              <a:rPr lang="fi-FI" sz="1600" dirty="0"/>
              <a:t> </a:t>
            </a:r>
          </a:p>
          <a:p>
            <a:pPr marL="0" indent="0">
              <a:buFont typeface="Arial"/>
              <a:buNone/>
            </a:pPr>
            <a:r>
              <a:rPr lang="fi-FI" sz="1600" b="1" dirty="0"/>
              <a:t> INOVA +  (Portugali)</a:t>
            </a:r>
          </a:p>
          <a:p>
            <a:pPr marL="0" indent="0">
              <a:buFont typeface="Arial"/>
              <a:buNone/>
            </a:pPr>
            <a:br>
              <a:rPr lang="fi-FI" sz="1600" dirty="0"/>
            </a:br>
            <a:r>
              <a:rPr lang="fi-FI" sz="1600" b="1" dirty="0"/>
              <a:t>Otto-von-</a:t>
            </a:r>
            <a:r>
              <a:rPr lang="fi-FI" sz="1600" b="1" dirty="0" err="1"/>
              <a:t>Guericke</a:t>
            </a:r>
            <a:r>
              <a:rPr lang="fi-FI" sz="1600" b="1" dirty="0"/>
              <a:t> yliopisto </a:t>
            </a:r>
            <a:r>
              <a:rPr lang="fi-FI" sz="1600" b="1" dirty="0" err="1"/>
              <a:t>Magdeburg</a:t>
            </a:r>
            <a:r>
              <a:rPr lang="fi-FI" sz="1600" b="1" dirty="0"/>
              <a:t> - </a:t>
            </a:r>
            <a:r>
              <a:rPr lang="fi-FI" sz="1600" b="1" dirty="0" err="1"/>
              <a:t>Faculty</a:t>
            </a:r>
            <a:r>
              <a:rPr lang="fi-FI" sz="1600" b="1" dirty="0"/>
              <a:t> of Computer Science   </a:t>
            </a:r>
            <a:r>
              <a:rPr lang="fi-FI" sz="1600" dirty="0"/>
              <a:t>(Saksa)</a:t>
            </a:r>
          </a:p>
          <a:p>
            <a:pPr marL="0" indent="0">
              <a:buFont typeface="Arial"/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b="1" dirty="0" err="1"/>
              <a:t>Alexanderson</a:t>
            </a:r>
            <a:r>
              <a:rPr lang="fi-FI" sz="1600" b="1" dirty="0"/>
              <a:t> Institute (AI)  (Ruotsi) 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b="1" dirty="0"/>
              <a:t>INNOVA  (Unkari)</a:t>
            </a:r>
          </a:p>
          <a:p>
            <a:pPr marL="0" indent="0">
              <a:buNone/>
            </a:pPr>
            <a:br>
              <a:rPr lang="fi-FI" sz="1600" dirty="0"/>
            </a:br>
            <a:r>
              <a:rPr lang="fi-FI" sz="1600" dirty="0"/>
              <a:t> PCP –asiantuntijaorganisaatio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b="1" dirty="0"/>
              <a:t>Skåne + Lundin yliopisto </a:t>
            </a:r>
            <a:r>
              <a:rPr lang="fi-FI" sz="1600" dirty="0"/>
              <a:t>(Ruotsi) </a:t>
            </a:r>
          </a:p>
          <a:p>
            <a:pPr marL="0" indent="0">
              <a:buFont typeface="Arial"/>
              <a:buNone/>
            </a:pPr>
            <a:br>
              <a:rPr lang="fi-FI" sz="1600" dirty="0"/>
            </a:br>
            <a:br>
              <a:rPr lang="fi-FI" sz="1600" dirty="0"/>
            </a:br>
            <a:br>
              <a:rPr lang="fi-FI" sz="1600" dirty="0"/>
            </a:br>
            <a:endParaRPr lang="fi-FI" sz="1600" dirty="0"/>
          </a:p>
          <a:p>
            <a:endParaRPr lang="fi-FI" sz="16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7" y="1551317"/>
            <a:ext cx="2725960" cy="2044470"/>
          </a:xfrm>
          <a:prstGeom prst="rect">
            <a:avLst/>
          </a:prstGeom>
        </p:spPr>
      </p:pic>
      <p:sp>
        <p:nvSpPr>
          <p:cNvPr id="6" name="Sisällön paikkamerkki 2"/>
          <p:cNvSpPr txBox="1">
            <a:spLocks/>
          </p:cNvSpPr>
          <p:nvPr/>
        </p:nvSpPr>
        <p:spPr>
          <a:xfrm>
            <a:off x="2272916" y="5056996"/>
            <a:ext cx="3034680" cy="12527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400" b="1" dirty="0"/>
              <a:t>LISÄTIETOJA</a:t>
            </a:r>
            <a:endParaRPr lang="fi-FI" sz="1400" b="1" dirty="0">
              <a:hlinkClick r:id="rId3"/>
            </a:endParaRPr>
          </a:p>
          <a:p>
            <a:r>
              <a:rPr lang="fi-FI" sz="1400" dirty="0">
                <a:hlinkClick r:id="rId3"/>
              </a:rPr>
              <a:t>http://imaile.eu</a:t>
            </a:r>
            <a:endParaRPr lang="fi-FI" sz="1400" dirty="0"/>
          </a:p>
          <a:p>
            <a:pPr marL="0" indent="0">
              <a:buFont typeface="Arial"/>
              <a:buNone/>
            </a:pPr>
            <a:endParaRPr lang="fi-FI" sz="1400" dirty="0"/>
          </a:p>
          <a:p>
            <a:r>
              <a:rPr lang="fi-FI" sz="1400" dirty="0">
                <a:hlinkClick r:id="rId4"/>
              </a:rPr>
              <a:t>lauri.pirkkalainen@konnevesi.fi</a:t>
            </a:r>
            <a:r>
              <a:rPr lang="fi-FI" sz="1400" dirty="0"/>
              <a:t> </a:t>
            </a:r>
          </a:p>
          <a:p>
            <a:r>
              <a:rPr lang="fi-FI" sz="1400" dirty="0">
                <a:hlinkClick r:id="rId5"/>
              </a:rPr>
              <a:t>petri.lounaskorpi@konnevesi.fi</a:t>
            </a:r>
            <a:r>
              <a:rPr lang="fi-FI" sz="1400" dirty="0"/>
              <a:t> </a:t>
            </a:r>
          </a:p>
          <a:p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10818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052736"/>
            <a:ext cx="8352928" cy="4525963"/>
          </a:xfrm>
        </p:spPr>
        <p:txBody>
          <a:bodyPr/>
          <a:lstStyle/>
          <a:p>
            <a:endParaRPr lang="fi-FI" sz="1200" dirty="0"/>
          </a:p>
          <a:p>
            <a:r>
              <a:rPr lang="fi-FI" sz="2000" dirty="0"/>
              <a:t>IMAILE pyrkii vastaamaan eurooppalaisen koulutuksen teknologisiin haasteisiin oppijalähtöisesti! </a:t>
            </a:r>
            <a:br>
              <a:rPr lang="fi-FI" sz="2000" dirty="0"/>
            </a:br>
            <a:endParaRPr lang="fi-FI" sz="2000" dirty="0"/>
          </a:p>
          <a:p>
            <a:r>
              <a:rPr lang="fi-FI" sz="2000" dirty="0"/>
              <a:t>Se on ensimmäinen hanke Euroopan tasolla, jossa käsitellään ICT-alan koulutus- ja e-oppimista sekä kysynnän että tarjonnan puolelta. </a:t>
            </a:r>
          </a:p>
          <a:p>
            <a:r>
              <a:rPr lang="fi-FI" sz="2000" dirty="0"/>
              <a:t>IMAILE mahdollistaa vuoropuhelun kysynnän ja tarjonnan välillä sekä mahdollistaa tutkimuksen ja innovoinnin keskittymisen todellisiin tarpeisiin </a:t>
            </a:r>
          </a:p>
          <a:p>
            <a:r>
              <a:rPr lang="fi-FI" sz="2000" dirty="0"/>
              <a:t>Tavoitteena loppukäyttäjien (eurooppalaisten koulujen, opettajien ja opiskelijoiden) varustaminen työkaluilla, joita he tarvitsevat tuodakseen luokkahuoneeseen 20. vuosisadan.</a:t>
            </a:r>
          </a:p>
          <a:p>
            <a:r>
              <a:rPr lang="fi-FI" sz="2000" dirty="0" err="1"/>
              <a:t>Halmstad</a:t>
            </a:r>
            <a:r>
              <a:rPr lang="fi-FI" sz="2000" dirty="0"/>
              <a:t> (Ruotsi) koordinoi 7. puiteohjelman IMAILE hanketta, jossa tieto- ja viestintätekniikan opetuksen julkisista hankinnoista 4 maata käyttävät PCP välinettä (esikaupalliset hankinnat) edistämään käyttäjälähtöistä innovointia yhteistyössä eurooppalaisen ICT-teollisuuden, tutkimuksen ja pk-yritysten kanssa.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2555776" y="188640"/>
            <a:ext cx="2798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000" b="1" dirty="0"/>
              <a:t>TAVOITTEET</a:t>
            </a:r>
          </a:p>
        </p:txBody>
      </p:sp>
      <p:pic>
        <p:nvPicPr>
          <p:cNvPr id="6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283"/>
            <a:ext cx="1872208" cy="123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468560" y="188640"/>
            <a:ext cx="8229600" cy="1143000"/>
          </a:xfrm>
        </p:spPr>
        <p:txBody>
          <a:bodyPr/>
          <a:lstStyle/>
          <a:p>
            <a:r>
              <a:rPr lang="fi-FI" sz="4000" dirty="0"/>
              <a:t>PCP pähkinänkuoressa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207293"/>
            <a:ext cx="8229600" cy="4525963"/>
          </a:xfrm>
        </p:spPr>
        <p:txBody>
          <a:bodyPr/>
          <a:lstStyle/>
          <a:p>
            <a:r>
              <a:rPr lang="fi-FI" sz="1800" dirty="0"/>
              <a:t>PCP </a:t>
            </a:r>
            <a:r>
              <a:rPr lang="fi-FI" sz="1800" b="1" dirty="0"/>
              <a:t>(</a:t>
            </a:r>
            <a:r>
              <a:rPr lang="fi-FI" sz="1800" b="1" dirty="0" err="1"/>
              <a:t>Pre</a:t>
            </a:r>
            <a:r>
              <a:rPr lang="fi-FI" sz="1800" b="1" dirty="0"/>
              <a:t> Commercial </a:t>
            </a:r>
            <a:r>
              <a:rPr lang="fi-FI" sz="1800" b="1" dirty="0" err="1"/>
              <a:t>Procurement</a:t>
            </a:r>
            <a:r>
              <a:rPr lang="fi-FI" sz="1800" b="1" dirty="0"/>
              <a:t>) </a:t>
            </a:r>
            <a:r>
              <a:rPr lang="fi-FI" sz="1800" dirty="0"/>
              <a:t> (Esi- Kaupalliset hankinnat)</a:t>
            </a:r>
            <a:br>
              <a:rPr lang="fi-FI" sz="1800" dirty="0"/>
            </a:br>
            <a:r>
              <a:rPr lang="fi-FI" sz="1800" dirty="0"/>
              <a:t>PCP on innovatiivinen väline, jonka avulla luodaan kestävää kehitystä ja vuoropuhelu kysynnän ja tarjonnan luomiseksi e-oppimisessa Euroopassa.</a:t>
            </a:r>
          </a:p>
          <a:p>
            <a:r>
              <a:rPr lang="fi-FI" sz="1800" dirty="0"/>
              <a:t>PCP -menetelmä perustuu useisiin vaiheisiin:</a:t>
            </a:r>
          </a:p>
          <a:p>
            <a:r>
              <a:rPr lang="fi-FI" sz="1800" dirty="0"/>
              <a:t>Euroopan julkisista hankinnoista tunnistetaan yksi yhteinen keskipitkän ja pitkän aikavälin haaste, joka vaatii uutta tutkimusta ja kehitystä</a:t>
            </a:r>
          </a:p>
          <a:p>
            <a:r>
              <a:rPr lang="fi-FI" sz="1800" dirty="0"/>
              <a:t>Haasteena esitetään Euroopan  </a:t>
            </a:r>
            <a:r>
              <a:rPr lang="fi-FI" sz="1800" dirty="0" err="1"/>
              <a:t>teollisuudelle/pk-</a:t>
            </a:r>
            <a:r>
              <a:rPr lang="fi-FI" sz="1800" dirty="0"/>
              <a:t> yrityksille tarjouspyyntö</a:t>
            </a:r>
          </a:p>
          <a:p>
            <a:r>
              <a:rPr lang="fi-FI" sz="1800" dirty="0"/>
              <a:t>Kilpailutus- ja arviointimenettelyssä valitaan innovatiivisia ratkaisuja </a:t>
            </a:r>
            <a:r>
              <a:rPr lang="fi-FI" sz="1800" dirty="0" err="1"/>
              <a:t>osallistuvllta</a:t>
            </a:r>
            <a:r>
              <a:rPr lang="fi-FI" sz="1800" dirty="0"/>
              <a:t> toimittajilta </a:t>
            </a:r>
          </a:p>
          <a:p>
            <a:r>
              <a:rPr lang="fi-FI" sz="1800" dirty="0"/>
              <a:t>PCP prosessin lopussa </a:t>
            </a:r>
            <a:r>
              <a:rPr lang="fi-FI" sz="1800" b="1" dirty="0"/>
              <a:t>tarjonnan - puolella </a:t>
            </a:r>
            <a:r>
              <a:rPr lang="fi-FI" sz="1800" dirty="0"/>
              <a:t>(teollisuus, tutkijat ja pk-yritykset ovat kehittäneet innovatiivisia ratkaisuja käyttämällä PCP -panosta loppukäyttäjille ja tuleville asiakkaille. </a:t>
            </a:r>
          </a:p>
          <a:p>
            <a:r>
              <a:rPr lang="fi-FI" sz="1800" dirty="0"/>
              <a:t>Kysynnän puolella (julkiset hankkijat) ovat hankkinut ratkaisun, joka vastaa niiden kehittämistarpeita.</a:t>
            </a:r>
          </a:p>
          <a:p>
            <a:r>
              <a:rPr lang="fi-FI" sz="1800" dirty="0"/>
              <a:t>Lyhyesti PCP mahdollistaa kestävän kehityksen markkinat, joka vaatii uutta teknologiaa ja tutkimusta, jotta voidaan vastata tuleviin haasteisiin, jotka asiakas on todennut.</a:t>
            </a:r>
            <a:br>
              <a:rPr lang="fi-FI" sz="1800" dirty="0"/>
            </a:br>
            <a:r>
              <a:rPr lang="fi-FI" sz="1800" dirty="0"/>
              <a:t>                            Lähde: COM/2007/799 &amp; SEC/2007/1668</a:t>
            </a:r>
            <a:br>
              <a:rPr lang="fi-FI" sz="1800" dirty="0"/>
            </a:b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7890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08520" y="-99392"/>
            <a:ext cx="6713102" cy="1143000"/>
          </a:xfrm>
        </p:spPr>
        <p:txBody>
          <a:bodyPr/>
          <a:lstStyle/>
          <a:p>
            <a:r>
              <a:rPr lang="fi-FI" sz="2800" b="1" dirty="0"/>
              <a:t>PCP menestyksekkään opetuksen ja koulutuksen nykyaikaistamisessa Euroopassa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/>
          <a:lstStyle/>
          <a:p>
            <a:r>
              <a:rPr lang="fi-FI" sz="2000" dirty="0"/>
              <a:t>Uskomme PCP kuin työkalu, jota voidaan käyttää, jotta voidaan kehittää kestävän tulevaisuuden Tieto- ja viestintätekniikkaa opetuksessa Euroopassa. </a:t>
            </a:r>
          </a:p>
          <a:p>
            <a:r>
              <a:rPr lang="fi-FI" sz="2000" dirty="0"/>
              <a:t>On tärkeää korostaa, että julkisissa hankinnoista ostajat hyödyntävät innovaatioiden ja tutkimuksen tuloksista ja siksi on ratkaisevan tärkeää antaa heille valta vaikuttaa tulevaan kehitykseen.</a:t>
            </a:r>
          </a:p>
          <a:p>
            <a:r>
              <a:rPr lang="fi-FI" sz="2000" dirty="0"/>
              <a:t>IMAILE mahdollistaa osallistuvia kuntia ottamaan aktiivisemman roolin tulevaisuuden koulun kehittämiseen ja Euroopan julkisista hankinnoista. </a:t>
            </a:r>
          </a:p>
          <a:p>
            <a:r>
              <a:rPr lang="fi-FI" sz="2000" dirty="0"/>
              <a:t>Hankkeessa annetaan konsortiolle ja muualla EU:ssa mahdollisuus kehittää: </a:t>
            </a:r>
          </a:p>
          <a:p>
            <a:pPr marL="400050" lvl="1" indent="0">
              <a:buNone/>
            </a:pPr>
            <a:r>
              <a:rPr lang="fi-FI" sz="2000" dirty="0"/>
              <a:t>”Räätälöityjä oppimisen järjestelmiä, jotka ovat avain toimivaan nykyaikaistamiseen perusopetuksen ja ammatillisen koulutuksen järjestelmiin Euroopassa”.</a:t>
            </a:r>
          </a:p>
        </p:txBody>
      </p:sp>
    </p:spTree>
    <p:extLst>
      <p:ext uri="{BB962C8B-B14F-4D97-AF65-F5344CB8AC3E}">
        <p14:creationId xmlns:p14="http://schemas.microsoft.com/office/powerpoint/2010/main" val="3380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96" y="980728"/>
            <a:ext cx="7664548" cy="5733441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835696" y="260648"/>
            <a:ext cx="236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b="1" dirty="0"/>
              <a:t>PCP -PROSESSI</a:t>
            </a:r>
          </a:p>
        </p:txBody>
      </p:sp>
      <p:sp>
        <p:nvSpPr>
          <p:cNvPr id="2" name="Ellipsi 1"/>
          <p:cNvSpPr/>
          <p:nvPr/>
        </p:nvSpPr>
        <p:spPr>
          <a:xfrm>
            <a:off x="924228" y="1268760"/>
            <a:ext cx="2088232" cy="48245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0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08520" y="1124744"/>
            <a:ext cx="9252520" cy="1143000"/>
          </a:xfrm>
        </p:spPr>
        <p:txBody>
          <a:bodyPr/>
          <a:lstStyle/>
          <a:p>
            <a:r>
              <a:rPr lang="fi-FI" sz="2800" b="1" dirty="0"/>
              <a:t>“</a:t>
            </a:r>
            <a:r>
              <a:rPr lang="fi-FI" sz="2800" dirty="0"/>
              <a:t>Vaikuttaa tuleviin innovaatioihin ottamalla mukaan julkisen sektorin todelliset tarpeet vuoropuheluna toimittajien kanssa "</a:t>
            </a:r>
            <a:br>
              <a:rPr lang="fi-FI" sz="2800" b="1" dirty="0"/>
            </a:b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525963"/>
          </a:xfrm>
        </p:spPr>
        <p:txBody>
          <a:bodyPr/>
          <a:lstStyle/>
          <a:p>
            <a:r>
              <a:rPr lang="fi-FI" sz="1800" dirty="0"/>
              <a:t>Julkiset hankkijat ovat vahvoja ostajia ja IMAILE on loistava tilaisuus oppia lisää uusia mahdollisuuksia PCP -välineestä, jota voidaan käyttää monilla aloilla (terveys, energia, ympäristö jne.) ja vaikuttaa tulevien innovaatioiden kehittämiseen julkisiin todellisiin tarpeisiin. </a:t>
            </a:r>
          </a:p>
          <a:p>
            <a:r>
              <a:rPr lang="fi-FI" sz="1800" dirty="0"/>
              <a:t>PCP prosessi tukee myös teknologian kehittämistä ja vähentää kaupallisten tarjouskilpailujen määrää.</a:t>
            </a:r>
          </a:p>
          <a:p>
            <a:r>
              <a:rPr lang="fi-FI" sz="1800" dirty="0"/>
              <a:t>Tuloksena IMAILE innovaatiot mullistavat koulutusjärjestelmän Euroopassa!</a:t>
            </a:r>
          </a:p>
          <a:p>
            <a:r>
              <a:rPr lang="fi-FI" sz="1800" dirty="0"/>
              <a:t>PCP tarjoaa seuraavat edut on päätöksenteon tasolla:</a:t>
            </a:r>
            <a:br>
              <a:rPr lang="fi-FI" sz="1800" dirty="0"/>
            </a:br>
            <a:r>
              <a:rPr lang="fi-FI" sz="1800" dirty="0"/>
              <a:t>		Julkisten palvelujen laadun paraneminen</a:t>
            </a:r>
          </a:p>
          <a:p>
            <a:pPr marL="457200" lvl="1" indent="0">
              <a:buNone/>
            </a:pPr>
            <a:r>
              <a:rPr lang="fi-FI" sz="1000" dirty="0"/>
              <a:t>	</a:t>
            </a:r>
            <a:r>
              <a:rPr lang="fi-FI" sz="1800" dirty="0"/>
              <a:t>Kehittää innovaatiotoimintaa </a:t>
            </a:r>
          </a:p>
          <a:p>
            <a:pPr marL="800100" lvl="2" indent="0">
              <a:buNone/>
            </a:pPr>
            <a:r>
              <a:rPr lang="fi-FI" sz="1800" dirty="0"/>
              <a:t>	Ulkomaisten investointien houkutteleminen</a:t>
            </a:r>
          </a:p>
          <a:p>
            <a:pPr marL="800100" lvl="2" indent="0">
              <a:buNone/>
            </a:pPr>
            <a:r>
              <a:rPr lang="fi-FI" sz="1800" dirty="0"/>
              <a:t>	Lisätä työllisyyttä</a:t>
            </a:r>
            <a:br>
              <a:rPr lang="fi-FI" sz="1000" dirty="0"/>
            </a:br>
            <a:endParaRPr lang="fi-FI" sz="1000" dirty="0"/>
          </a:p>
        </p:txBody>
      </p:sp>
      <p:pic>
        <p:nvPicPr>
          <p:cNvPr id="4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1664315" cy="21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763688" y="145167"/>
            <a:ext cx="3340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800" dirty="0"/>
              <a:t>Tavoitteena</a:t>
            </a:r>
            <a:r>
              <a:rPr lang="fi-FI" sz="4800" b="1" dirty="0"/>
              <a:t>: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62942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7171" y="269134"/>
            <a:ext cx="8229600" cy="1143000"/>
          </a:xfrm>
        </p:spPr>
        <p:txBody>
          <a:bodyPr/>
          <a:lstStyle/>
          <a:p>
            <a:r>
              <a:rPr lang="fi-FI" dirty="0"/>
              <a:t>Tavoitteet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3528" y="1412134"/>
            <a:ext cx="8229600" cy="4525963"/>
          </a:xfrm>
        </p:spPr>
        <p:txBody>
          <a:bodyPr/>
          <a:lstStyle/>
          <a:p>
            <a:r>
              <a:rPr lang="fi-FI" sz="2000" dirty="0"/>
              <a:t>Yleisenä tavoitteena IMAILE –hankkeella  on käyttää PCP (esikaupalliset hankinnat) prosessia tunnistamaan uusia teknologioita ja palveluja, joilla vastataan haasteeseen tarjota seuraavan sukupolven oppimisympäristöt (PLE) perus- ja keskiasteen koulutuksessa aiheissa Science, </a:t>
            </a:r>
            <a:r>
              <a:rPr lang="fi-FI" sz="2000" dirty="0" err="1"/>
              <a:t>Matematics</a:t>
            </a:r>
            <a:r>
              <a:rPr lang="fi-FI" sz="2000" dirty="0"/>
              <a:t>, Engineering and Technology (STEM).</a:t>
            </a:r>
          </a:p>
          <a:p>
            <a:r>
              <a:rPr lang="fi-FI" sz="2000" dirty="0"/>
              <a:t> Keskeisenä tavoitteena on mahdollistaa vuoropuhelun kysynnän ja tarjonnan välillä </a:t>
            </a:r>
          </a:p>
          <a:p>
            <a:r>
              <a:rPr lang="fi-FI" sz="2000" dirty="0"/>
              <a:t>IMAILE tulee:</a:t>
            </a:r>
            <a:br>
              <a:rPr lang="fi-FI" sz="2000" dirty="0"/>
            </a:br>
            <a:r>
              <a:rPr lang="fi-FI" sz="2000" dirty="0"/>
              <a:t>Valmistelemaan ja arvioimaan yhteisiä PCP PLE ratkaisujen 7 EU-maissa</a:t>
            </a:r>
            <a:br>
              <a:rPr lang="fi-FI" sz="2000" dirty="0"/>
            </a:br>
            <a:r>
              <a:rPr lang="fi-FI" sz="2000" dirty="0"/>
              <a:t>Suorittamaan yhteinen PCP tarjouspyynnön yhtä tiettyä PLE ratkaisua varten</a:t>
            </a:r>
          </a:p>
          <a:p>
            <a:r>
              <a:rPr lang="fi-FI" sz="2000" dirty="0" err="1"/>
              <a:t>Pilotoida/monitoroida</a:t>
            </a:r>
            <a:r>
              <a:rPr lang="fi-FI" sz="2000" dirty="0"/>
              <a:t>  PLE ratkaisuja 3:ssa PCP vaiheissa</a:t>
            </a:r>
          </a:p>
          <a:p>
            <a:r>
              <a:rPr lang="fi-FI" sz="2000" dirty="0"/>
              <a:t>Edistää EU: n normeja PLE ratkaisuksi peruskouluun ja lukioon</a:t>
            </a:r>
          </a:p>
        </p:txBody>
      </p:sp>
      <p:pic>
        <p:nvPicPr>
          <p:cNvPr id="4" name="Sisällön paikkamerkki 3" descr="e119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0"/>
          <a:stretch>
            <a:fillRect/>
          </a:stretch>
        </p:blipFill>
        <p:spPr bwMode="auto">
          <a:xfrm>
            <a:off x="-22491" y="0"/>
            <a:ext cx="2021397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26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229600" cy="1143000"/>
          </a:xfrm>
        </p:spPr>
        <p:txBody>
          <a:bodyPr/>
          <a:lstStyle/>
          <a:p>
            <a:r>
              <a:rPr lang="fi-FI" dirty="0" err="1"/>
              <a:t>IMAILE:n</a:t>
            </a:r>
            <a:r>
              <a:rPr lang="fi-FI" dirty="0"/>
              <a:t> haaste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7504" y="1340768"/>
            <a:ext cx="8229600" cy="4525963"/>
          </a:xfrm>
        </p:spPr>
        <p:txBody>
          <a:bodyPr/>
          <a:lstStyle/>
          <a:p>
            <a:r>
              <a:rPr lang="fi-FI" sz="2000" dirty="0"/>
              <a:t>Nykyään markkinoilla on monia suuria ICT-tuotteita, sovelluksia ja palveluja tukemaan ja edistämään e-oppimista Euroopan luokkahuoneessa. Harvoja on kuitenkin kehitetty räätälöidyllä tavalla huomioimaan todelliset pedagogiset tarpeet kouluissa (loppukäyttäjät) esim. tukemaan luovaa oppimista ja innovatiivisia opetusmenetelmiä.</a:t>
            </a:r>
          </a:p>
          <a:p>
            <a:endParaRPr lang="fi-FI" sz="2000" dirty="0"/>
          </a:p>
          <a:p>
            <a:r>
              <a:rPr lang="fi-FI" sz="2000" dirty="0"/>
              <a:t>Uuden teknologian pitäisi tukea yksilöllisen oppimisen kasvavaa kysyntää sekä  kouluja ja opettajia innovatiivisella ja luovalla tavalla.</a:t>
            </a:r>
          </a:p>
          <a:p>
            <a:endParaRPr lang="fi-FI" sz="2000" dirty="0"/>
          </a:p>
          <a:p>
            <a:r>
              <a:rPr lang="fi-FI" sz="2000" dirty="0"/>
              <a:t>Toimittajien olisi tarjota innovatiivisia ratkaisuja seuraavan sukupolven </a:t>
            </a:r>
            <a:r>
              <a:rPr lang="fi-FI" sz="2000" dirty="0" err="1"/>
              <a:t>PLE:ksi</a:t>
            </a:r>
            <a:r>
              <a:rPr lang="fi-FI" sz="2000" dirty="0"/>
              <a:t> (henkilökohtainen oppimisympäristö), joissa käsitellään opiskelijoiden perus- ja keskiasteelle korostaen tieteen, matematiikan ja teknologian (</a:t>
            </a:r>
            <a:r>
              <a:rPr lang="fi-FI" sz="2000" dirty="0" err="1"/>
              <a:t>stem</a:t>
            </a:r>
            <a:r>
              <a:rPr lang="fi-FI" sz="2000" dirty="0"/>
              <a:t>) oppimista ja jotka tukevat erilaisia oppimistapoja.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6512" y="0"/>
            <a:ext cx="2016224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9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468560" y="116632"/>
            <a:ext cx="8229600" cy="1143000"/>
          </a:xfrm>
        </p:spPr>
        <p:txBody>
          <a:bodyPr/>
          <a:lstStyle/>
          <a:p>
            <a:r>
              <a:rPr lang="fi-FI" dirty="0"/>
              <a:t>Odotettu ratkaisut: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39725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• Tukea opettajia ja opiskelijoita perusasteen ja lukiokoulutuksessa tieteen, matematiikan ja teknologian opiskelussa (STEM)</a:t>
            </a:r>
          </a:p>
          <a:p>
            <a:pPr marL="0" indent="0">
              <a:buNone/>
            </a:pPr>
            <a:r>
              <a:rPr lang="fi-FI" sz="2000" dirty="0"/>
              <a:t>• Vähentää  opettajien suunnitteluun käytettäviä tunteja</a:t>
            </a:r>
          </a:p>
          <a:p>
            <a:pPr marL="0" indent="0">
              <a:buNone/>
            </a:pPr>
            <a:r>
              <a:rPr lang="fi-FI" sz="2000" dirty="0"/>
              <a:t>• Tukea kaikkia opiskelijoita saavuttamaan tavoitteensa henkilökohtaisella tavalla (lahjakkaat ja erityistarpeet) </a:t>
            </a:r>
          </a:p>
          <a:p>
            <a:pPr marL="0" indent="0">
              <a:buNone/>
            </a:pPr>
            <a:r>
              <a:rPr lang="fi-FI" sz="2000" dirty="0"/>
              <a:t>• Luoda lisää 1-1 välisiä kohtaamisia opettajan ja oppilaan välillä luokkahuoneessa</a:t>
            </a:r>
          </a:p>
          <a:p>
            <a:pPr marL="0" indent="0">
              <a:buNone/>
            </a:pPr>
            <a:r>
              <a:rPr lang="fi-FI" sz="2000" dirty="0"/>
              <a:t>• Olla sovellettavissa kaikkiin laitteisiin ja kaikkiin oppimistyyleihin </a:t>
            </a:r>
          </a:p>
          <a:p>
            <a:pPr marL="0" indent="0">
              <a:buNone/>
            </a:pPr>
            <a:r>
              <a:rPr lang="fi-FI" sz="2000" dirty="0"/>
              <a:t>    (esim. kinesteettinen, näkö, kuulo) </a:t>
            </a:r>
          </a:p>
          <a:p>
            <a:pPr marL="0" indent="0">
              <a:buNone/>
            </a:pPr>
            <a:r>
              <a:rPr lang="fi-FI" sz="2000" dirty="0"/>
              <a:t>• Vähentää varhain keskeyttäneiden määrää, luoda pitkän aikavälintavoitteena kerätä eurooppalainen digitaalinen portfolio. </a:t>
            </a:r>
          </a:p>
          <a:p>
            <a:pPr marL="0" indent="0">
              <a:buNone/>
            </a:pPr>
            <a:br>
              <a:rPr lang="fi-FI" sz="2000" dirty="0"/>
            </a:br>
            <a:endParaRPr lang="fi-FI" sz="2000" dirty="0"/>
          </a:p>
        </p:txBody>
      </p:sp>
      <p:pic>
        <p:nvPicPr>
          <p:cNvPr id="4" name="Picture 2" descr="http://www.imaile.eu/wp-content/uploads/2014/03/slider6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46" y="5105064"/>
            <a:ext cx="2631974" cy="17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</p:sld>
</file>

<file path=ppt/theme/theme1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19974</TotalTime>
  <Words>603</Words>
  <Application>Microsoft Office PowerPoint</Application>
  <PresentationFormat>Näytössä katseltava diaesitys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Calibri</vt:lpstr>
      <vt:lpstr>Vectora LT 45 Light</vt:lpstr>
      <vt:lpstr>Vectora LT 75 Bold</vt:lpstr>
      <vt:lpstr>2_Benutzerdefiniertes Design</vt:lpstr>
      <vt:lpstr>1_Benutzerdefiniertes Design</vt:lpstr>
      <vt:lpstr>Benutzerdefiniertes Design</vt:lpstr>
      <vt:lpstr>PowerPoint-esitys</vt:lpstr>
      <vt:lpstr>PowerPoint-esitys</vt:lpstr>
      <vt:lpstr>PCP pähkinänkuoressa </vt:lpstr>
      <vt:lpstr>PCP menestyksekkään opetuksen ja koulutuksen nykyaikaistamisessa Euroopassa</vt:lpstr>
      <vt:lpstr>PowerPoint-esitys</vt:lpstr>
      <vt:lpstr>“Vaikuttaa tuleviin innovaatioihin ottamalla mukaan julkisen sektorin todelliset tarpeet vuoropuheluna toimittajien kanssa " </vt:lpstr>
      <vt:lpstr>Tavoitteet </vt:lpstr>
      <vt:lpstr>IMAILE:n haaste </vt:lpstr>
      <vt:lpstr>Odotettu ratkaisut:</vt:lpstr>
      <vt:lpstr>PowerPoint-esitys</vt:lpstr>
      <vt:lpstr>PowerPoint-esitys</vt:lpstr>
      <vt:lpstr>PowerPoint-esitys</vt:lpstr>
      <vt:lpstr>PowerPoint-esitys</vt:lpstr>
      <vt:lpstr>Konneveden rooli</vt:lpstr>
      <vt:lpstr>Konsortio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Admin</dc:creator>
  <cp:lastModifiedBy>Administrator</cp:lastModifiedBy>
  <cp:revision>106</cp:revision>
  <dcterms:created xsi:type="dcterms:W3CDTF">2014-06-09T13:03:24Z</dcterms:created>
  <dcterms:modified xsi:type="dcterms:W3CDTF">2017-10-03T08:58:50Z</dcterms:modified>
</cp:coreProperties>
</file>