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Substantiivien käyttö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7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Yksi vai monta? Tuntematon vai tuttu?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Kun käytät substantiivia, mieti ensin puhutko </a:t>
            </a:r>
            <a:r>
              <a:rPr lang="fi-FI" b="1" dirty="0" smtClean="0"/>
              <a:t>yhdestä</a:t>
            </a:r>
            <a:r>
              <a:rPr lang="fi-FI" dirty="0" smtClean="0"/>
              <a:t> vai </a:t>
            </a:r>
            <a:r>
              <a:rPr lang="fi-FI" b="1" dirty="0" smtClean="0"/>
              <a:t>monesta</a:t>
            </a:r>
            <a:r>
              <a:rPr lang="fi-FI" dirty="0" smtClean="0"/>
              <a:t> asiasta.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r>
              <a:rPr lang="fi-FI" sz="1600" dirty="0" smtClean="0"/>
              <a:t>Sen lisäksi mieti, mainitaanko asia </a:t>
            </a:r>
            <a:r>
              <a:rPr lang="fi-FI" sz="1600" b="1" dirty="0" smtClean="0"/>
              <a:t>ensimmäisen</a:t>
            </a:r>
            <a:r>
              <a:rPr lang="fi-FI" sz="1600" dirty="0" smtClean="0"/>
              <a:t> kerran &gt; valitset </a:t>
            </a:r>
            <a:r>
              <a:rPr lang="fi-FI" sz="1600" b="1" dirty="0" smtClean="0"/>
              <a:t>epämääräisen</a:t>
            </a:r>
            <a:r>
              <a:rPr lang="fi-FI" sz="1600" dirty="0" smtClean="0"/>
              <a:t> muodon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	</a:t>
            </a:r>
            <a:r>
              <a:rPr lang="fi-FI" sz="1600" dirty="0" smtClean="0"/>
              <a:t>vai onko asia jo </a:t>
            </a:r>
            <a:r>
              <a:rPr lang="fi-FI" sz="1600" b="1" dirty="0" smtClean="0"/>
              <a:t>tuttu</a:t>
            </a:r>
            <a:r>
              <a:rPr lang="fi-FI" sz="1600" dirty="0" smtClean="0"/>
              <a:t> &gt; valitset </a:t>
            </a:r>
            <a:r>
              <a:rPr lang="fi-FI" sz="1600" b="1" dirty="0" smtClean="0"/>
              <a:t>määräisen</a:t>
            </a:r>
            <a:r>
              <a:rPr lang="fi-FI" sz="1600" dirty="0" smtClean="0"/>
              <a:t> muodon</a:t>
            </a:r>
          </a:p>
          <a:p>
            <a:r>
              <a:rPr lang="fi-FI" sz="1600" dirty="0" smtClean="0"/>
              <a:t>Vai onko substantiivin edellä </a:t>
            </a:r>
            <a:r>
              <a:rPr lang="fi-FI" sz="1600" b="1" dirty="0" smtClean="0"/>
              <a:t>joku sana, joka vaatii tietyn muodon peräänsä</a:t>
            </a:r>
            <a:r>
              <a:rPr lang="fi-FI" sz="1600" dirty="0" smtClean="0"/>
              <a:t>.</a:t>
            </a:r>
            <a:endParaRPr lang="fi-FI" sz="16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427865"/>
              </p:ext>
            </p:extLst>
          </p:nvPr>
        </p:nvGraphicFramePr>
        <p:xfrm>
          <a:off x="1483360" y="2722638"/>
          <a:ext cx="8128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709418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7373006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526107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313315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036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yksikkö</a:t>
                      </a:r>
                    </a:p>
                    <a:p>
                      <a:r>
                        <a:rPr lang="fi-FI" dirty="0" smtClean="0"/>
                        <a:t>epämääräinen</a:t>
                      </a:r>
                      <a:r>
                        <a:rPr lang="fi-FI" baseline="0" dirty="0" smtClean="0"/>
                        <a:t> muoto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yksikkö</a:t>
                      </a:r>
                    </a:p>
                    <a:p>
                      <a:r>
                        <a:rPr lang="fi-FI" dirty="0" smtClean="0"/>
                        <a:t>määräinen</a:t>
                      </a:r>
                      <a:r>
                        <a:rPr lang="fi-FI" baseline="0" dirty="0" smtClean="0"/>
                        <a:t> muoto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monikko</a:t>
                      </a:r>
                    </a:p>
                    <a:p>
                      <a:r>
                        <a:rPr lang="fi-FI" dirty="0" smtClean="0"/>
                        <a:t>epämääräinen</a:t>
                      </a:r>
                      <a:r>
                        <a:rPr lang="fi-FI" baseline="0" dirty="0" smtClean="0"/>
                        <a:t> muoto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monikko määräinen</a:t>
                      </a:r>
                      <a:r>
                        <a:rPr lang="fi-FI" baseline="0" dirty="0" smtClean="0"/>
                        <a:t> muoto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suomennos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551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en </a:t>
                      </a:r>
                      <a:r>
                        <a:rPr lang="fi-FI" dirty="0" err="1" smtClean="0"/>
                        <a:t>skola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skolan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skolor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skolorna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koulu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16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ett </a:t>
                      </a:r>
                      <a:r>
                        <a:rPr lang="fi-FI" dirty="0" err="1" smtClean="0"/>
                        <a:t>prov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provet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prov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proven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7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Asia voi olla tuttu, koska se on mainittu aikaisemmin tai koska se on tilanteessa tuttu.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sz="3600" dirty="0" smtClean="0"/>
          </a:p>
          <a:p>
            <a:r>
              <a:rPr lang="fi-FI" sz="3600" dirty="0" err="1" smtClean="0"/>
              <a:t>Jag</a:t>
            </a:r>
            <a:r>
              <a:rPr lang="fi-FI" sz="3600" dirty="0" smtClean="0"/>
              <a:t> </a:t>
            </a:r>
            <a:r>
              <a:rPr lang="fi-FI" sz="3600" dirty="0" err="1" smtClean="0"/>
              <a:t>köpte</a:t>
            </a:r>
            <a:r>
              <a:rPr lang="fi-FI" sz="3600" dirty="0" smtClean="0"/>
              <a:t> </a:t>
            </a:r>
            <a:r>
              <a:rPr lang="fi-FI" sz="3600" b="1" dirty="0" smtClean="0"/>
              <a:t>en </a:t>
            </a:r>
            <a:r>
              <a:rPr lang="fi-FI" sz="3600" b="1" dirty="0" err="1" smtClean="0"/>
              <a:t>bil</a:t>
            </a:r>
            <a:r>
              <a:rPr lang="fi-FI" sz="3600" dirty="0" smtClean="0"/>
              <a:t>. </a:t>
            </a:r>
            <a:r>
              <a:rPr lang="fi-FI" sz="3600" dirty="0" err="1" smtClean="0"/>
              <a:t>Bil</a:t>
            </a:r>
            <a:r>
              <a:rPr lang="fi-FI" sz="3600" b="1" dirty="0" err="1" smtClean="0"/>
              <a:t>en</a:t>
            </a:r>
            <a:r>
              <a:rPr lang="fi-FI" sz="3600" dirty="0" smtClean="0"/>
              <a:t> </a:t>
            </a:r>
            <a:r>
              <a:rPr lang="fi-FI" sz="3600" dirty="0" err="1" smtClean="0"/>
              <a:t>är</a:t>
            </a:r>
            <a:r>
              <a:rPr lang="fi-FI" sz="3600" dirty="0" smtClean="0"/>
              <a:t> </a:t>
            </a:r>
            <a:r>
              <a:rPr lang="fi-FI" sz="3600" dirty="0" err="1" smtClean="0"/>
              <a:t>röd</a:t>
            </a:r>
            <a:r>
              <a:rPr lang="fi-FI" sz="3600" dirty="0" smtClean="0"/>
              <a:t>.</a:t>
            </a:r>
          </a:p>
          <a:p>
            <a:r>
              <a:rPr lang="fi-FI" sz="3600" dirty="0" err="1" smtClean="0"/>
              <a:t>Kan</a:t>
            </a:r>
            <a:r>
              <a:rPr lang="fi-FI" sz="3600" dirty="0" smtClean="0"/>
              <a:t> du </a:t>
            </a:r>
            <a:r>
              <a:rPr lang="fi-FI" sz="3600" dirty="0" err="1" smtClean="0"/>
              <a:t>öppna</a:t>
            </a:r>
            <a:r>
              <a:rPr lang="fi-FI" sz="3600" dirty="0" smtClean="0"/>
              <a:t> </a:t>
            </a:r>
            <a:r>
              <a:rPr lang="fi-FI" sz="3600" dirty="0" err="1" smtClean="0"/>
              <a:t>dörr</a:t>
            </a:r>
            <a:r>
              <a:rPr lang="fi-FI" sz="3600" b="1" dirty="0" err="1" smtClean="0"/>
              <a:t>en</a:t>
            </a:r>
            <a:r>
              <a:rPr lang="fi-FI" sz="3600" dirty="0" smtClean="0"/>
              <a:t>?</a:t>
            </a:r>
          </a:p>
          <a:p>
            <a:r>
              <a:rPr lang="fi-FI" sz="3600" dirty="0" err="1" smtClean="0"/>
              <a:t>President</a:t>
            </a:r>
            <a:r>
              <a:rPr lang="fi-FI" sz="3600" b="1" dirty="0" err="1" smtClean="0"/>
              <a:t>en</a:t>
            </a:r>
            <a:r>
              <a:rPr lang="fi-FI" sz="3600" dirty="0" smtClean="0"/>
              <a:t> </a:t>
            </a:r>
            <a:r>
              <a:rPr lang="fi-FI" sz="3600" dirty="0" err="1" smtClean="0"/>
              <a:t>besökte</a:t>
            </a:r>
            <a:r>
              <a:rPr lang="fi-FI" sz="3600" dirty="0" smtClean="0"/>
              <a:t> </a:t>
            </a:r>
            <a:r>
              <a:rPr lang="fi-FI" sz="3600" dirty="0" err="1" smtClean="0"/>
              <a:t>skola</a:t>
            </a:r>
            <a:r>
              <a:rPr lang="fi-FI" sz="3600" b="1" dirty="0" err="1" smtClean="0"/>
              <a:t>n</a:t>
            </a:r>
            <a:r>
              <a:rPr lang="fi-FI" sz="3600" dirty="0" smtClean="0"/>
              <a:t>.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7510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Näiden sanojen perään aina </a:t>
            </a:r>
            <a:r>
              <a:rPr lang="fi-FI" u="sng" dirty="0" smtClean="0"/>
              <a:t>epämääräinen</a:t>
            </a:r>
            <a:r>
              <a:rPr lang="fi-FI" dirty="0" smtClean="0"/>
              <a:t> muoto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b="1" dirty="0" smtClean="0"/>
              <a:t>omistussana</a:t>
            </a:r>
            <a:r>
              <a:rPr lang="fi-FI" sz="2000" dirty="0" smtClean="0"/>
              <a:t>: min, </a:t>
            </a:r>
            <a:r>
              <a:rPr lang="fi-FI" sz="2000" dirty="0" err="1" smtClean="0"/>
              <a:t>deras</a:t>
            </a:r>
            <a:r>
              <a:rPr lang="fi-FI" sz="2000" dirty="0" smtClean="0"/>
              <a:t>, </a:t>
            </a:r>
            <a:r>
              <a:rPr lang="fi-FI" sz="2000" dirty="0" err="1" smtClean="0"/>
              <a:t>hennes</a:t>
            </a:r>
            <a:r>
              <a:rPr lang="fi-FI" sz="2000" dirty="0" smtClean="0"/>
              <a:t>, </a:t>
            </a:r>
            <a:r>
              <a:rPr lang="fi-FI" sz="2000" dirty="0" err="1" smtClean="0"/>
              <a:t>Lisas</a:t>
            </a:r>
            <a:r>
              <a:rPr lang="fi-FI" sz="2000" dirty="0" smtClean="0"/>
              <a:t>, </a:t>
            </a:r>
            <a:r>
              <a:rPr lang="fi-FI" sz="2000" dirty="0" err="1" smtClean="0"/>
              <a:t>stadens</a:t>
            </a:r>
            <a:r>
              <a:rPr lang="fi-FI" sz="2000" dirty="0" smtClean="0"/>
              <a:t> + </a:t>
            </a:r>
            <a:r>
              <a:rPr lang="fi-FI" sz="2000" dirty="0" err="1" smtClean="0"/>
              <a:t>skola</a:t>
            </a:r>
            <a:endParaRPr lang="fi-FI" sz="2000" dirty="0" smtClean="0"/>
          </a:p>
          <a:p>
            <a:r>
              <a:rPr lang="fi-FI" sz="2000" b="1" dirty="0" smtClean="0"/>
              <a:t>lukusana tai muu määrää ilmaiseva sana</a:t>
            </a:r>
            <a:r>
              <a:rPr lang="fi-FI" sz="2000" dirty="0" smtClean="0"/>
              <a:t>: </a:t>
            </a:r>
            <a:r>
              <a:rPr lang="fi-FI" sz="2000" dirty="0" err="1" smtClean="0"/>
              <a:t>fyra</a:t>
            </a:r>
            <a:r>
              <a:rPr lang="fi-FI" sz="2000" dirty="0" smtClean="0"/>
              <a:t>, </a:t>
            </a:r>
            <a:r>
              <a:rPr lang="fi-FI" sz="2000" dirty="0" err="1" smtClean="0"/>
              <a:t>hundra</a:t>
            </a:r>
            <a:r>
              <a:rPr lang="fi-FI" sz="2000" dirty="0" smtClean="0"/>
              <a:t>, </a:t>
            </a:r>
            <a:r>
              <a:rPr lang="fi-FI" sz="2000" dirty="0" err="1" smtClean="0"/>
              <a:t>många</a:t>
            </a:r>
            <a:r>
              <a:rPr lang="fi-FI" sz="2000" dirty="0" smtClean="0"/>
              <a:t>, </a:t>
            </a:r>
            <a:r>
              <a:rPr lang="fi-FI" sz="2000" dirty="0" err="1" smtClean="0"/>
              <a:t>få</a:t>
            </a:r>
            <a:r>
              <a:rPr lang="fi-FI" sz="2000" dirty="0" smtClean="0"/>
              <a:t> + </a:t>
            </a:r>
            <a:r>
              <a:rPr lang="fi-FI" sz="2000" dirty="0" err="1" smtClean="0"/>
              <a:t>skolor</a:t>
            </a:r>
            <a:endParaRPr lang="fi-FI" sz="2000" dirty="0" smtClean="0"/>
          </a:p>
          <a:p>
            <a:r>
              <a:rPr lang="fi-FI" sz="2000" b="1" dirty="0" err="1" smtClean="0"/>
              <a:t>varje</a:t>
            </a:r>
            <a:r>
              <a:rPr lang="fi-FI" sz="2000" dirty="0" smtClean="0"/>
              <a:t> </a:t>
            </a:r>
            <a:r>
              <a:rPr lang="fi-FI" sz="2000" dirty="0" err="1" smtClean="0"/>
              <a:t>skola</a:t>
            </a:r>
            <a:r>
              <a:rPr lang="fi-FI" sz="2000" dirty="0" smtClean="0"/>
              <a:t> (</a:t>
            </a:r>
            <a:r>
              <a:rPr lang="fi-FI" sz="2000" i="1" dirty="0" smtClean="0"/>
              <a:t>jokainen koulu</a:t>
            </a:r>
            <a:r>
              <a:rPr lang="fi-FI" sz="2000" dirty="0" smtClean="0"/>
              <a:t>)</a:t>
            </a:r>
          </a:p>
          <a:p>
            <a:r>
              <a:rPr lang="fi-FI" sz="2000" b="1" dirty="0" err="1" smtClean="0"/>
              <a:t>samma</a:t>
            </a:r>
            <a:r>
              <a:rPr lang="fi-FI" sz="2000" dirty="0" smtClean="0"/>
              <a:t> </a:t>
            </a:r>
            <a:r>
              <a:rPr lang="fi-FI" sz="2000" dirty="0" err="1" smtClean="0"/>
              <a:t>skola</a:t>
            </a:r>
            <a:r>
              <a:rPr lang="fi-FI" sz="2000" dirty="0" smtClean="0"/>
              <a:t> (</a:t>
            </a:r>
            <a:r>
              <a:rPr lang="fi-FI" sz="2000" i="1" dirty="0" smtClean="0"/>
              <a:t>sama koulu</a:t>
            </a:r>
            <a:r>
              <a:rPr lang="fi-FI" sz="2000" dirty="0" smtClean="0"/>
              <a:t>)</a:t>
            </a:r>
          </a:p>
          <a:p>
            <a:r>
              <a:rPr lang="fi-FI" sz="2000" b="1" dirty="0" err="1" smtClean="0"/>
              <a:t>någon</a:t>
            </a:r>
            <a:r>
              <a:rPr lang="fi-FI" sz="2000" b="1" dirty="0" smtClean="0"/>
              <a:t>, </a:t>
            </a:r>
            <a:r>
              <a:rPr lang="fi-FI" sz="2000" b="1" dirty="0" err="1" smtClean="0"/>
              <a:t>något</a:t>
            </a:r>
            <a:r>
              <a:rPr lang="fi-FI" sz="2000" b="1" dirty="0" smtClean="0"/>
              <a:t>, </a:t>
            </a:r>
            <a:r>
              <a:rPr lang="fi-FI" sz="2000" b="1" dirty="0" err="1" smtClean="0"/>
              <a:t>några</a:t>
            </a:r>
            <a:r>
              <a:rPr lang="fi-FI" sz="2000" dirty="0" smtClean="0"/>
              <a:t>; </a:t>
            </a:r>
            <a:r>
              <a:rPr lang="fi-FI" sz="2000" dirty="0" err="1" smtClean="0"/>
              <a:t>någon</a:t>
            </a:r>
            <a:r>
              <a:rPr lang="fi-FI" sz="2000" dirty="0" smtClean="0"/>
              <a:t> </a:t>
            </a:r>
            <a:r>
              <a:rPr lang="fi-FI" sz="2000" dirty="0" err="1" smtClean="0"/>
              <a:t>skola</a:t>
            </a:r>
            <a:r>
              <a:rPr lang="fi-FI" sz="2000" dirty="0" smtClean="0"/>
              <a:t> (</a:t>
            </a:r>
            <a:r>
              <a:rPr lang="fi-FI" sz="2000" i="1" dirty="0" smtClean="0"/>
              <a:t>joku koulu</a:t>
            </a:r>
            <a:r>
              <a:rPr lang="fi-FI" sz="2000" dirty="0" smtClean="0"/>
              <a:t>)</a:t>
            </a:r>
          </a:p>
          <a:p>
            <a:r>
              <a:rPr lang="fi-FI" sz="2000" b="1" dirty="0" err="1" smtClean="0"/>
              <a:t>ingen</a:t>
            </a:r>
            <a:r>
              <a:rPr lang="fi-FI" sz="2000" b="1" dirty="0" smtClean="0"/>
              <a:t>, </a:t>
            </a:r>
            <a:r>
              <a:rPr lang="fi-FI" sz="2000" b="1" dirty="0" err="1" smtClean="0"/>
              <a:t>inget</a:t>
            </a:r>
            <a:r>
              <a:rPr lang="fi-FI" sz="2000" b="1" dirty="0" smtClean="0"/>
              <a:t>, </a:t>
            </a:r>
            <a:r>
              <a:rPr lang="fi-FI" sz="2000" b="1" dirty="0" err="1" smtClean="0"/>
              <a:t>inga</a:t>
            </a:r>
            <a:r>
              <a:rPr lang="fi-FI" sz="2000" dirty="0" smtClean="0"/>
              <a:t>; </a:t>
            </a:r>
            <a:r>
              <a:rPr lang="fi-FI" sz="2000" dirty="0" err="1" smtClean="0"/>
              <a:t>inga</a:t>
            </a:r>
            <a:r>
              <a:rPr lang="fi-FI" sz="2000" dirty="0" smtClean="0"/>
              <a:t> </a:t>
            </a:r>
            <a:r>
              <a:rPr lang="fi-FI" sz="2000" dirty="0" err="1" smtClean="0"/>
              <a:t>skolor</a:t>
            </a:r>
            <a:r>
              <a:rPr lang="fi-FI" sz="2000" dirty="0" smtClean="0"/>
              <a:t> (</a:t>
            </a:r>
            <a:r>
              <a:rPr lang="fi-FI" sz="2000" i="1" dirty="0" smtClean="0"/>
              <a:t>ei mitkään koulut</a:t>
            </a:r>
            <a:r>
              <a:rPr lang="fi-FI" sz="2000" dirty="0" smtClean="0"/>
              <a:t>)</a:t>
            </a:r>
          </a:p>
          <a:p>
            <a:r>
              <a:rPr lang="fi-FI" sz="2000" b="1" dirty="0" err="1" smtClean="0"/>
              <a:t>all</a:t>
            </a:r>
            <a:r>
              <a:rPr lang="fi-FI" sz="2000" b="1" dirty="0" smtClean="0"/>
              <a:t>, </a:t>
            </a:r>
            <a:r>
              <a:rPr lang="fi-FI" sz="2000" b="1" dirty="0" err="1" smtClean="0"/>
              <a:t>allt</a:t>
            </a:r>
            <a:r>
              <a:rPr lang="fi-FI" sz="2000" b="1" dirty="0" smtClean="0"/>
              <a:t>, alla</a:t>
            </a:r>
            <a:r>
              <a:rPr lang="fi-FI" sz="2000" dirty="0" smtClean="0"/>
              <a:t>; alla </a:t>
            </a:r>
            <a:r>
              <a:rPr lang="fi-FI" sz="2000" dirty="0" err="1" smtClean="0"/>
              <a:t>skolor</a:t>
            </a:r>
            <a:r>
              <a:rPr lang="fi-FI" sz="2000" dirty="0" smtClean="0"/>
              <a:t> (</a:t>
            </a:r>
            <a:r>
              <a:rPr lang="fi-FI" sz="2000" i="1" dirty="0" smtClean="0"/>
              <a:t>kaikki koulut</a:t>
            </a:r>
            <a:r>
              <a:rPr lang="fi-FI" sz="2000" dirty="0" smtClean="0"/>
              <a:t>)</a:t>
            </a:r>
          </a:p>
          <a:p>
            <a:r>
              <a:rPr lang="fi-FI" sz="2000" b="1" dirty="0" err="1" smtClean="0"/>
              <a:t>nästa</a:t>
            </a:r>
            <a:r>
              <a:rPr lang="fi-FI" sz="2000" dirty="0" smtClean="0"/>
              <a:t> </a:t>
            </a:r>
            <a:r>
              <a:rPr lang="fi-FI" sz="2000" dirty="0" err="1" smtClean="0"/>
              <a:t>gång</a:t>
            </a:r>
            <a:r>
              <a:rPr lang="fi-FI" sz="2000" dirty="0" smtClean="0"/>
              <a:t> (ensi kerta)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23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Ammatti ja kansallisuus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___ </a:t>
            </a:r>
            <a:r>
              <a:rPr lang="fi-FI" dirty="0" err="1" smtClean="0"/>
              <a:t>lärare</a:t>
            </a:r>
            <a:r>
              <a:rPr lang="fi-FI" dirty="0" smtClean="0"/>
              <a:t>.</a:t>
            </a:r>
          </a:p>
          <a:p>
            <a:r>
              <a:rPr lang="fi-FI" dirty="0" smtClean="0"/>
              <a:t>Du </a:t>
            </a:r>
            <a:r>
              <a:rPr lang="fi-FI" dirty="0" err="1" smtClean="0"/>
              <a:t>är</a:t>
            </a:r>
            <a:r>
              <a:rPr lang="fi-FI" dirty="0" smtClean="0"/>
              <a:t> ___ </a:t>
            </a:r>
            <a:r>
              <a:rPr lang="fi-FI" dirty="0" err="1" smtClean="0"/>
              <a:t>studerande</a:t>
            </a:r>
            <a:r>
              <a:rPr lang="fi-FI" dirty="0" smtClean="0"/>
              <a:t>.</a:t>
            </a:r>
          </a:p>
          <a:p>
            <a:r>
              <a:rPr lang="fi-FI" dirty="0" smtClean="0"/>
              <a:t>Du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kanske</a:t>
            </a:r>
            <a:r>
              <a:rPr lang="fi-FI" dirty="0" smtClean="0"/>
              <a:t> </a:t>
            </a:r>
            <a:r>
              <a:rPr lang="fi-FI" dirty="0" err="1" smtClean="0"/>
              <a:t>bli</a:t>
            </a:r>
            <a:r>
              <a:rPr lang="fi-FI" dirty="0"/>
              <a:t> </a:t>
            </a:r>
            <a:r>
              <a:rPr lang="fi-FI" dirty="0" err="1" smtClean="0"/>
              <a:t>ingenjör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&gt; </a:t>
            </a:r>
            <a:r>
              <a:rPr lang="fi-FI" b="1" dirty="0" smtClean="0"/>
              <a:t>Ammatti vara- ja </a:t>
            </a:r>
            <a:r>
              <a:rPr lang="fi-FI" b="1" dirty="0" err="1" smtClean="0"/>
              <a:t>bli</a:t>
            </a:r>
            <a:r>
              <a:rPr lang="fi-FI" b="1" dirty="0" smtClean="0"/>
              <a:t>-verbien jälkeen epämääräisessä muodossa (ilman artikkelia en/ett)</a:t>
            </a:r>
          </a:p>
          <a:p>
            <a:endParaRPr lang="fi-FI" dirty="0"/>
          </a:p>
          <a:p>
            <a:r>
              <a:rPr lang="fi-FI" dirty="0" smtClean="0"/>
              <a:t>Johanna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finländare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b="1" dirty="0" smtClean="0"/>
              <a:t>&gt; Samalla tavalla kansallisuus.</a:t>
            </a:r>
          </a:p>
          <a:p>
            <a:r>
              <a:rPr lang="fi-FI" dirty="0" err="1" smtClean="0"/>
              <a:t>Hon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b="1" dirty="0" smtClean="0"/>
              <a:t>en</a:t>
            </a:r>
            <a:r>
              <a:rPr lang="fi-FI" dirty="0" smtClean="0"/>
              <a:t> </a:t>
            </a:r>
            <a:r>
              <a:rPr lang="fi-FI" u="sng" dirty="0" err="1" smtClean="0"/>
              <a:t>skicklig</a:t>
            </a:r>
            <a:r>
              <a:rPr lang="fi-FI" dirty="0" smtClean="0"/>
              <a:t> </a:t>
            </a:r>
            <a:r>
              <a:rPr lang="fi-FI" dirty="0" err="1" smtClean="0"/>
              <a:t>läkare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&gt; </a:t>
            </a:r>
            <a:r>
              <a:rPr lang="fi-FI" b="1" dirty="0" smtClean="0"/>
              <a:t>Jos ammatin edessä </a:t>
            </a:r>
            <a:r>
              <a:rPr lang="fi-FI" b="1" u="sng" dirty="0" smtClean="0"/>
              <a:t>adjektiivi</a:t>
            </a:r>
            <a:r>
              <a:rPr lang="fi-FI" b="1" dirty="0" smtClean="0"/>
              <a:t>, lisää myös artikkeli en tai ett.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7047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Näiden sanojen perään aina </a:t>
            </a:r>
            <a:r>
              <a:rPr lang="fi-FI" u="sng" dirty="0" smtClean="0"/>
              <a:t>määräinen</a:t>
            </a:r>
            <a:r>
              <a:rPr lang="fi-FI" dirty="0" smtClean="0"/>
              <a:t> muoto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8422" y="2155372"/>
            <a:ext cx="10058400" cy="3931920"/>
          </a:xfrm>
        </p:spPr>
        <p:txBody>
          <a:bodyPr>
            <a:normAutofit/>
          </a:bodyPr>
          <a:lstStyle/>
          <a:p>
            <a:r>
              <a:rPr lang="fi-FI" sz="2400" b="1" dirty="0" smtClean="0"/>
              <a:t>hela</a:t>
            </a:r>
            <a:r>
              <a:rPr lang="fi-FI" sz="2400" dirty="0" smtClean="0"/>
              <a:t> + </a:t>
            </a:r>
            <a:r>
              <a:rPr lang="fi-FI" sz="2400" dirty="0" err="1" smtClean="0"/>
              <a:t>skola</a:t>
            </a:r>
            <a:r>
              <a:rPr lang="fi-FI" sz="2400" u="sng" dirty="0" err="1" smtClean="0"/>
              <a:t>n</a:t>
            </a:r>
            <a:r>
              <a:rPr lang="fi-FI" sz="2400" dirty="0" smtClean="0"/>
              <a:t> (</a:t>
            </a:r>
            <a:r>
              <a:rPr lang="fi-FI" sz="2400" i="1" dirty="0" smtClean="0"/>
              <a:t>koko koulu</a:t>
            </a:r>
            <a:r>
              <a:rPr lang="fi-FI" sz="2400" dirty="0" smtClean="0"/>
              <a:t>)</a:t>
            </a:r>
          </a:p>
          <a:p>
            <a:r>
              <a:rPr lang="fi-FI" sz="2400" b="1" dirty="0" err="1" smtClean="0"/>
              <a:t>förra</a:t>
            </a:r>
            <a:r>
              <a:rPr lang="fi-FI" sz="2400" dirty="0" smtClean="0"/>
              <a:t> </a:t>
            </a:r>
            <a:r>
              <a:rPr lang="fi-FI" sz="2400" dirty="0" err="1" smtClean="0"/>
              <a:t>år</a:t>
            </a:r>
            <a:r>
              <a:rPr lang="fi-FI" sz="2400" u="sng" dirty="0" err="1" smtClean="0"/>
              <a:t>et</a:t>
            </a:r>
            <a:r>
              <a:rPr lang="fi-FI" sz="2400" dirty="0" smtClean="0"/>
              <a:t> (</a:t>
            </a:r>
            <a:r>
              <a:rPr lang="fi-FI" sz="2400" i="1" dirty="0" smtClean="0"/>
              <a:t>viime vuosi</a:t>
            </a:r>
            <a:r>
              <a:rPr lang="fi-FI" sz="2400" dirty="0" smtClean="0"/>
              <a:t>)</a:t>
            </a:r>
          </a:p>
          <a:p>
            <a:r>
              <a:rPr lang="fi-FI" sz="2400" b="1" dirty="0" err="1" smtClean="0"/>
              <a:t>den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här</a:t>
            </a:r>
            <a:r>
              <a:rPr lang="fi-FI" sz="2400" b="1" dirty="0" smtClean="0"/>
              <a:t>, </a:t>
            </a:r>
            <a:r>
              <a:rPr lang="fi-FI" sz="2400" b="1" dirty="0" err="1" smtClean="0"/>
              <a:t>det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här</a:t>
            </a:r>
            <a:r>
              <a:rPr lang="fi-FI" sz="2400" b="1" dirty="0" smtClean="0"/>
              <a:t>, de </a:t>
            </a:r>
            <a:r>
              <a:rPr lang="fi-FI" sz="2400" b="1" dirty="0" err="1" smtClean="0"/>
              <a:t>här</a:t>
            </a:r>
            <a:r>
              <a:rPr lang="fi-FI" sz="2400" dirty="0" smtClean="0"/>
              <a:t>; 	</a:t>
            </a:r>
            <a:r>
              <a:rPr lang="fi-FI" sz="2400" b="1" dirty="0" err="1" smtClean="0"/>
              <a:t>den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här</a:t>
            </a:r>
            <a:r>
              <a:rPr lang="fi-FI" sz="2400" b="1" dirty="0" smtClean="0"/>
              <a:t> </a:t>
            </a:r>
            <a:r>
              <a:rPr lang="fi-FI" sz="2400" dirty="0" err="1" smtClean="0"/>
              <a:t>skola</a:t>
            </a:r>
            <a:r>
              <a:rPr lang="fi-FI" sz="2400" u="sng" dirty="0" err="1" smtClean="0"/>
              <a:t>n</a:t>
            </a:r>
            <a:r>
              <a:rPr lang="fi-FI" sz="2400" dirty="0" smtClean="0"/>
              <a:t> (</a:t>
            </a:r>
            <a:r>
              <a:rPr lang="fi-FI" sz="2400" i="1" dirty="0" smtClean="0"/>
              <a:t>tämä koulu</a:t>
            </a:r>
            <a:r>
              <a:rPr lang="fi-FI" sz="2400" dirty="0" smtClean="0"/>
              <a:t>)</a:t>
            </a:r>
          </a:p>
          <a:p>
            <a:r>
              <a:rPr lang="fi-FI" sz="2400" b="1" dirty="0" err="1" smtClean="0"/>
              <a:t>den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där</a:t>
            </a:r>
            <a:r>
              <a:rPr lang="fi-FI" sz="2400" b="1" dirty="0" smtClean="0"/>
              <a:t>, </a:t>
            </a:r>
            <a:r>
              <a:rPr lang="fi-FI" sz="2400" b="1" dirty="0" err="1" smtClean="0"/>
              <a:t>det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där</a:t>
            </a:r>
            <a:r>
              <a:rPr lang="fi-FI" sz="2400" b="1" dirty="0" smtClean="0"/>
              <a:t>, de </a:t>
            </a:r>
            <a:r>
              <a:rPr lang="fi-FI" sz="2400" b="1" dirty="0" err="1" smtClean="0"/>
              <a:t>där</a:t>
            </a:r>
            <a:r>
              <a:rPr lang="fi-FI" sz="2400" dirty="0" smtClean="0"/>
              <a:t>; 	</a:t>
            </a:r>
            <a:r>
              <a:rPr lang="fi-FI" sz="2400" b="1" dirty="0" err="1" smtClean="0"/>
              <a:t>det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där</a:t>
            </a:r>
            <a:r>
              <a:rPr lang="fi-FI" sz="2400" b="1" dirty="0"/>
              <a:t> </a:t>
            </a:r>
            <a:r>
              <a:rPr lang="fi-FI" sz="2400" dirty="0" err="1" smtClean="0"/>
              <a:t>prov</a:t>
            </a:r>
            <a:r>
              <a:rPr lang="fi-FI" sz="2400" u="sng" dirty="0" err="1" smtClean="0"/>
              <a:t>et</a:t>
            </a:r>
            <a:r>
              <a:rPr lang="fi-FI" sz="2400" dirty="0" smtClean="0"/>
              <a:t> (</a:t>
            </a:r>
            <a:r>
              <a:rPr lang="fi-FI" sz="2400" i="1" dirty="0" smtClean="0"/>
              <a:t>tuo koe</a:t>
            </a:r>
            <a:r>
              <a:rPr lang="fi-FI" sz="2400" dirty="0" smtClean="0"/>
              <a:t>)</a:t>
            </a:r>
          </a:p>
          <a:p>
            <a:r>
              <a:rPr lang="fi-FI" sz="2400" b="1" dirty="0" err="1" smtClean="0"/>
              <a:t>båda</a:t>
            </a:r>
            <a:r>
              <a:rPr lang="fi-FI" sz="2400" dirty="0" smtClean="0"/>
              <a:t> </a:t>
            </a:r>
            <a:r>
              <a:rPr lang="fi-FI" sz="2400" dirty="0" err="1" smtClean="0"/>
              <a:t>skolor</a:t>
            </a:r>
            <a:r>
              <a:rPr lang="fi-FI" sz="2400" u="sng" dirty="0" err="1" smtClean="0"/>
              <a:t>na</a:t>
            </a:r>
            <a:r>
              <a:rPr lang="fi-FI" sz="2400" dirty="0" smtClean="0"/>
              <a:t> (</a:t>
            </a:r>
            <a:r>
              <a:rPr lang="fi-FI" sz="2400" i="1" dirty="0" smtClean="0"/>
              <a:t>molemmat koulut</a:t>
            </a:r>
            <a:r>
              <a:rPr lang="fi-FI" sz="2400" dirty="0" smtClean="0"/>
              <a:t>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956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Ei-laskettavilla sanoilla on vain kaksi muotoa, eikä en- tai ett-artikkelia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glass</a:t>
            </a:r>
            <a:r>
              <a:rPr lang="fi-FI" dirty="0" smtClean="0"/>
              <a:t>, </a:t>
            </a:r>
            <a:r>
              <a:rPr lang="fi-FI" dirty="0" err="1" smtClean="0"/>
              <a:t>glassen</a:t>
            </a:r>
            <a:r>
              <a:rPr lang="fi-FI" dirty="0" smtClean="0"/>
              <a:t> = jäätelö</a:t>
            </a:r>
          </a:p>
          <a:p>
            <a:r>
              <a:rPr lang="fi-FI" dirty="0" err="1" smtClean="0"/>
              <a:t>vatten</a:t>
            </a:r>
            <a:r>
              <a:rPr lang="fi-FI" dirty="0" smtClean="0"/>
              <a:t>, </a:t>
            </a:r>
            <a:r>
              <a:rPr lang="fi-FI" dirty="0" err="1" smtClean="0"/>
              <a:t>vattnet</a:t>
            </a:r>
            <a:r>
              <a:rPr lang="fi-FI" dirty="0" smtClean="0"/>
              <a:t> = vesi</a:t>
            </a:r>
          </a:p>
          <a:p>
            <a:r>
              <a:rPr lang="fi-FI" dirty="0" err="1" smtClean="0"/>
              <a:t>kaffe</a:t>
            </a:r>
            <a:r>
              <a:rPr lang="fi-FI" dirty="0" smtClean="0"/>
              <a:t>, </a:t>
            </a:r>
            <a:r>
              <a:rPr lang="fi-FI" dirty="0" err="1" smtClean="0"/>
              <a:t>kaffet</a:t>
            </a:r>
            <a:r>
              <a:rPr lang="fi-FI" dirty="0" smtClean="0"/>
              <a:t> =kahvi</a:t>
            </a:r>
          </a:p>
          <a:p>
            <a:r>
              <a:rPr lang="fi-FI" dirty="0" err="1" smtClean="0"/>
              <a:t>kärlek</a:t>
            </a:r>
            <a:r>
              <a:rPr lang="fi-FI" dirty="0" smtClean="0"/>
              <a:t>, </a:t>
            </a:r>
            <a:r>
              <a:rPr lang="fi-FI" dirty="0" err="1" smtClean="0"/>
              <a:t>kärleken</a:t>
            </a:r>
            <a:r>
              <a:rPr lang="fi-FI" dirty="0" smtClean="0"/>
              <a:t> = rakkaus</a:t>
            </a:r>
          </a:p>
          <a:p>
            <a:r>
              <a:rPr lang="fi-FI" dirty="0" err="1" smtClean="0"/>
              <a:t>matematik</a:t>
            </a:r>
            <a:r>
              <a:rPr lang="fi-FI" dirty="0" smtClean="0"/>
              <a:t>, </a:t>
            </a:r>
            <a:r>
              <a:rPr lang="fi-FI" dirty="0" err="1" smtClean="0"/>
              <a:t>matematiken</a:t>
            </a:r>
            <a:r>
              <a:rPr lang="fi-FI" dirty="0" smtClean="0"/>
              <a:t> = matematiikka</a:t>
            </a:r>
          </a:p>
          <a:p>
            <a:endParaRPr lang="fi-FI" dirty="0"/>
          </a:p>
          <a:p>
            <a:r>
              <a:rPr lang="fi-FI" dirty="0" err="1" smtClean="0"/>
              <a:t>Tycker</a:t>
            </a:r>
            <a:r>
              <a:rPr lang="fi-FI" dirty="0" smtClean="0"/>
              <a:t> du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glass</a:t>
            </a:r>
            <a:r>
              <a:rPr lang="fi-FI" dirty="0" smtClean="0"/>
              <a:t>? = Pidätkö jäätelöstä?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dricker</a:t>
            </a:r>
            <a:r>
              <a:rPr lang="fi-FI" dirty="0" smtClean="0"/>
              <a:t> </a:t>
            </a:r>
            <a:r>
              <a:rPr lang="fi-FI" dirty="0" err="1" smtClean="0"/>
              <a:t>mycket</a:t>
            </a:r>
            <a:r>
              <a:rPr lang="fi-FI" dirty="0" smtClean="0"/>
              <a:t> </a:t>
            </a:r>
            <a:r>
              <a:rPr lang="fi-FI" dirty="0" err="1" smtClean="0"/>
              <a:t>vatten</a:t>
            </a:r>
            <a:r>
              <a:rPr lang="fi-FI" dirty="0" smtClean="0"/>
              <a:t>. = Juon paljon vettä.</a:t>
            </a:r>
          </a:p>
          <a:p>
            <a:r>
              <a:rPr lang="fi-FI" dirty="0" err="1" smtClean="0"/>
              <a:t>Kaffet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färdigt</a:t>
            </a:r>
            <a:r>
              <a:rPr lang="fi-FI" dirty="0" smtClean="0"/>
              <a:t>. = Kahvi on valmista.</a:t>
            </a:r>
          </a:p>
          <a:p>
            <a:r>
              <a:rPr lang="fi-FI" dirty="0" err="1" smtClean="0"/>
              <a:t>Kärlek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en </a:t>
            </a:r>
            <a:r>
              <a:rPr lang="fi-FI" dirty="0" err="1" smtClean="0"/>
              <a:t>konstig</a:t>
            </a:r>
            <a:r>
              <a:rPr lang="fi-FI" dirty="0" smtClean="0"/>
              <a:t> </a:t>
            </a:r>
            <a:r>
              <a:rPr lang="fi-FI" dirty="0" err="1" smtClean="0"/>
              <a:t>känsla</a:t>
            </a:r>
            <a:r>
              <a:rPr lang="fi-FI" dirty="0" smtClean="0"/>
              <a:t>. = Rakkaus on kummallinen tunne.</a:t>
            </a:r>
          </a:p>
          <a:p>
            <a:r>
              <a:rPr lang="fi-FI" dirty="0" err="1" smtClean="0"/>
              <a:t>Matematik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svår</a:t>
            </a:r>
            <a:r>
              <a:rPr lang="fi-FI" dirty="0" smtClean="0"/>
              <a:t>. = Matematiikka on vaikeaa.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3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Jos </a:t>
            </a:r>
            <a:r>
              <a:rPr lang="fi-FI" dirty="0" smtClean="0"/>
              <a:t>puhut </a:t>
            </a:r>
            <a:r>
              <a:rPr lang="fi-FI" dirty="0"/>
              <a:t>yhdestä annoksesta, käytät </a:t>
            </a:r>
            <a:r>
              <a:rPr lang="fi-FI" dirty="0" smtClean="0"/>
              <a:t>kuitenkin en-artikkelia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2800" smtClean="0"/>
          </a:p>
          <a:p>
            <a:r>
              <a:rPr lang="fi-FI" sz="2800" dirty="0" err="1" smtClean="0"/>
              <a:t>Jag</a:t>
            </a:r>
            <a:r>
              <a:rPr lang="fi-FI" sz="2800" dirty="0" smtClean="0"/>
              <a:t> </a:t>
            </a:r>
            <a:r>
              <a:rPr lang="fi-FI" sz="2800" dirty="0" err="1" smtClean="0"/>
              <a:t>tar</a:t>
            </a:r>
            <a:r>
              <a:rPr lang="fi-FI" sz="2800" dirty="0" smtClean="0"/>
              <a:t> en </a:t>
            </a:r>
            <a:r>
              <a:rPr lang="fi-FI" sz="2800" dirty="0" err="1" smtClean="0"/>
              <a:t>kaffe</a:t>
            </a:r>
            <a:r>
              <a:rPr lang="fi-FI" sz="2800" dirty="0" smtClean="0"/>
              <a:t> </a:t>
            </a:r>
            <a:r>
              <a:rPr lang="fi-FI" sz="2800" dirty="0" err="1" smtClean="0"/>
              <a:t>och</a:t>
            </a:r>
            <a:r>
              <a:rPr lang="fi-FI" sz="2800" dirty="0" smtClean="0"/>
              <a:t> en </a:t>
            </a:r>
            <a:r>
              <a:rPr lang="fi-FI" sz="2800" dirty="0" err="1" smtClean="0"/>
              <a:t>kanelbulle</a:t>
            </a:r>
            <a:r>
              <a:rPr lang="fi-FI" sz="2800" dirty="0" smtClean="0"/>
              <a:t>.</a:t>
            </a:r>
          </a:p>
          <a:p>
            <a:r>
              <a:rPr lang="fi-FI" sz="2800" dirty="0" err="1" smtClean="0"/>
              <a:t>Jag</a:t>
            </a:r>
            <a:r>
              <a:rPr lang="fi-FI" sz="2800" dirty="0" smtClean="0"/>
              <a:t> </a:t>
            </a:r>
            <a:r>
              <a:rPr lang="fi-FI" sz="2800" dirty="0" err="1" smtClean="0"/>
              <a:t>köpte</a:t>
            </a:r>
            <a:r>
              <a:rPr lang="fi-FI" sz="2800" dirty="0" smtClean="0"/>
              <a:t> en </a:t>
            </a:r>
            <a:r>
              <a:rPr lang="fi-FI" sz="2800" dirty="0" err="1" smtClean="0"/>
              <a:t>läsk</a:t>
            </a:r>
            <a:r>
              <a:rPr lang="fi-FI" sz="2800" dirty="0" smtClean="0"/>
              <a:t>. (Ostin yhden limpparin.) / </a:t>
            </a:r>
            <a:r>
              <a:rPr lang="fi-FI" sz="2800" dirty="0" err="1" smtClean="0"/>
              <a:t>Jag</a:t>
            </a:r>
            <a:r>
              <a:rPr lang="fi-FI" sz="2800" dirty="0" smtClean="0"/>
              <a:t> </a:t>
            </a:r>
            <a:r>
              <a:rPr lang="fi-FI" sz="2800" dirty="0" err="1" smtClean="0"/>
              <a:t>köpte</a:t>
            </a:r>
            <a:r>
              <a:rPr lang="fi-FI" sz="2800" dirty="0" smtClean="0"/>
              <a:t> </a:t>
            </a:r>
            <a:r>
              <a:rPr lang="fi-FI" sz="2800" dirty="0" err="1" smtClean="0"/>
              <a:t>läsk</a:t>
            </a:r>
            <a:r>
              <a:rPr lang="fi-FI" sz="2800" dirty="0" smtClean="0"/>
              <a:t>. (Ostin limpparia.)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367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56</TotalTime>
  <Words>451</Words>
  <Application>Microsoft Office PowerPoint</Application>
  <PresentationFormat>Laajakuva</PresentationFormat>
  <Paragraphs>76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Substantiivien käyttö</vt:lpstr>
      <vt:lpstr>Yksi vai monta? Tuntematon vai tuttu?</vt:lpstr>
      <vt:lpstr>Asia voi olla tuttu, koska se on mainittu aikaisemmin tai koska se on tilanteessa tuttu.</vt:lpstr>
      <vt:lpstr>Näiden sanojen perään aina epämääräinen muoto</vt:lpstr>
      <vt:lpstr>Ammatti ja kansallisuus</vt:lpstr>
      <vt:lpstr>Näiden sanojen perään aina määräinen muoto</vt:lpstr>
      <vt:lpstr>Ei-laskettavilla sanoilla on vain kaksi muotoa, eikä en- tai ett-artikkelia</vt:lpstr>
      <vt:lpstr>Jos puhut yhdestä annoksesta, käytät kuitenkin en-artikkelia </vt:lpstr>
    </vt:vector>
  </TitlesOfParts>
  <Company>Kiuruveden kaupunki (Opetus)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Substantiivien käyttö</dc:title>
  <dc:creator>Partanen Jenni</dc:creator>
  <cp:lastModifiedBy>Partanen Jenni</cp:lastModifiedBy>
  <cp:revision>5</cp:revision>
  <dcterms:created xsi:type="dcterms:W3CDTF">2022-12-14T09:56:27Z</dcterms:created>
  <dcterms:modified xsi:type="dcterms:W3CDTF">2023-12-15T07:25:50Z</dcterms:modified>
</cp:coreProperties>
</file>