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Verbien aikamuodot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13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602100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Tähän asti on harjoiteltu verbien taivuttamista: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Verbeillä on neljä muotoa</a:t>
            </a:r>
          </a:p>
          <a:p>
            <a:r>
              <a:rPr lang="fi-FI" dirty="0" smtClean="0"/>
              <a:t>On olemassa neljä eri taivutusryhmää</a:t>
            </a:r>
          </a:p>
          <a:p>
            <a:r>
              <a:rPr lang="fi-FI" dirty="0" smtClean="0"/>
              <a:t>Samaan ryhmään kuuluvat verbit saavat aina samanlaiset päätteet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026627"/>
              </p:ext>
            </p:extLst>
          </p:nvPr>
        </p:nvGraphicFramePr>
        <p:xfrm>
          <a:off x="1326605" y="3279986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87279873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189377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0656885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2716230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86346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perusmuoto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preesens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imperfekti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</a:t>
                      </a:r>
                      <a:r>
                        <a:rPr lang="fi-FI" smtClean="0"/>
                        <a:t>. muoto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suomennos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752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 </a:t>
                      </a:r>
                      <a:r>
                        <a:rPr lang="fi-FI" dirty="0" err="1" smtClean="0"/>
                        <a:t>dansa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dans</a:t>
                      </a:r>
                      <a:r>
                        <a:rPr lang="fi-FI" dirty="0" err="1" smtClean="0">
                          <a:solidFill>
                            <a:srgbClr val="FF0000"/>
                          </a:solidFill>
                        </a:rPr>
                        <a:t>ar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dans</a:t>
                      </a:r>
                      <a:r>
                        <a:rPr lang="fi-FI" dirty="0" err="1" smtClean="0">
                          <a:solidFill>
                            <a:srgbClr val="FF0000"/>
                          </a:solidFill>
                        </a:rPr>
                        <a:t>ade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dans</a:t>
                      </a:r>
                      <a:r>
                        <a:rPr lang="fi-FI" dirty="0" err="1" smtClean="0">
                          <a:solidFill>
                            <a:srgbClr val="FF0000"/>
                          </a:solidFill>
                        </a:rPr>
                        <a:t>at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tanssia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36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II </a:t>
                      </a:r>
                      <a:r>
                        <a:rPr lang="fi-FI" dirty="0" err="1" smtClean="0"/>
                        <a:t>ringa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ring</a:t>
                      </a:r>
                      <a:r>
                        <a:rPr lang="fi-FI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ring</a:t>
                      </a:r>
                      <a:r>
                        <a:rPr lang="fi-FI" dirty="0" err="1" smtClean="0">
                          <a:solidFill>
                            <a:srgbClr val="FF0000"/>
                          </a:solidFill>
                        </a:rPr>
                        <a:t>de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ring</a:t>
                      </a:r>
                      <a:r>
                        <a:rPr lang="fi-FI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soittaa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675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II </a:t>
                      </a:r>
                      <a:r>
                        <a:rPr lang="fi-FI" dirty="0" err="1" smtClean="0"/>
                        <a:t>köpa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köp</a:t>
                      </a:r>
                      <a:r>
                        <a:rPr lang="fi-FI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köp</a:t>
                      </a:r>
                      <a:r>
                        <a:rPr lang="fi-FI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köp</a:t>
                      </a:r>
                      <a:r>
                        <a:rPr lang="fi-FI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ostaa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904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III </a:t>
                      </a:r>
                      <a:r>
                        <a:rPr lang="fi-FI" dirty="0" err="1" smtClean="0"/>
                        <a:t>bo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>
                          <a:solidFill>
                            <a:schemeClr val="tx1"/>
                          </a:solidFill>
                        </a:rPr>
                        <a:t>bo</a:t>
                      </a:r>
                      <a:r>
                        <a:rPr lang="fi-FI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>
                          <a:solidFill>
                            <a:schemeClr val="tx1"/>
                          </a:solidFill>
                        </a:rPr>
                        <a:t>bo</a:t>
                      </a:r>
                      <a:r>
                        <a:rPr lang="fi-FI" dirty="0" err="1" smtClean="0">
                          <a:solidFill>
                            <a:srgbClr val="FF0000"/>
                          </a:solidFill>
                        </a:rPr>
                        <a:t>dde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>
                          <a:solidFill>
                            <a:schemeClr val="tx1"/>
                          </a:solidFill>
                        </a:rPr>
                        <a:t>bo</a:t>
                      </a:r>
                      <a:r>
                        <a:rPr lang="fi-FI" dirty="0" err="1" smtClean="0">
                          <a:solidFill>
                            <a:srgbClr val="FF0000"/>
                          </a:solidFill>
                        </a:rPr>
                        <a:t>tt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asua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991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IV </a:t>
                      </a:r>
                      <a:r>
                        <a:rPr lang="fi-FI" dirty="0" err="1" smtClean="0"/>
                        <a:t>säga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säger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sade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sagt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sanoa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307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36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Milloin käytät mitäkin taivutusmuodoista?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sz="3200" dirty="0" smtClean="0"/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sz="4800" b="1" dirty="0" smtClean="0"/>
              <a:t>vänta, </a:t>
            </a:r>
            <a:r>
              <a:rPr lang="fi-FI" sz="4800" b="1" dirty="0" err="1" smtClean="0"/>
              <a:t>väntar</a:t>
            </a:r>
            <a:r>
              <a:rPr lang="fi-FI" sz="4800" b="1" dirty="0" smtClean="0"/>
              <a:t>, </a:t>
            </a:r>
            <a:r>
              <a:rPr lang="fi-FI" sz="4800" b="1" dirty="0" err="1" smtClean="0"/>
              <a:t>väntade</a:t>
            </a:r>
            <a:r>
              <a:rPr lang="fi-FI" sz="4800" b="1" dirty="0" smtClean="0"/>
              <a:t>, </a:t>
            </a:r>
            <a:r>
              <a:rPr lang="fi-FI" sz="4800" b="1" dirty="0" err="1" smtClean="0"/>
              <a:t>väntat</a:t>
            </a:r>
            <a:endParaRPr lang="fi-FI" sz="4800" b="1" dirty="0" smtClean="0"/>
          </a:p>
          <a:p>
            <a:pPr marL="0" indent="0">
              <a:buNone/>
            </a:pPr>
            <a:r>
              <a:rPr lang="fi-FI" sz="4800" b="1" dirty="0"/>
              <a:t>	</a:t>
            </a:r>
            <a:r>
              <a:rPr lang="fi-FI" sz="4800" b="1" dirty="0" smtClean="0"/>
              <a:t>		= odottaa</a:t>
            </a:r>
          </a:p>
          <a:p>
            <a:pPr marL="0" indent="0">
              <a:buNone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84847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ensimmäinen muoto = perusmuoto</a:t>
            </a:r>
            <a:br>
              <a:rPr lang="fi-FI" dirty="0" smtClean="0"/>
            </a:br>
            <a:r>
              <a:rPr lang="fi-FI" b="1" dirty="0" smtClean="0"/>
              <a:t>vänta</a:t>
            </a:r>
            <a:r>
              <a:rPr lang="fi-FI" dirty="0" smtClean="0"/>
              <a:t>, </a:t>
            </a:r>
            <a:r>
              <a:rPr lang="fi-FI" dirty="0" err="1" smtClean="0"/>
              <a:t>väntar</a:t>
            </a:r>
            <a:r>
              <a:rPr lang="fi-FI" dirty="0" smtClean="0"/>
              <a:t>, </a:t>
            </a:r>
            <a:r>
              <a:rPr lang="fi-FI" dirty="0" err="1" smtClean="0"/>
              <a:t>väntade</a:t>
            </a:r>
            <a:r>
              <a:rPr lang="fi-FI" dirty="0" smtClean="0"/>
              <a:t>, </a:t>
            </a:r>
            <a:r>
              <a:rPr lang="fi-FI" dirty="0" err="1" smtClean="0"/>
              <a:t>väntat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måste</a:t>
            </a:r>
            <a:r>
              <a:rPr lang="fi-FI" dirty="0" smtClean="0"/>
              <a:t> </a:t>
            </a:r>
            <a:r>
              <a:rPr lang="fi-FI" b="1" dirty="0" smtClean="0"/>
              <a:t>vänta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min </a:t>
            </a:r>
            <a:r>
              <a:rPr lang="fi-FI" dirty="0" err="1" smtClean="0"/>
              <a:t>kompis</a:t>
            </a:r>
            <a:r>
              <a:rPr lang="fi-FI" dirty="0" smtClean="0"/>
              <a:t>. = Minun pitää odottaa kaveriani.</a:t>
            </a:r>
          </a:p>
          <a:p>
            <a:pPr marL="0" indent="0">
              <a:buNone/>
            </a:pP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ska</a:t>
            </a:r>
            <a:r>
              <a:rPr lang="fi-FI" dirty="0" smtClean="0"/>
              <a:t> </a:t>
            </a:r>
            <a:r>
              <a:rPr lang="fi-FI" b="1" dirty="0" smtClean="0"/>
              <a:t>vänta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dig</a:t>
            </a:r>
            <a:r>
              <a:rPr lang="fi-FI" dirty="0" smtClean="0"/>
              <a:t>. = Minä odotan sinua.</a:t>
            </a:r>
          </a:p>
          <a:p>
            <a:pPr marL="0" indent="0">
              <a:buNone/>
            </a:pPr>
            <a:r>
              <a:rPr lang="fi-FI" dirty="0" err="1" smtClean="0"/>
              <a:t>Kan</a:t>
            </a:r>
            <a:r>
              <a:rPr lang="fi-FI" dirty="0" smtClean="0"/>
              <a:t> du </a:t>
            </a:r>
            <a:r>
              <a:rPr lang="fi-FI" b="1" dirty="0" smtClean="0"/>
              <a:t>vänta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mig</a:t>
            </a:r>
            <a:r>
              <a:rPr lang="fi-FI" dirty="0" smtClean="0"/>
              <a:t> </a:t>
            </a:r>
            <a:r>
              <a:rPr lang="fi-FI" dirty="0" err="1" smtClean="0"/>
              <a:t>efter</a:t>
            </a:r>
            <a:r>
              <a:rPr lang="fi-FI" dirty="0" smtClean="0"/>
              <a:t> </a:t>
            </a:r>
            <a:r>
              <a:rPr lang="fi-FI" dirty="0" err="1" smtClean="0"/>
              <a:t>skolan</a:t>
            </a:r>
            <a:r>
              <a:rPr lang="fi-FI" dirty="0" smtClean="0"/>
              <a:t>? = Voitko odottaa minua koulun jälkeen?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Perusmuotoa käytät, kun lauseessa on ennen sitä jo yksi verbi (yleensä apuverbi </a:t>
            </a:r>
            <a:r>
              <a:rPr lang="fi-FI" dirty="0" err="1" smtClean="0"/>
              <a:t>måste</a:t>
            </a:r>
            <a:r>
              <a:rPr lang="fi-FI" dirty="0" smtClean="0"/>
              <a:t>, </a:t>
            </a:r>
            <a:r>
              <a:rPr lang="fi-FI" dirty="0" err="1" smtClean="0"/>
              <a:t>kan</a:t>
            </a:r>
            <a:r>
              <a:rPr lang="fi-FI" dirty="0" smtClean="0"/>
              <a:t>, </a:t>
            </a:r>
            <a:r>
              <a:rPr lang="fi-FI" dirty="0" err="1" smtClean="0"/>
              <a:t>vill</a:t>
            </a:r>
            <a:r>
              <a:rPr lang="fi-FI" dirty="0" smtClean="0"/>
              <a:t>, </a:t>
            </a:r>
            <a:r>
              <a:rPr lang="fi-FI" dirty="0" err="1" smtClean="0"/>
              <a:t>ska</a:t>
            </a:r>
            <a:r>
              <a:rPr lang="fi-FI" dirty="0" smtClean="0"/>
              <a:t>, </a:t>
            </a:r>
            <a:r>
              <a:rPr lang="fi-FI" dirty="0" err="1" smtClean="0"/>
              <a:t>skulle</a:t>
            </a:r>
            <a:r>
              <a:rPr lang="fi-FI" dirty="0" smtClean="0"/>
              <a:t>).</a:t>
            </a:r>
          </a:p>
          <a:p>
            <a:r>
              <a:rPr lang="fi-FI" dirty="0" smtClean="0"/>
              <a:t>Tarvitset sitä siis loppujen lopuksi aika harvoin.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8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3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preesens</a:t>
            </a:r>
            <a:r>
              <a:rPr lang="fi-FI" sz="43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fi-FI" sz="43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fi-FI" sz="4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vänta, </a:t>
            </a:r>
            <a:r>
              <a:rPr lang="fi-FI" sz="4300" b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väntar</a:t>
            </a:r>
            <a:r>
              <a:rPr lang="fi-FI" sz="4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, </a:t>
            </a:r>
            <a:r>
              <a:rPr lang="fi-FI" sz="43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väntade</a:t>
            </a:r>
            <a:r>
              <a:rPr lang="fi-FI" sz="4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, </a:t>
            </a:r>
            <a:r>
              <a:rPr lang="fi-FI" sz="43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väntat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i-FI" dirty="0" err="1" smtClean="0"/>
              <a:t>Var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du? – </a:t>
            </a: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b="1" dirty="0" err="1" smtClean="0"/>
              <a:t>väntar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dig</a:t>
            </a:r>
            <a:r>
              <a:rPr lang="fi-FI" dirty="0" smtClean="0"/>
              <a:t> </a:t>
            </a:r>
            <a:r>
              <a:rPr lang="fi-FI" dirty="0" err="1" smtClean="0"/>
              <a:t>ute</a:t>
            </a:r>
            <a:r>
              <a:rPr lang="fi-FI" dirty="0" smtClean="0"/>
              <a:t>. = - Missä olet? – </a:t>
            </a:r>
            <a:r>
              <a:rPr lang="fi-FI" b="1" dirty="0" smtClean="0"/>
              <a:t>Odotan</a:t>
            </a:r>
            <a:r>
              <a:rPr lang="fi-FI" dirty="0" smtClean="0"/>
              <a:t> sinua ulkona.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b="1" dirty="0" err="1" smtClean="0"/>
              <a:t>väntar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dig</a:t>
            </a:r>
            <a:r>
              <a:rPr lang="fi-FI" dirty="0" smtClean="0"/>
              <a:t> </a:t>
            </a:r>
            <a:r>
              <a:rPr lang="fi-FI" dirty="0" err="1" smtClean="0"/>
              <a:t>ofta</a:t>
            </a:r>
            <a:r>
              <a:rPr lang="fi-FI" dirty="0" smtClean="0"/>
              <a:t>. Du </a:t>
            </a:r>
            <a:r>
              <a:rPr lang="fi-FI" dirty="0" err="1" smtClean="0"/>
              <a:t>kommer</a:t>
            </a:r>
            <a:r>
              <a:rPr lang="fi-FI" dirty="0" smtClean="0"/>
              <a:t> </a:t>
            </a:r>
            <a:r>
              <a:rPr lang="fi-FI" dirty="0" err="1" smtClean="0"/>
              <a:t>alltid</a:t>
            </a:r>
            <a:r>
              <a:rPr lang="fi-FI" dirty="0" smtClean="0"/>
              <a:t> för </a:t>
            </a:r>
            <a:r>
              <a:rPr lang="fi-FI" dirty="0" err="1" smtClean="0"/>
              <a:t>sent</a:t>
            </a:r>
            <a:r>
              <a:rPr lang="fi-FI" dirty="0" smtClean="0"/>
              <a:t>. = </a:t>
            </a:r>
            <a:r>
              <a:rPr lang="fi-FI" b="1" dirty="0" smtClean="0"/>
              <a:t>Odotan</a:t>
            </a:r>
            <a:r>
              <a:rPr lang="fi-FI" dirty="0" smtClean="0"/>
              <a:t> sinua usein. Tulet aina myöhässä.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b="1" dirty="0" err="1" smtClean="0"/>
              <a:t>väntar</a:t>
            </a:r>
            <a:r>
              <a:rPr lang="fi-FI" dirty="0" smtClean="0"/>
              <a:t> just </a:t>
            </a:r>
            <a:r>
              <a:rPr lang="fi-FI" dirty="0" err="1" smtClean="0"/>
              <a:t>nu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tåget</a:t>
            </a:r>
            <a:r>
              <a:rPr lang="fi-FI" dirty="0" smtClean="0"/>
              <a:t>. = </a:t>
            </a:r>
            <a:r>
              <a:rPr lang="fi-FI" b="1" dirty="0" smtClean="0"/>
              <a:t>Odotan</a:t>
            </a:r>
            <a:r>
              <a:rPr lang="fi-FI" dirty="0" smtClean="0"/>
              <a:t> juuri nyt junaa.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Preesensiä käytät, kun kerrot nykyhetken tapahtumista tai jostain asiasta, mikä tapahtuu yleensä.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54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3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imperfekti</a:t>
            </a:r>
            <a:r>
              <a:rPr lang="fi-FI" sz="43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fi-FI" sz="43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fi-FI" sz="4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vänta, </a:t>
            </a:r>
            <a:r>
              <a:rPr lang="fi-FI" sz="43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väntar</a:t>
            </a:r>
            <a:r>
              <a:rPr lang="fi-FI" sz="4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, </a:t>
            </a:r>
            <a:r>
              <a:rPr lang="fi-FI" sz="4300" b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väntade</a:t>
            </a:r>
            <a:r>
              <a:rPr lang="fi-FI" sz="4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, </a:t>
            </a:r>
            <a:r>
              <a:rPr lang="fi-FI" sz="43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väntat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b="1" dirty="0" err="1" smtClean="0"/>
              <a:t>väntade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tåget</a:t>
            </a:r>
            <a:r>
              <a:rPr lang="fi-FI" dirty="0" smtClean="0"/>
              <a:t> </a:t>
            </a:r>
            <a:r>
              <a:rPr lang="fi-FI" dirty="0" err="1" smtClean="0"/>
              <a:t>igår</a:t>
            </a:r>
            <a:r>
              <a:rPr lang="fi-FI" dirty="0" smtClean="0"/>
              <a:t>, </a:t>
            </a:r>
            <a:r>
              <a:rPr lang="fi-FI" dirty="0" err="1" smtClean="0"/>
              <a:t>men</a:t>
            </a:r>
            <a:r>
              <a:rPr lang="fi-FI" dirty="0" smtClean="0"/>
              <a:t> </a:t>
            </a:r>
            <a:r>
              <a:rPr lang="fi-FI" dirty="0" err="1" smtClean="0"/>
              <a:t>det</a:t>
            </a:r>
            <a:r>
              <a:rPr lang="fi-FI" dirty="0" smtClean="0"/>
              <a:t> </a:t>
            </a:r>
            <a:r>
              <a:rPr lang="fi-FI" dirty="0" err="1" smtClean="0"/>
              <a:t>kom</a:t>
            </a:r>
            <a:r>
              <a:rPr lang="fi-FI" dirty="0" smtClean="0"/>
              <a:t> </a:t>
            </a:r>
            <a:r>
              <a:rPr lang="fi-FI" dirty="0" err="1" smtClean="0"/>
              <a:t>aldrig</a:t>
            </a:r>
            <a:r>
              <a:rPr lang="fi-FI" dirty="0" smtClean="0"/>
              <a:t>. = </a:t>
            </a:r>
            <a:r>
              <a:rPr lang="fi-FI" b="1" dirty="0" smtClean="0"/>
              <a:t>Odotin</a:t>
            </a:r>
            <a:r>
              <a:rPr lang="fi-FI" dirty="0" smtClean="0"/>
              <a:t> junaa eilen, mutta se ei koskaan tullut.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b="1" dirty="0" err="1" smtClean="0"/>
              <a:t>väntade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sommaren</a:t>
            </a:r>
            <a:r>
              <a:rPr lang="fi-FI" dirty="0" smtClean="0"/>
              <a:t> </a:t>
            </a:r>
            <a:r>
              <a:rPr lang="fi-FI" dirty="0" err="1" smtClean="0"/>
              <a:t>skulle</a:t>
            </a:r>
            <a:r>
              <a:rPr lang="fi-FI" dirty="0" smtClean="0"/>
              <a:t> vara </a:t>
            </a:r>
            <a:r>
              <a:rPr lang="fi-FI" dirty="0" err="1" smtClean="0"/>
              <a:t>varm</a:t>
            </a:r>
            <a:r>
              <a:rPr lang="fi-FI" dirty="0" smtClean="0"/>
              <a:t>, </a:t>
            </a:r>
            <a:r>
              <a:rPr lang="fi-FI" dirty="0" err="1" smtClean="0"/>
              <a:t>men</a:t>
            </a:r>
            <a:r>
              <a:rPr lang="fi-FI" dirty="0" smtClean="0"/>
              <a:t> </a:t>
            </a:r>
            <a:r>
              <a:rPr lang="fi-FI" dirty="0" err="1" smtClean="0"/>
              <a:t>det</a:t>
            </a:r>
            <a:r>
              <a:rPr lang="fi-FI" dirty="0" smtClean="0"/>
              <a:t> </a:t>
            </a:r>
            <a:r>
              <a:rPr lang="fi-FI" dirty="0" err="1" smtClean="0"/>
              <a:t>regnade</a:t>
            </a:r>
            <a:r>
              <a:rPr lang="fi-FI" dirty="0" smtClean="0"/>
              <a:t> hela </a:t>
            </a:r>
            <a:r>
              <a:rPr lang="fi-FI" dirty="0" err="1" smtClean="0"/>
              <a:t>tiden</a:t>
            </a:r>
            <a:r>
              <a:rPr lang="fi-FI" dirty="0" smtClean="0"/>
              <a:t>. = </a:t>
            </a:r>
            <a:r>
              <a:rPr lang="fi-FI" b="1" dirty="0" smtClean="0"/>
              <a:t>Odotin</a:t>
            </a:r>
            <a:r>
              <a:rPr lang="fi-FI" dirty="0" smtClean="0"/>
              <a:t>, että kesä olisi lämmin, mutta satoi koko ajan.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b="1" dirty="0" err="1" smtClean="0"/>
              <a:t>väntade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min </a:t>
            </a:r>
            <a:r>
              <a:rPr lang="fi-FI" dirty="0" err="1" smtClean="0"/>
              <a:t>födelsedag</a:t>
            </a:r>
            <a:r>
              <a:rPr lang="fi-FI" dirty="0" smtClean="0"/>
              <a:t>, </a:t>
            </a:r>
            <a:r>
              <a:rPr lang="fi-FI" dirty="0" err="1" smtClean="0"/>
              <a:t>när</a:t>
            </a:r>
            <a:r>
              <a:rPr lang="fi-FI" dirty="0" smtClean="0"/>
              <a:t> </a:t>
            </a: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var</a:t>
            </a:r>
            <a:r>
              <a:rPr lang="fi-FI" dirty="0" smtClean="0"/>
              <a:t> </a:t>
            </a:r>
            <a:r>
              <a:rPr lang="fi-FI" dirty="0" err="1" smtClean="0"/>
              <a:t>barn</a:t>
            </a:r>
            <a:r>
              <a:rPr lang="fi-FI" dirty="0" smtClean="0"/>
              <a:t>. = </a:t>
            </a:r>
            <a:r>
              <a:rPr lang="fi-FI" b="1" dirty="0" smtClean="0"/>
              <a:t>Odotin</a:t>
            </a:r>
            <a:r>
              <a:rPr lang="fi-FI" dirty="0" smtClean="0"/>
              <a:t> syntymäpäivääni, kun olin lapsi.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Imperfektiä käytät, kun kerrot menneistä tapahtumista.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836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perfekti = </a:t>
            </a:r>
            <a:r>
              <a:rPr lang="fi-FI" dirty="0" err="1" smtClean="0"/>
              <a:t>har</a:t>
            </a:r>
            <a:r>
              <a:rPr lang="fi-FI" dirty="0" smtClean="0"/>
              <a:t> + 4. muoto</a:t>
            </a:r>
            <a:br>
              <a:rPr lang="fi-FI" dirty="0" smtClean="0"/>
            </a:br>
            <a:r>
              <a:rPr lang="fi-FI" sz="4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vänta, </a:t>
            </a:r>
            <a:r>
              <a:rPr lang="fi-FI" sz="43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väntar</a:t>
            </a:r>
            <a:r>
              <a:rPr lang="fi-FI" sz="4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, </a:t>
            </a:r>
            <a:r>
              <a:rPr lang="fi-FI" sz="43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väntade</a:t>
            </a:r>
            <a:r>
              <a:rPr lang="fi-FI" sz="4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, </a:t>
            </a:r>
            <a:r>
              <a:rPr lang="fi-FI" sz="4300" b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väntat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b="1" dirty="0" err="1" smtClean="0"/>
              <a:t>har</a:t>
            </a:r>
            <a:r>
              <a:rPr lang="fi-FI" b="1" dirty="0" smtClean="0"/>
              <a:t> </a:t>
            </a:r>
            <a:r>
              <a:rPr lang="fi-FI" b="1" dirty="0" err="1" smtClean="0"/>
              <a:t>väntat</a:t>
            </a:r>
            <a:r>
              <a:rPr lang="fi-FI" b="1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dig</a:t>
            </a:r>
            <a:r>
              <a:rPr lang="fi-FI" dirty="0" smtClean="0"/>
              <a:t> hela </a:t>
            </a:r>
            <a:r>
              <a:rPr lang="fi-FI" dirty="0" err="1" smtClean="0"/>
              <a:t>dagen</a:t>
            </a:r>
            <a:r>
              <a:rPr lang="fi-FI" dirty="0" smtClean="0"/>
              <a:t>. = </a:t>
            </a:r>
            <a:r>
              <a:rPr lang="fi-FI" b="1" dirty="0" smtClean="0"/>
              <a:t>Olen odottanut </a:t>
            </a:r>
            <a:r>
              <a:rPr lang="fi-FI" dirty="0" smtClean="0"/>
              <a:t>sinua koko päivän.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Min </a:t>
            </a:r>
            <a:r>
              <a:rPr lang="fi-FI" dirty="0" err="1" smtClean="0"/>
              <a:t>kompis</a:t>
            </a:r>
            <a:r>
              <a:rPr lang="fi-FI" dirty="0" smtClean="0"/>
              <a:t> </a:t>
            </a:r>
            <a:r>
              <a:rPr lang="fi-FI" b="1" dirty="0" err="1" smtClean="0"/>
              <a:t>har</a:t>
            </a:r>
            <a:r>
              <a:rPr lang="fi-FI" b="1" dirty="0" smtClean="0"/>
              <a:t> </a:t>
            </a:r>
            <a:r>
              <a:rPr lang="fi-FI" b="1" dirty="0" err="1" smtClean="0"/>
              <a:t>väntat</a:t>
            </a:r>
            <a:r>
              <a:rPr lang="fi-FI" b="1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bussen</a:t>
            </a:r>
            <a:r>
              <a:rPr lang="fi-FI" dirty="0" smtClean="0"/>
              <a:t> </a:t>
            </a:r>
            <a:r>
              <a:rPr lang="fi-FI" dirty="0" err="1" smtClean="0"/>
              <a:t>redan</a:t>
            </a:r>
            <a:r>
              <a:rPr lang="fi-FI" dirty="0" smtClean="0"/>
              <a:t> </a:t>
            </a:r>
            <a:r>
              <a:rPr lang="fi-FI" dirty="0" err="1" smtClean="0"/>
              <a:t>två</a:t>
            </a:r>
            <a:r>
              <a:rPr lang="fi-FI" dirty="0" smtClean="0"/>
              <a:t> </a:t>
            </a:r>
            <a:r>
              <a:rPr lang="fi-FI" dirty="0" err="1" smtClean="0"/>
              <a:t>timmar</a:t>
            </a:r>
            <a:r>
              <a:rPr lang="fi-FI" dirty="0" smtClean="0"/>
              <a:t>. = Kaverini </a:t>
            </a:r>
            <a:r>
              <a:rPr lang="fi-FI" b="1" dirty="0" smtClean="0"/>
              <a:t>on odottanut </a:t>
            </a:r>
            <a:r>
              <a:rPr lang="fi-FI" dirty="0" smtClean="0"/>
              <a:t>bussia jo kaksi tuntia.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Perfektiä käytät, kun kerrot, että jotain 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tapahtunut </a:t>
            </a:r>
            <a:r>
              <a:rPr lang="fi-FI" dirty="0" smtClean="0"/>
              <a:t>tai jotain 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tehty</a:t>
            </a:r>
            <a:r>
              <a:rPr lang="fi-FI" dirty="0" smtClean="0"/>
              <a:t>.</a:t>
            </a:r>
          </a:p>
          <a:p>
            <a:r>
              <a:rPr lang="fi-FI" dirty="0" smtClean="0"/>
              <a:t>Perfektiin tarvitset siis </a:t>
            </a:r>
            <a:r>
              <a:rPr lang="fi-FI" dirty="0" err="1" smtClean="0"/>
              <a:t>har</a:t>
            </a:r>
            <a:r>
              <a:rPr lang="fi-FI" dirty="0" smtClean="0"/>
              <a:t> + verbin 4. taivutusmuodon.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36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pluskvamperfekti </a:t>
            </a:r>
            <a:r>
              <a:rPr lang="fi-FI" dirty="0">
                <a:solidFill>
                  <a:prstClr val="black">
                    <a:lumMod val="85000"/>
                    <a:lumOff val="15000"/>
                  </a:prstClr>
                </a:solidFill>
              </a:rPr>
              <a:t>= </a:t>
            </a:r>
            <a:r>
              <a:rPr lang="fi-FI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hade</a:t>
            </a:r>
            <a:r>
              <a:rPr lang="fi-FI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fi-FI" dirty="0">
                <a:solidFill>
                  <a:prstClr val="black">
                    <a:lumMod val="85000"/>
                    <a:lumOff val="15000"/>
                  </a:prstClr>
                </a:solidFill>
              </a:rPr>
              <a:t>+ 4. muoto</a:t>
            </a:r>
            <a:br>
              <a:rPr lang="fi-FI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fi-FI" sz="4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vänta, </a:t>
            </a:r>
            <a:r>
              <a:rPr lang="fi-FI" sz="43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väntar</a:t>
            </a:r>
            <a:r>
              <a:rPr lang="fi-FI" sz="4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, </a:t>
            </a:r>
            <a:r>
              <a:rPr lang="fi-FI" sz="43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väntade</a:t>
            </a:r>
            <a:r>
              <a:rPr lang="fi-FI" sz="4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, </a:t>
            </a:r>
            <a:r>
              <a:rPr lang="fi-FI" sz="4300" b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väntat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b="1" dirty="0" err="1" smtClean="0"/>
              <a:t>hade</a:t>
            </a:r>
            <a:r>
              <a:rPr lang="fi-FI" b="1" dirty="0" smtClean="0"/>
              <a:t> </a:t>
            </a:r>
            <a:r>
              <a:rPr lang="fi-FI" b="1" dirty="0" err="1" smtClean="0"/>
              <a:t>väntat</a:t>
            </a:r>
            <a:r>
              <a:rPr lang="fi-FI" b="1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dig</a:t>
            </a:r>
            <a:r>
              <a:rPr lang="fi-FI" dirty="0" smtClean="0"/>
              <a:t> </a:t>
            </a:r>
            <a:r>
              <a:rPr lang="fi-FI" dirty="0" err="1" smtClean="0"/>
              <a:t>redan</a:t>
            </a:r>
            <a:r>
              <a:rPr lang="fi-FI" dirty="0" smtClean="0"/>
              <a:t> </a:t>
            </a:r>
            <a:r>
              <a:rPr lang="fi-FI" dirty="0" err="1" smtClean="0"/>
              <a:t>två</a:t>
            </a:r>
            <a:r>
              <a:rPr lang="fi-FI" dirty="0" smtClean="0"/>
              <a:t> </a:t>
            </a:r>
            <a:r>
              <a:rPr lang="fi-FI" dirty="0" err="1" smtClean="0"/>
              <a:t>timmar</a:t>
            </a:r>
            <a:r>
              <a:rPr lang="fi-FI" dirty="0" smtClean="0"/>
              <a:t> </a:t>
            </a:r>
            <a:r>
              <a:rPr lang="fi-FI" dirty="0" err="1" smtClean="0"/>
              <a:t>innan</a:t>
            </a:r>
            <a:r>
              <a:rPr lang="fi-FI" dirty="0" smtClean="0"/>
              <a:t> du kom. = </a:t>
            </a:r>
            <a:r>
              <a:rPr lang="fi-FI" b="1" dirty="0" smtClean="0"/>
              <a:t>Olin odottanut </a:t>
            </a:r>
            <a:r>
              <a:rPr lang="fi-FI" dirty="0" smtClean="0"/>
              <a:t>sinua jo kaksi tuntia ennen kuin tulit.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Min </a:t>
            </a:r>
            <a:r>
              <a:rPr lang="fi-FI" dirty="0" err="1" smtClean="0"/>
              <a:t>kompis</a:t>
            </a:r>
            <a:r>
              <a:rPr lang="fi-FI" dirty="0" smtClean="0"/>
              <a:t> </a:t>
            </a:r>
            <a:r>
              <a:rPr lang="fi-FI" b="1" dirty="0" err="1" smtClean="0"/>
              <a:t>hade</a:t>
            </a:r>
            <a:r>
              <a:rPr lang="fi-FI" b="1" dirty="0" smtClean="0"/>
              <a:t> </a:t>
            </a:r>
            <a:r>
              <a:rPr lang="fi-FI" b="1" dirty="0" err="1" smtClean="0"/>
              <a:t>väntat</a:t>
            </a:r>
            <a:r>
              <a:rPr lang="fi-FI" b="1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bussen</a:t>
            </a:r>
            <a:r>
              <a:rPr lang="fi-FI" dirty="0" smtClean="0"/>
              <a:t> </a:t>
            </a:r>
            <a:r>
              <a:rPr lang="fi-FI" dirty="0" err="1" smtClean="0"/>
              <a:t>två</a:t>
            </a:r>
            <a:r>
              <a:rPr lang="fi-FI" dirty="0" smtClean="0"/>
              <a:t> </a:t>
            </a:r>
            <a:r>
              <a:rPr lang="fi-FI" dirty="0" err="1" smtClean="0"/>
              <a:t>timmar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sedan </a:t>
            </a:r>
            <a:r>
              <a:rPr lang="fi-FI" dirty="0" err="1" smtClean="0"/>
              <a:t>började</a:t>
            </a:r>
            <a:r>
              <a:rPr lang="fi-FI" dirty="0" smtClean="0"/>
              <a:t> </a:t>
            </a:r>
            <a:r>
              <a:rPr lang="fi-FI" dirty="0" err="1" smtClean="0"/>
              <a:t>det</a:t>
            </a:r>
            <a:r>
              <a:rPr lang="fi-FI" dirty="0" smtClean="0"/>
              <a:t> </a:t>
            </a:r>
            <a:r>
              <a:rPr lang="fi-FI" dirty="0" err="1" smtClean="0"/>
              <a:t>regna</a:t>
            </a:r>
            <a:r>
              <a:rPr lang="fi-FI" dirty="0" smtClean="0"/>
              <a:t>! = Kaverini </a:t>
            </a:r>
            <a:r>
              <a:rPr lang="fi-FI" b="1" dirty="0" smtClean="0"/>
              <a:t>oli odottanut </a:t>
            </a:r>
            <a:r>
              <a:rPr lang="fi-FI" dirty="0" smtClean="0"/>
              <a:t>bussia kaksi tuntia ja sitten alkoi satamaan!</a:t>
            </a:r>
          </a:p>
          <a:p>
            <a:pPr marL="0" indent="0">
              <a:buNone/>
            </a:pPr>
            <a:endParaRPr lang="fi-FI" dirty="0"/>
          </a:p>
          <a:p>
            <a:pPr lvl="0">
              <a:buClr>
                <a:prstClr val="black">
                  <a:lumMod val="85000"/>
                  <a:lumOff val="15000"/>
                </a:prstClr>
              </a:buClr>
            </a:pPr>
            <a:r>
              <a:rPr lang="fi-FI" dirty="0" smtClean="0">
                <a:solidFill>
                  <a:prstClr val="black"/>
                </a:solidFill>
              </a:rPr>
              <a:t>Pluskvamperfektiä </a:t>
            </a:r>
            <a:r>
              <a:rPr lang="fi-FI" dirty="0">
                <a:solidFill>
                  <a:prstClr val="black"/>
                </a:solidFill>
              </a:rPr>
              <a:t>käytät, kun kerrot, että jotain </a:t>
            </a:r>
            <a:r>
              <a:rPr lang="fi-FI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 </a:t>
            </a:r>
            <a:r>
              <a:rPr lang="fi-FI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tapahtunut </a:t>
            </a:r>
            <a:r>
              <a:rPr lang="fi-FI" dirty="0">
                <a:solidFill>
                  <a:prstClr val="black"/>
                </a:solidFill>
              </a:rPr>
              <a:t>tai jotain </a:t>
            </a:r>
            <a:r>
              <a:rPr lang="fi-FI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 </a:t>
            </a:r>
            <a:r>
              <a:rPr lang="fi-FI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tehty</a:t>
            </a:r>
            <a:r>
              <a:rPr lang="fi-FI" dirty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prstClr val="black">
                  <a:lumMod val="85000"/>
                  <a:lumOff val="15000"/>
                </a:prstClr>
              </a:buClr>
            </a:pPr>
            <a:r>
              <a:rPr lang="fi-FI" dirty="0" smtClean="0">
                <a:solidFill>
                  <a:prstClr val="black"/>
                </a:solidFill>
              </a:rPr>
              <a:t>Pluskvamperfektiin </a:t>
            </a:r>
            <a:r>
              <a:rPr lang="fi-FI" dirty="0">
                <a:solidFill>
                  <a:prstClr val="black"/>
                </a:solidFill>
              </a:rPr>
              <a:t>tarvitset siis </a:t>
            </a:r>
            <a:r>
              <a:rPr lang="fi-FI" dirty="0" err="1" smtClean="0">
                <a:solidFill>
                  <a:prstClr val="black"/>
                </a:solidFill>
              </a:rPr>
              <a:t>hade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>
                <a:solidFill>
                  <a:prstClr val="black"/>
                </a:solidFill>
              </a:rPr>
              <a:t>+ verbin 4. taivutusmuodon.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750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S-päätteiset verbit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Sanastoissa olet jo saattanut törmätä s-päätteisiin verbeihin. Nekin taipuvat tietyn taivutusryhmän mukaan, mutta niiden lopussa säilyy kaikissa aikamuodoissa s.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Esim.</a:t>
            </a:r>
          </a:p>
          <a:p>
            <a:pPr marL="0" indent="0">
              <a:buNone/>
            </a:pPr>
            <a:r>
              <a:rPr lang="fi-FI" dirty="0" err="1" smtClean="0"/>
              <a:t>träffas</a:t>
            </a:r>
            <a:r>
              <a:rPr lang="fi-FI" dirty="0" smtClean="0"/>
              <a:t>, </a:t>
            </a:r>
            <a:r>
              <a:rPr lang="fi-FI" dirty="0" err="1" smtClean="0"/>
              <a:t>träffas</a:t>
            </a:r>
            <a:r>
              <a:rPr lang="fi-FI" dirty="0" smtClean="0"/>
              <a:t>, </a:t>
            </a:r>
            <a:r>
              <a:rPr lang="fi-FI" dirty="0" err="1" smtClean="0"/>
              <a:t>träffades</a:t>
            </a:r>
            <a:r>
              <a:rPr lang="fi-FI" dirty="0" smtClean="0"/>
              <a:t>, </a:t>
            </a:r>
            <a:r>
              <a:rPr lang="fi-FI" dirty="0" err="1" smtClean="0"/>
              <a:t>träffats</a:t>
            </a:r>
            <a:r>
              <a:rPr lang="fi-FI" dirty="0" smtClean="0"/>
              <a:t> = tavata (toisensa)</a:t>
            </a:r>
          </a:p>
          <a:p>
            <a:pPr marL="0" indent="0">
              <a:buNone/>
            </a:pPr>
            <a:r>
              <a:rPr lang="fi-FI" dirty="0" err="1" smtClean="0"/>
              <a:t>hoppas</a:t>
            </a:r>
            <a:r>
              <a:rPr lang="fi-FI" dirty="0" smtClean="0"/>
              <a:t>, </a:t>
            </a:r>
            <a:r>
              <a:rPr lang="fi-FI" dirty="0" err="1" smtClean="0"/>
              <a:t>hoppas</a:t>
            </a:r>
            <a:r>
              <a:rPr lang="fi-FI" dirty="0" smtClean="0"/>
              <a:t>, hoppades, </a:t>
            </a:r>
            <a:r>
              <a:rPr lang="fi-FI" dirty="0" err="1" smtClean="0"/>
              <a:t>hoppats</a:t>
            </a:r>
            <a:r>
              <a:rPr lang="fi-FI" dirty="0" smtClean="0"/>
              <a:t> = toivoa</a:t>
            </a:r>
          </a:p>
          <a:p>
            <a:pPr marL="0" indent="0">
              <a:buNone/>
            </a:pPr>
            <a:r>
              <a:rPr lang="fi-FI" dirty="0" err="1" smtClean="0"/>
              <a:t>minnas</a:t>
            </a:r>
            <a:r>
              <a:rPr lang="fi-FI" dirty="0" smtClean="0"/>
              <a:t>, </a:t>
            </a:r>
            <a:r>
              <a:rPr lang="fi-FI" dirty="0" err="1" smtClean="0"/>
              <a:t>minns</a:t>
            </a:r>
            <a:r>
              <a:rPr lang="fi-FI" dirty="0" smtClean="0"/>
              <a:t>, </a:t>
            </a:r>
            <a:r>
              <a:rPr lang="fi-FI" dirty="0" err="1" smtClean="0"/>
              <a:t>mindes</a:t>
            </a:r>
            <a:r>
              <a:rPr lang="fi-FI" dirty="0" smtClean="0"/>
              <a:t>, </a:t>
            </a:r>
            <a:r>
              <a:rPr lang="fi-FI" dirty="0" err="1" smtClean="0"/>
              <a:t>mints</a:t>
            </a:r>
            <a:r>
              <a:rPr lang="fi-FI" dirty="0" smtClean="0"/>
              <a:t> = muistaa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770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90</TotalTime>
  <Words>546</Words>
  <Application>Microsoft Office PowerPoint</Application>
  <PresentationFormat>Laajakuva</PresentationFormat>
  <Paragraphs>84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Savon</vt:lpstr>
      <vt:lpstr>Verbien aikamuodot</vt:lpstr>
      <vt:lpstr>Tähän asti on harjoiteltu verbien taivuttamista:</vt:lpstr>
      <vt:lpstr>Milloin käytät mitäkin taivutusmuodoista?</vt:lpstr>
      <vt:lpstr>ensimmäinen muoto = perusmuoto vänta, väntar, väntade, väntat</vt:lpstr>
      <vt:lpstr>preesens vänta, väntar, väntade, väntat</vt:lpstr>
      <vt:lpstr>imperfekti vänta, väntar, väntade, väntat</vt:lpstr>
      <vt:lpstr>perfekti = har + 4. muoto vänta, väntar, väntade, väntat</vt:lpstr>
      <vt:lpstr>pluskvamperfekti = hade + 4. muoto vänta, väntar, väntade, väntat</vt:lpstr>
      <vt:lpstr>S-päätteiset verbit</vt:lpstr>
    </vt:vector>
  </TitlesOfParts>
  <Company>Kiuruveden kaupunki (Opetus)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Verbien aikamuodot</dc:title>
  <dc:creator>Partanen Jenni</dc:creator>
  <cp:lastModifiedBy>Partanen Jenni</cp:lastModifiedBy>
  <cp:revision>7</cp:revision>
  <dcterms:created xsi:type="dcterms:W3CDTF">2020-10-20T08:43:35Z</dcterms:created>
  <dcterms:modified xsi:type="dcterms:W3CDTF">2023-11-02T08:18:35Z</dcterms:modified>
</cp:coreProperties>
</file>