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88" r:id="rId5"/>
    <p:sldId id="427" r:id="rId6"/>
    <p:sldId id="428" r:id="rId7"/>
    <p:sldId id="308" r:id="rId8"/>
    <p:sldId id="320" r:id="rId9"/>
    <p:sldId id="429" r:id="rId10"/>
    <p:sldId id="431" r:id="rId11"/>
    <p:sldId id="432" r:id="rId12"/>
    <p:sldId id="433" r:id="rId13"/>
    <p:sldId id="326" r:id="rId14"/>
    <p:sldId id="437" r:id="rId15"/>
    <p:sldId id="294" r:id="rId16"/>
    <p:sldId id="325" r:id="rId17"/>
    <p:sldId id="296" r:id="rId18"/>
    <p:sldId id="297" r:id="rId19"/>
    <p:sldId id="436" r:id="rId20"/>
    <p:sldId id="322" r:id="rId21"/>
    <p:sldId id="426" r:id="rId22"/>
    <p:sldId id="435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8EE"/>
    <a:srgbClr val="823F8D"/>
    <a:srgbClr val="D9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398BC0-3330-47BE-82F1-FA3D3AE880E9}" v="81" dt="2023-05-23T07:49:27.01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658"/>
  </p:normalViewPr>
  <p:slideViewPr>
    <p:cSldViewPr snapToGrid="0" snapToObjects="1">
      <p:cViewPr varScale="1">
        <p:scale>
          <a:sx n="88" d="100"/>
          <a:sy n="88" d="100"/>
        </p:scale>
        <p:origin x="64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47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minen Veli-Matti" userId="cb85602f-0c38-4dff-8265-ac787a63bf85" providerId="ADAL" clId="{CF398BC0-3330-47BE-82F1-FA3D3AE880E9}"/>
    <pc:docChg chg="undo redo custSel addSld delSld modSld sldOrd">
      <pc:chgData name="Salminen Veli-Matti" userId="cb85602f-0c38-4dff-8265-ac787a63bf85" providerId="ADAL" clId="{CF398BC0-3330-47BE-82F1-FA3D3AE880E9}" dt="2023-05-23T07:49:12.699" v="2336"/>
      <pc:docMkLst>
        <pc:docMk/>
      </pc:docMkLst>
      <pc:sldChg chg="del">
        <pc:chgData name="Salminen Veli-Matti" userId="cb85602f-0c38-4dff-8265-ac787a63bf85" providerId="ADAL" clId="{CF398BC0-3330-47BE-82F1-FA3D3AE880E9}" dt="2023-05-22T07:39:15.144" v="4" actId="47"/>
        <pc:sldMkLst>
          <pc:docMk/>
          <pc:sldMk cId="1235412969" sldId="273"/>
        </pc:sldMkLst>
      </pc:sldChg>
      <pc:sldChg chg="del">
        <pc:chgData name="Salminen Veli-Matti" userId="cb85602f-0c38-4dff-8265-ac787a63bf85" providerId="ADAL" clId="{CF398BC0-3330-47BE-82F1-FA3D3AE880E9}" dt="2023-05-22T07:38:37.953" v="3" actId="47"/>
        <pc:sldMkLst>
          <pc:docMk/>
          <pc:sldMk cId="2053241439" sldId="275"/>
        </pc:sldMkLst>
      </pc:sldChg>
      <pc:sldChg chg="modSp mod">
        <pc:chgData name="Salminen Veli-Matti" userId="cb85602f-0c38-4dff-8265-ac787a63bf85" providerId="ADAL" clId="{CF398BC0-3330-47BE-82F1-FA3D3AE880E9}" dt="2023-05-22T07:41:04.110" v="128"/>
        <pc:sldMkLst>
          <pc:docMk/>
          <pc:sldMk cId="424086068" sldId="288"/>
        </pc:sldMkLst>
        <pc:spChg chg="mod">
          <ac:chgData name="Salminen Veli-Matti" userId="cb85602f-0c38-4dff-8265-ac787a63bf85" providerId="ADAL" clId="{CF398BC0-3330-47BE-82F1-FA3D3AE880E9}" dt="2023-05-22T07:40:32.245" v="107" actId="20577"/>
          <ac:spMkLst>
            <pc:docMk/>
            <pc:sldMk cId="424086068" sldId="288"/>
            <ac:spMk id="3" creationId="{CA85EF2D-02DD-1437-FBE1-A55AB4B199C5}"/>
          </ac:spMkLst>
        </pc:spChg>
        <pc:spChg chg="mod">
          <ac:chgData name="Salminen Veli-Matti" userId="cb85602f-0c38-4dff-8265-ac787a63bf85" providerId="ADAL" clId="{CF398BC0-3330-47BE-82F1-FA3D3AE880E9}" dt="2023-05-22T07:41:04.110" v="128"/>
          <ac:spMkLst>
            <pc:docMk/>
            <pc:sldMk cId="424086068" sldId="288"/>
            <ac:spMk id="8" creationId="{7526C53C-559B-B660-6B16-48199F28CCD1}"/>
          </ac:spMkLst>
        </pc:spChg>
      </pc:sldChg>
      <pc:sldChg chg="ord">
        <pc:chgData name="Salminen Veli-Matti" userId="cb85602f-0c38-4dff-8265-ac787a63bf85" providerId="ADAL" clId="{CF398BC0-3330-47BE-82F1-FA3D3AE880E9}" dt="2023-05-22T09:48:28.960" v="1822"/>
        <pc:sldMkLst>
          <pc:docMk/>
          <pc:sldMk cId="2235372429" sldId="294"/>
        </pc:sldMkLst>
      </pc:sldChg>
      <pc:sldChg chg="add del">
        <pc:chgData name="Salminen Veli-Matti" userId="cb85602f-0c38-4dff-8265-ac787a63bf85" providerId="ADAL" clId="{CF398BC0-3330-47BE-82F1-FA3D3AE880E9}" dt="2023-05-22T08:58:37.472" v="1101" actId="2696"/>
        <pc:sldMkLst>
          <pc:docMk/>
          <pc:sldMk cId="2246475895" sldId="296"/>
        </pc:sldMkLst>
      </pc:sldChg>
      <pc:sldChg chg="add">
        <pc:chgData name="Salminen Veli-Matti" userId="cb85602f-0c38-4dff-8265-ac787a63bf85" providerId="ADAL" clId="{CF398BC0-3330-47BE-82F1-FA3D3AE880E9}" dt="2023-05-22T08:58:45.214" v="1102"/>
        <pc:sldMkLst>
          <pc:docMk/>
          <pc:sldMk cId="3949551823" sldId="296"/>
        </pc:sldMkLst>
      </pc:sldChg>
      <pc:sldChg chg="add">
        <pc:chgData name="Salminen Veli-Matti" userId="cb85602f-0c38-4dff-8265-ac787a63bf85" providerId="ADAL" clId="{CF398BC0-3330-47BE-82F1-FA3D3AE880E9}" dt="2023-05-22T07:54:54.872" v="153"/>
        <pc:sldMkLst>
          <pc:docMk/>
          <pc:sldMk cId="206528876" sldId="297"/>
        </pc:sldMkLst>
      </pc:sldChg>
      <pc:sldChg chg="ord">
        <pc:chgData name="Salminen Veli-Matti" userId="cb85602f-0c38-4dff-8265-ac787a63bf85" providerId="ADAL" clId="{CF398BC0-3330-47BE-82F1-FA3D3AE880E9}" dt="2023-05-22T08:26:39.033" v="615"/>
        <pc:sldMkLst>
          <pc:docMk/>
          <pc:sldMk cId="1873754072" sldId="308"/>
        </pc:sldMkLst>
      </pc:sldChg>
      <pc:sldChg chg="del">
        <pc:chgData name="Salminen Veli-Matti" userId="cb85602f-0c38-4dff-8265-ac787a63bf85" providerId="ADAL" clId="{CF398BC0-3330-47BE-82F1-FA3D3AE880E9}" dt="2023-05-22T07:39:17.675" v="5" actId="47"/>
        <pc:sldMkLst>
          <pc:docMk/>
          <pc:sldMk cId="945484337" sldId="312"/>
        </pc:sldMkLst>
      </pc:sldChg>
      <pc:sldChg chg="del">
        <pc:chgData name="Salminen Veli-Matti" userId="cb85602f-0c38-4dff-8265-ac787a63bf85" providerId="ADAL" clId="{CF398BC0-3330-47BE-82F1-FA3D3AE880E9}" dt="2023-05-22T08:24:02.976" v="613" actId="47"/>
        <pc:sldMkLst>
          <pc:docMk/>
          <pc:sldMk cId="1068742263" sldId="314"/>
        </pc:sldMkLst>
      </pc:sldChg>
      <pc:sldChg chg="modSp mod">
        <pc:chgData name="Salminen Veli-Matti" userId="cb85602f-0c38-4dff-8265-ac787a63bf85" providerId="ADAL" clId="{CF398BC0-3330-47BE-82F1-FA3D3AE880E9}" dt="2023-05-22T09:35:18.505" v="1301" actId="114"/>
        <pc:sldMkLst>
          <pc:docMk/>
          <pc:sldMk cId="2361804133" sldId="320"/>
        </pc:sldMkLst>
        <pc:spChg chg="mod">
          <ac:chgData name="Salminen Veli-Matti" userId="cb85602f-0c38-4dff-8265-ac787a63bf85" providerId="ADAL" clId="{CF398BC0-3330-47BE-82F1-FA3D3AE880E9}" dt="2023-05-22T07:46:18.387" v="152" actId="20577"/>
          <ac:spMkLst>
            <pc:docMk/>
            <pc:sldMk cId="2361804133" sldId="320"/>
            <ac:spMk id="2" creationId="{BCED2D15-E05B-2D4D-C915-C5E096B33C79}"/>
          </ac:spMkLst>
        </pc:spChg>
        <pc:spChg chg="mod">
          <ac:chgData name="Salminen Veli-Matti" userId="cb85602f-0c38-4dff-8265-ac787a63bf85" providerId="ADAL" clId="{CF398BC0-3330-47BE-82F1-FA3D3AE880E9}" dt="2023-05-22T09:35:18.505" v="1301" actId="114"/>
          <ac:spMkLst>
            <pc:docMk/>
            <pc:sldMk cId="2361804133" sldId="320"/>
            <ac:spMk id="3" creationId="{DA6D26A6-77FE-D6D3-B55E-E4D568B84F32}"/>
          </ac:spMkLst>
        </pc:spChg>
      </pc:sldChg>
      <pc:sldChg chg="del">
        <pc:chgData name="Salminen Veli-Matti" userId="cb85602f-0c38-4dff-8265-ac787a63bf85" providerId="ADAL" clId="{CF398BC0-3330-47BE-82F1-FA3D3AE880E9}" dt="2023-05-22T07:39:25.189" v="7" actId="47"/>
        <pc:sldMkLst>
          <pc:docMk/>
          <pc:sldMk cId="2711486497" sldId="321"/>
        </pc:sldMkLst>
      </pc:sldChg>
      <pc:sldChg chg="modSp del mod">
        <pc:chgData name="Salminen Veli-Matti" userId="cb85602f-0c38-4dff-8265-ac787a63bf85" providerId="ADAL" clId="{CF398BC0-3330-47BE-82F1-FA3D3AE880E9}" dt="2023-05-22T09:34:01.643" v="1299" actId="2696"/>
        <pc:sldMkLst>
          <pc:docMk/>
          <pc:sldMk cId="263511067" sldId="322"/>
        </pc:sldMkLst>
        <pc:spChg chg="mod">
          <ac:chgData name="Salminen Veli-Matti" userId="cb85602f-0c38-4dff-8265-ac787a63bf85" providerId="ADAL" clId="{CF398BC0-3330-47BE-82F1-FA3D3AE880E9}" dt="2023-05-22T09:33:43.763" v="1282" actId="20577"/>
          <ac:spMkLst>
            <pc:docMk/>
            <pc:sldMk cId="263511067" sldId="322"/>
            <ac:spMk id="3" creationId="{7421BEDA-AD80-BBF5-DF76-960B4D2F5412}"/>
          </ac:spMkLst>
        </pc:spChg>
      </pc:sldChg>
      <pc:sldChg chg="add">
        <pc:chgData name="Salminen Veli-Matti" userId="cb85602f-0c38-4dff-8265-ac787a63bf85" providerId="ADAL" clId="{CF398BC0-3330-47BE-82F1-FA3D3AE880E9}" dt="2023-05-22T09:34:07.175" v="1300"/>
        <pc:sldMkLst>
          <pc:docMk/>
          <pc:sldMk cId="3077433229" sldId="322"/>
        </pc:sldMkLst>
      </pc:sldChg>
      <pc:sldChg chg="del">
        <pc:chgData name="Salminen Veli-Matti" userId="cb85602f-0c38-4dff-8265-ac787a63bf85" providerId="ADAL" clId="{CF398BC0-3330-47BE-82F1-FA3D3AE880E9}" dt="2023-05-22T07:38:29.246" v="1" actId="47"/>
        <pc:sldMkLst>
          <pc:docMk/>
          <pc:sldMk cId="1939012702" sldId="323"/>
        </pc:sldMkLst>
      </pc:sldChg>
      <pc:sldChg chg="ord">
        <pc:chgData name="Salminen Veli-Matti" userId="cb85602f-0c38-4dff-8265-ac787a63bf85" providerId="ADAL" clId="{CF398BC0-3330-47BE-82F1-FA3D3AE880E9}" dt="2023-05-22T09:48:46.911" v="1824"/>
        <pc:sldMkLst>
          <pc:docMk/>
          <pc:sldMk cId="4050210986" sldId="325"/>
        </pc:sldMkLst>
      </pc:sldChg>
      <pc:sldChg chg="modSp mod ord">
        <pc:chgData name="Salminen Veli-Matti" userId="cb85602f-0c38-4dff-8265-ac787a63bf85" providerId="ADAL" clId="{CF398BC0-3330-47BE-82F1-FA3D3AE880E9}" dt="2023-05-22T09:36:48.467" v="1311" actId="6549"/>
        <pc:sldMkLst>
          <pc:docMk/>
          <pc:sldMk cId="257567592" sldId="326"/>
        </pc:sldMkLst>
        <pc:spChg chg="mod">
          <ac:chgData name="Salminen Veli-Matti" userId="cb85602f-0c38-4dff-8265-ac787a63bf85" providerId="ADAL" clId="{CF398BC0-3330-47BE-82F1-FA3D3AE880E9}" dt="2023-05-22T09:36:48.467" v="1311" actId="6549"/>
          <ac:spMkLst>
            <pc:docMk/>
            <pc:sldMk cId="257567592" sldId="326"/>
            <ac:spMk id="2" creationId="{4C40637E-5D4D-E8FA-3C81-886C8694116D}"/>
          </ac:spMkLst>
        </pc:spChg>
      </pc:sldChg>
      <pc:sldChg chg="modSp del mod">
        <pc:chgData name="Salminen Veli-Matti" userId="cb85602f-0c38-4dff-8265-ac787a63bf85" providerId="ADAL" clId="{CF398BC0-3330-47BE-82F1-FA3D3AE880E9}" dt="2023-05-22T09:34:01.643" v="1299" actId="2696"/>
        <pc:sldMkLst>
          <pc:docMk/>
          <pc:sldMk cId="1071032214" sldId="327"/>
        </pc:sldMkLst>
        <pc:spChg chg="mod">
          <ac:chgData name="Salminen Veli-Matti" userId="cb85602f-0c38-4dff-8265-ac787a63bf85" providerId="ADAL" clId="{CF398BC0-3330-47BE-82F1-FA3D3AE880E9}" dt="2023-05-22T09:33:57.184" v="1298" actId="20577"/>
          <ac:spMkLst>
            <pc:docMk/>
            <pc:sldMk cId="1071032214" sldId="327"/>
            <ac:spMk id="7" creationId="{AF1AD30B-6A08-7BCE-5113-C083C34D4AAF}"/>
          </ac:spMkLst>
        </pc:spChg>
      </pc:sldChg>
      <pc:sldChg chg="modSp add del mod">
        <pc:chgData name="Salminen Veli-Matti" userId="cb85602f-0c38-4dff-8265-ac787a63bf85" providerId="ADAL" clId="{CF398BC0-3330-47BE-82F1-FA3D3AE880E9}" dt="2023-05-22T10:34:54.643" v="2236" actId="47"/>
        <pc:sldMkLst>
          <pc:docMk/>
          <pc:sldMk cId="2952984193" sldId="327"/>
        </pc:sldMkLst>
        <pc:spChg chg="mod">
          <ac:chgData name="Salminen Veli-Matti" userId="cb85602f-0c38-4dff-8265-ac787a63bf85" providerId="ADAL" clId="{CF398BC0-3330-47BE-82F1-FA3D3AE880E9}" dt="2023-05-22T10:05:59.619" v="1980" actId="20577"/>
          <ac:spMkLst>
            <pc:docMk/>
            <pc:sldMk cId="2952984193" sldId="327"/>
            <ac:spMk id="8" creationId="{19A5DE0B-41A2-6144-60A0-9FB257D5109B}"/>
          </ac:spMkLst>
        </pc:spChg>
      </pc:sldChg>
      <pc:sldChg chg="del">
        <pc:chgData name="Salminen Veli-Matti" userId="cb85602f-0c38-4dff-8265-ac787a63bf85" providerId="ADAL" clId="{CF398BC0-3330-47BE-82F1-FA3D3AE880E9}" dt="2023-05-22T07:39:23.081" v="6" actId="47"/>
        <pc:sldMkLst>
          <pc:docMk/>
          <pc:sldMk cId="3726386130" sldId="424"/>
        </pc:sldMkLst>
      </pc:sldChg>
      <pc:sldChg chg="del">
        <pc:chgData name="Salminen Veli-Matti" userId="cb85602f-0c38-4dff-8265-ac787a63bf85" providerId="ADAL" clId="{CF398BC0-3330-47BE-82F1-FA3D3AE880E9}" dt="2023-05-22T07:38:33.211" v="2" actId="47"/>
        <pc:sldMkLst>
          <pc:docMk/>
          <pc:sldMk cId="1324222635" sldId="425"/>
        </pc:sldMkLst>
      </pc:sldChg>
      <pc:sldChg chg="modSp new mod ord">
        <pc:chgData name="Salminen Veli-Matti" userId="cb85602f-0c38-4dff-8265-ac787a63bf85" providerId="ADAL" clId="{CF398BC0-3330-47BE-82F1-FA3D3AE880E9}" dt="2023-05-22T09:33:05.668" v="1275" actId="27636"/>
        <pc:sldMkLst>
          <pc:docMk/>
          <pc:sldMk cId="1398062373" sldId="427"/>
        </pc:sldMkLst>
        <pc:spChg chg="mod">
          <ac:chgData name="Salminen Veli-Matti" userId="cb85602f-0c38-4dff-8265-ac787a63bf85" providerId="ADAL" clId="{CF398BC0-3330-47BE-82F1-FA3D3AE880E9}" dt="2023-05-22T09:33:05.668" v="1275" actId="27636"/>
          <ac:spMkLst>
            <pc:docMk/>
            <pc:sldMk cId="1398062373" sldId="427"/>
            <ac:spMk id="2" creationId="{129B8668-3073-3F19-252B-EB0553DAF1C1}"/>
          </ac:spMkLst>
        </pc:spChg>
        <pc:spChg chg="mod">
          <ac:chgData name="Salminen Veli-Matti" userId="cb85602f-0c38-4dff-8265-ac787a63bf85" providerId="ADAL" clId="{CF398BC0-3330-47BE-82F1-FA3D3AE880E9}" dt="2023-05-22T08:05:47.643" v="195" actId="20577"/>
          <ac:spMkLst>
            <pc:docMk/>
            <pc:sldMk cId="1398062373" sldId="427"/>
            <ac:spMk id="3" creationId="{5BF4117B-440B-80AB-F95E-3F9BD253263B}"/>
          </ac:spMkLst>
        </pc:spChg>
      </pc:sldChg>
      <pc:sldChg chg="del">
        <pc:chgData name="Salminen Veli-Matti" userId="cb85602f-0c38-4dff-8265-ac787a63bf85" providerId="ADAL" clId="{CF398BC0-3330-47BE-82F1-FA3D3AE880E9}" dt="2023-05-22T07:38:23.237" v="0" actId="47"/>
        <pc:sldMkLst>
          <pc:docMk/>
          <pc:sldMk cId="2387952357" sldId="427"/>
        </pc:sldMkLst>
      </pc:sldChg>
      <pc:sldChg chg="modSp new mod">
        <pc:chgData name="Salminen Veli-Matti" userId="cb85602f-0c38-4dff-8265-ac787a63bf85" providerId="ADAL" clId="{CF398BC0-3330-47BE-82F1-FA3D3AE880E9}" dt="2023-05-22T08:20:45.284" v="612" actId="20577"/>
        <pc:sldMkLst>
          <pc:docMk/>
          <pc:sldMk cId="330375295" sldId="428"/>
        </pc:sldMkLst>
        <pc:spChg chg="mod">
          <ac:chgData name="Salminen Veli-Matti" userId="cb85602f-0c38-4dff-8265-ac787a63bf85" providerId="ADAL" clId="{CF398BC0-3330-47BE-82F1-FA3D3AE880E9}" dt="2023-05-22T08:20:45.284" v="612" actId="20577"/>
          <ac:spMkLst>
            <pc:docMk/>
            <pc:sldMk cId="330375295" sldId="428"/>
            <ac:spMk id="2" creationId="{FCE1547F-8C66-44D9-2F31-95338F683B5C}"/>
          </ac:spMkLst>
        </pc:spChg>
        <pc:spChg chg="mod">
          <ac:chgData name="Salminen Veli-Matti" userId="cb85602f-0c38-4dff-8265-ac787a63bf85" providerId="ADAL" clId="{CF398BC0-3330-47BE-82F1-FA3D3AE880E9}" dt="2023-05-22T08:18:00.827" v="390" actId="20577"/>
          <ac:spMkLst>
            <pc:docMk/>
            <pc:sldMk cId="330375295" sldId="428"/>
            <ac:spMk id="3" creationId="{74BD2012-5D50-64EA-B8C4-D7E7F8F8E653}"/>
          </ac:spMkLst>
        </pc:spChg>
      </pc:sldChg>
      <pc:sldChg chg="modSp new mod">
        <pc:chgData name="Salminen Veli-Matti" userId="cb85602f-0c38-4dff-8265-ac787a63bf85" providerId="ADAL" clId="{CF398BC0-3330-47BE-82F1-FA3D3AE880E9}" dt="2023-05-22T08:27:12.172" v="676" actId="20577"/>
        <pc:sldMkLst>
          <pc:docMk/>
          <pc:sldMk cId="1321346060" sldId="429"/>
        </pc:sldMkLst>
        <pc:spChg chg="mod">
          <ac:chgData name="Salminen Veli-Matti" userId="cb85602f-0c38-4dff-8265-ac787a63bf85" providerId="ADAL" clId="{CF398BC0-3330-47BE-82F1-FA3D3AE880E9}" dt="2023-05-22T08:27:12.172" v="676" actId="20577"/>
          <ac:spMkLst>
            <pc:docMk/>
            <pc:sldMk cId="1321346060" sldId="429"/>
            <ac:spMk id="2" creationId="{99719F84-D60E-99ED-5C95-7D7D63AAF77B}"/>
          </ac:spMkLst>
        </pc:spChg>
      </pc:sldChg>
      <pc:sldChg chg="new del">
        <pc:chgData name="Salminen Veli-Matti" userId="cb85602f-0c38-4dff-8265-ac787a63bf85" providerId="ADAL" clId="{CF398BC0-3330-47BE-82F1-FA3D3AE880E9}" dt="2023-05-22T08:28:25.567" v="679" actId="47"/>
        <pc:sldMkLst>
          <pc:docMk/>
          <pc:sldMk cId="2490575058" sldId="430"/>
        </pc:sldMkLst>
      </pc:sldChg>
      <pc:sldChg chg="modSp new mod">
        <pc:chgData name="Salminen Veli-Matti" userId="cb85602f-0c38-4dff-8265-ac787a63bf85" providerId="ADAL" clId="{CF398BC0-3330-47BE-82F1-FA3D3AE880E9}" dt="2023-05-22T08:45:58.347" v="897" actId="6549"/>
        <pc:sldMkLst>
          <pc:docMk/>
          <pc:sldMk cId="2121129216" sldId="431"/>
        </pc:sldMkLst>
        <pc:spChg chg="mod">
          <ac:chgData name="Salminen Veli-Matti" userId="cb85602f-0c38-4dff-8265-ac787a63bf85" providerId="ADAL" clId="{CF398BC0-3330-47BE-82F1-FA3D3AE880E9}" dt="2023-05-22T08:45:58.347" v="897" actId="6549"/>
          <ac:spMkLst>
            <pc:docMk/>
            <pc:sldMk cId="2121129216" sldId="431"/>
            <ac:spMk id="2" creationId="{A018F1E1-3F25-BE6A-96B7-7EE2E2E92C47}"/>
          </ac:spMkLst>
        </pc:spChg>
        <pc:spChg chg="mod">
          <ac:chgData name="Salminen Veli-Matti" userId="cb85602f-0c38-4dff-8265-ac787a63bf85" providerId="ADAL" clId="{CF398BC0-3330-47BE-82F1-FA3D3AE880E9}" dt="2023-05-22T08:42:14.889" v="888" actId="20577"/>
          <ac:spMkLst>
            <pc:docMk/>
            <pc:sldMk cId="2121129216" sldId="431"/>
            <ac:spMk id="3" creationId="{D913CB80-EF5C-966F-DB29-3EAC9D8C0CC5}"/>
          </ac:spMkLst>
        </pc:spChg>
      </pc:sldChg>
      <pc:sldChg chg="modSp new mod">
        <pc:chgData name="Salminen Veli-Matti" userId="cb85602f-0c38-4dff-8265-ac787a63bf85" providerId="ADAL" clId="{CF398BC0-3330-47BE-82F1-FA3D3AE880E9}" dt="2023-05-22T08:57:54.635" v="1100" actId="27636"/>
        <pc:sldMkLst>
          <pc:docMk/>
          <pc:sldMk cId="3959263934" sldId="432"/>
        </pc:sldMkLst>
        <pc:spChg chg="mod">
          <ac:chgData name="Salminen Veli-Matti" userId="cb85602f-0c38-4dff-8265-ac787a63bf85" providerId="ADAL" clId="{CF398BC0-3330-47BE-82F1-FA3D3AE880E9}" dt="2023-05-22T08:57:54.635" v="1100" actId="27636"/>
          <ac:spMkLst>
            <pc:docMk/>
            <pc:sldMk cId="3959263934" sldId="432"/>
            <ac:spMk id="2" creationId="{000A5A16-8D55-1BD9-1516-B5C16428FB40}"/>
          </ac:spMkLst>
        </pc:spChg>
        <pc:spChg chg="mod">
          <ac:chgData name="Salminen Veli-Matti" userId="cb85602f-0c38-4dff-8265-ac787a63bf85" providerId="ADAL" clId="{CF398BC0-3330-47BE-82F1-FA3D3AE880E9}" dt="2023-05-22T08:54:25.565" v="1055" actId="20577"/>
          <ac:spMkLst>
            <pc:docMk/>
            <pc:sldMk cId="3959263934" sldId="432"/>
            <ac:spMk id="3" creationId="{C578F3A4-B4FD-3020-1EBF-7834E7A0508A}"/>
          </ac:spMkLst>
        </pc:spChg>
      </pc:sldChg>
      <pc:sldChg chg="addSp delSp modSp new mod ord">
        <pc:chgData name="Salminen Veli-Matti" userId="cb85602f-0c38-4dff-8265-ac787a63bf85" providerId="ADAL" clId="{CF398BC0-3330-47BE-82F1-FA3D3AE880E9}" dt="2023-05-22T09:02:51.491" v="1271" actId="20577"/>
        <pc:sldMkLst>
          <pc:docMk/>
          <pc:sldMk cId="1167658864" sldId="433"/>
        </pc:sldMkLst>
        <pc:spChg chg="mod">
          <ac:chgData name="Salminen Veli-Matti" userId="cb85602f-0c38-4dff-8265-ac787a63bf85" providerId="ADAL" clId="{CF398BC0-3330-47BE-82F1-FA3D3AE880E9}" dt="2023-05-22T09:02:51.491" v="1271" actId="20577"/>
          <ac:spMkLst>
            <pc:docMk/>
            <pc:sldMk cId="1167658864" sldId="433"/>
            <ac:spMk id="2" creationId="{D5F3376F-1EC8-A505-A0E5-CF124F3AF344}"/>
          </ac:spMkLst>
        </pc:spChg>
        <pc:spChg chg="del">
          <ac:chgData name="Salminen Veli-Matti" userId="cb85602f-0c38-4dff-8265-ac787a63bf85" providerId="ADAL" clId="{CF398BC0-3330-47BE-82F1-FA3D3AE880E9}" dt="2023-05-22T08:59:55.869" v="1152"/>
          <ac:spMkLst>
            <pc:docMk/>
            <pc:sldMk cId="1167658864" sldId="433"/>
            <ac:spMk id="3" creationId="{94B0BC01-C3B6-57FE-AF38-1B06C14BD62F}"/>
          </ac:spMkLst>
        </pc:spChg>
        <pc:graphicFrameChg chg="add mod">
          <ac:chgData name="Salminen Veli-Matti" userId="cb85602f-0c38-4dff-8265-ac787a63bf85" providerId="ADAL" clId="{CF398BC0-3330-47BE-82F1-FA3D3AE880E9}" dt="2023-05-22T09:01:51.154" v="1184" actId="403"/>
          <ac:graphicFrameMkLst>
            <pc:docMk/>
            <pc:sldMk cId="1167658864" sldId="433"/>
            <ac:graphicFrameMk id="7" creationId="{35A4E7CE-042F-8D0D-8662-C26AEAF84413}"/>
          </ac:graphicFrameMkLst>
        </pc:graphicFrameChg>
      </pc:sldChg>
      <pc:sldChg chg="addSp delSp modSp new del mod modClrScheme chgLayout">
        <pc:chgData name="Salminen Veli-Matti" userId="cb85602f-0c38-4dff-8265-ac787a63bf85" providerId="ADAL" clId="{CF398BC0-3330-47BE-82F1-FA3D3AE880E9}" dt="2023-05-23T07:38:33.625" v="2269" actId="47"/>
        <pc:sldMkLst>
          <pc:docMk/>
          <pc:sldMk cId="4185723967" sldId="434"/>
        </pc:sldMkLst>
        <pc:spChg chg="del mod ord">
          <ac:chgData name="Salminen Veli-Matti" userId="cb85602f-0c38-4dff-8265-ac787a63bf85" providerId="ADAL" clId="{CF398BC0-3330-47BE-82F1-FA3D3AE880E9}" dt="2023-05-22T09:37:49.721" v="1313" actId="700"/>
          <ac:spMkLst>
            <pc:docMk/>
            <pc:sldMk cId="4185723967" sldId="434"/>
            <ac:spMk id="2" creationId="{8701419B-D704-1FAB-C25D-36F87392B9D3}"/>
          </ac:spMkLst>
        </pc:spChg>
        <pc:spChg chg="del mod ord">
          <ac:chgData name="Salminen Veli-Matti" userId="cb85602f-0c38-4dff-8265-ac787a63bf85" providerId="ADAL" clId="{CF398BC0-3330-47BE-82F1-FA3D3AE880E9}" dt="2023-05-22T09:37:49.721" v="1313" actId="700"/>
          <ac:spMkLst>
            <pc:docMk/>
            <pc:sldMk cId="4185723967" sldId="434"/>
            <ac:spMk id="3" creationId="{395B99E4-9F7F-39F7-774A-70D90E8B53D3}"/>
          </ac:spMkLst>
        </pc:spChg>
        <pc:spChg chg="mod ord">
          <ac:chgData name="Salminen Veli-Matti" userId="cb85602f-0c38-4dff-8265-ac787a63bf85" providerId="ADAL" clId="{CF398BC0-3330-47BE-82F1-FA3D3AE880E9}" dt="2023-05-22T09:37:49.721" v="1313" actId="700"/>
          <ac:spMkLst>
            <pc:docMk/>
            <pc:sldMk cId="4185723967" sldId="434"/>
            <ac:spMk id="4" creationId="{CEEE11DA-19AA-501C-3FBB-156B8A36B831}"/>
          </ac:spMkLst>
        </pc:spChg>
        <pc:spChg chg="mod ord">
          <ac:chgData name="Salminen Veli-Matti" userId="cb85602f-0c38-4dff-8265-ac787a63bf85" providerId="ADAL" clId="{CF398BC0-3330-47BE-82F1-FA3D3AE880E9}" dt="2023-05-22T09:37:49.721" v="1313" actId="700"/>
          <ac:spMkLst>
            <pc:docMk/>
            <pc:sldMk cId="4185723967" sldId="434"/>
            <ac:spMk id="5" creationId="{E23F64C2-8BEB-64B1-39E3-8FB176F718B0}"/>
          </ac:spMkLst>
        </pc:spChg>
        <pc:spChg chg="mod ord">
          <ac:chgData name="Salminen Veli-Matti" userId="cb85602f-0c38-4dff-8265-ac787a63bf85" providerId="ADAL" clId="{CF398BC0-3330-47BE-82F1-FA3D3AE880E9}" dt="2023-05-22T09:37:49.721" v="1313" actId="700"/>
          <ac:spMkLst>
            <pc:docMk/>
            <pc:sldMk cId="4185723967" sldId="434"/>
            <ac:spMk id="6" creationId="{54E44B5B-0F62-8BA0-B4CF-5E9B8F48B6A5}"/>
          </ac:spMkLst>
        </pc:spChg>
        <pc:spChg chg="add mod ord">
          <ac:chgData name="Salminen Veli-Matti" userId="cb85602f-0c38-4dff-8265-ac787a63bf85" providerId="ADAL" clId="{CF398BC0-3330-47BE-82F1-FA3D3AE880E9}" dt="2023-05-22T09:45:15.471" v="1742" actId="20577"/>
          <ac:spMkLst>
            <pc:docMk/>
            <pc:sldMk cId="4185723967" sldId="434"/>
            <ac:spMk id="7" creationId="{A56C7D4B-029F-F325-57A4-DE33F21AED1E}"/>
          </ac:spMkLst>
        </pc:spChg>
        <pc:spChg chg="add mod ord">
          <ac:chgData name="Salminen Veli-Matti" userId="cb85602f-0c38-4dff-8265-ac787a63bf85" providerId="ADAL" clId="{CF398BC0-3330-47BE-82F1-FA3D3AE880E9}" dt="2023-05-22T09:48:09.683" v="1820" actId="20577"/>
          <ac:spMkLst>
            <pc:docMk/>
            <pc:sldMk cId="4185723967" sldId="434"/>
            <ac:spMk id="8" creationId="{9DA10B8B-09BB-9609-1779-C1A8ADAD3942}"/>
          </ac:spMkLst>
        </pc:spChg>
      </pc:sldChg>
      <pc:sldChg chg="modSp new mod">
        <pc:chgData name="Salminen Veli-Matti" userId="cb85602f-0c38-4dff-8265-ac787a63bf85" providerId="ADAL" clId="{CF398BC0-3330-47BE-82F1-FA3D3AE880E9}" dt="2023-05-22T10:29:43.286" v="2235" actId="6549"/>
        <pc:sldMkLst>
          <pc:docMk/>
          <pc:sldMk cId="30495274" sldId="435"/>
        </pc:sldMkLst>
        <pc:spChg chg="mod">
          <ac:chgData name="Salminen Veli-Matti" userId="cb85602f-0c38-4dff-8265-ac787a63bf85" providerId="ADAL" clId="{CF398BC0-3330-47BE-82F1-FA3D3AE880E9}" dt="2023-05-22T10:29:43.286" v="2235" actId="6549"/>
          <ac:spMkLst>
            <pc:docMk/>
            <pc:sldMk cId="30495274" sldId="435"/>
            <ac:spMk id="2" creationId="{69849B8B-44A3-D372-9EA5-C21568464165}"/>
          </ac:spMkLst>
        </pc:spChg>
        <pc:spChg chg="mod">
          <ac:chgData name="Salminen Veli-Matti" userId="cb85602f-0c38-4dff-8265-ac787a63bf85" providerId="ADAL" clId="{CF398BC0-3330-47BE-82F1-FA3D3AE880E9}" dt="2023-05-22T10:28:31.866" v="2179" actId="20577"/>
          <ac:spMkLst>
            <pc:docMk/>
            <pc:sldMk cId="30495274" sldId="435"/>
            <ac:spMk id="3" creationId="{2BD636DE-C189-2E41-BF50-44BAEA8E2EB3}"/>
          </ac:spMkLst>
        </pc:spChg>
      </pc:sldChg>
      <pc:sldChg chg="addSp delSp modSp new mod modClrScheme chgLayout">
        <pc:chgData name="Salminen Veli-Matti" userId="cb85602f-0c38-4dff-8265-ac787a63bf85" providerId="ADAL" clId="{CF398BC0-3330-47BE-82F1-FA3D3AE880E9}" dt="2023-05-22T10:48:38.097" v="2237" actId="6549"/>
        <pc:sldMkLst>
          <pc:docMk/>
          <pc:sldMk cId="577451143" sldId="436"/>
        </pc:sldMkLst>
        <pc:spChg chg="del mod ord">
          <ac:chgData name="Salminen Veli-Matti" userId="cb85602f-0c38-4dff-8265-ac787a63bf85" providerId="ADAL" clId="{CF398BC0-3330-47BE-82F1-FA3D3AE880E9}" dt="2023-05-22T10:04:24.629" v="1827" actId="700"/>
          <ac:spMkLst>
            <pc:docMk/>
            <pc:sldMk cId="577451143" sldId="436"/>
            <ac:spMk id="2" creationId="{E7A30120-6892-97DD-8F64-1E9CC453CB5C}"/>
          </ac:spMkLst>
        </pc:spChg>
        <pc:spChg chg="del">
          <ac:chgData name="Salminen Veli-Matti" userId="cb85602f-0c38-4dff-8265-ac787a63bf85" providerId="ADAL" clId="{CF398BC0-3330-47BE-82F1-FA3D3AE880E9}" dt="2023-05-22T10:04:24.629" v="1827" actId="700"/>
          <ac:spMkLst>
            <pc:docMk/>
            <pc:sldMk cId="577451143" sldId="436"/>
            <ac:spMk id="3" creationId="{26807CAA-733C-9DFE-783B-CCCC7E40FDA4}"/>
          </ac:spMkLst>
        </pc:spChg>
        <pc:spChg chg="mod ord">
          <ac:chgData name="Salminen Veli-Matti" userId="cb85602f-0c38-4dff-8265-ac787a63bf85" providerId="ADAL" clId="{CF398BC0-3330-47BE-82F1-FA3D3AE880E9}" dt="2023-05-22T10:04:24.629" v="1827" actId="700"/>
          <ac:spMkLst>
            <pc:docMk/>
            <pc:sldMk cId="577451143" sldId="436"/>
            <ac:spMk id="4" creationId="{65CE86DA-52B3-492A-F994-E9BA1B4C0294}"/>
          </ac:spMkLst>
        </pc:spChg>
        <pc:spChg chg="del">
          <ac:chgData name="Salminen Veli-Matti" userId="cb85602f-0c38-4dff-8265-ac787a63bf85" providerId="ADAL" clId="{CF398BC0-3330-47BE-82F1-FA3D3AE880E9}" dt="2023-05-22T10:04:24.629" v="1827" actId="700"/>
          <ac:spMkLst>
            <pc:docMk/>
            <pc:sldMk cId="577451143" sldId="436"/>
            <ac:spMk id="5" creationId="{12C3D0C9-1EE1-5C96-9554-736FDCBFBFA2}"/>
          </ac:spMkLst>
        </pc:spChg>
        <pc:spChg chg="mod ord">
          <ac:chgData name="Salminen Veli-Matti" userId="cb85602f-0c38-4dff-8265-ac787a63bf85" providerId="ADAL" clId="{CF398BC0-3330-47BE-82F1-FA3D3AE880E9}" dt="2023-05-22T10:04:24.629" v="1827" actId="700"/>
          <ac:spMkLst>
            <pc:docMk/>
            <pc:sldMk cId="577451143" sldId="436"/>
            <ac:spMk id="6" creationId="{08D02926-2532-705B-B68E-87DE3D569870}"/>
          </ac:spMkLst>
        </pc:spChg>
        <pc:spChg chg="add mod ord">
          <ac:chgData name="Salminen Veli-Matti" userId="cb85602f-0c38-4dff-8265-ac787a63bf85" providerId="ADAL" clId="{CF398BC0-3330-47BE-82F1-FA3D3AE880E9}" dt="2023-05-22T10:48:38.097" v="2237" actId="6549"/>
          <ac:spMkLst>
            <pc:docMk/>
            <pc:sldMk cId="577451143" sldId="436"/>
            <ac:spMk id="7" creationId="{EE7E3FB5-76E1-FC1F-8B0C-A93759755F3C}"/>
          </ac:spMkLst>
        </pc:spChg>
      </pc:sldChg>
      <pc:sldChg chg="addSp delSp modSp new mod">
        <pc:chgData name="Salminen Veli-Matti" userId="cb85602f-0c38-4dff-8265-ac787a63bf85" providerId="ADAL" clId="{CF398BC0-3330-47BE-82F1-FA3D3AE880E9}" dt="2023-05-23T07:49:12.699" v="2336"/>
        <pc:sldMkLst>
          <pc:docMk/>
          <pc:sldMk cId="1118335570" sldId="437"/>
        </pc:sldMkLst>
        <pc:spChg chg="mod">
          <ac:chgData name="Salminen Veli-Matti" userId="cb85602f-0c38-4dff-8265-ac787a63bf85" providerId="ADAL" clId="{CF398BC0-3330-47BE-82F1-FA3D3AE880E9}" dt="2023-05-23T07:38:47.810" v="2328" actId="20577"/>
          <ac:spMkLst>
            <pc:docMk/>
            <pc:sldMk cId="1118335570" sldId="437"/>
            <ac:spMk id="2" creationId="{92E1E13F-02AC-D3D2-8937-7FAEB36BE308}"/>
          </ac:spMkLst>
        </pc:spChg>
        <pc:spChg chg="del">
          <ac:chgData name="Salminen Veli-Matti" userId="cb85602f-0c38-4dff-8265-ac787a63bf85" providerId="ADAL" clId="{CF398BC0-3330-47BE-82F1-FA3D3AE880E9}" dt="2023-05-23T07:35:41.263" v="2240"/>
          <ac:spMkLst>
            <pc:docMk/>
            <pc:sldMk cId="1118335570" sldId="437"/>
            <ac:spMk id="3" creationId="{E821A928-128B-B5E7-C2E3-73D1EF6D869F}"/>
          </ac:spMkLst>
        </pc:spChg>
        <pc:graphicFrameChg chg="add mod">
          <ac:chgData name="Salminen Veli-Matti" userId="cb85602f-0c38-4dff-8265-ac787a63bf85" providerId="ADAL" clId="{CF398BC0-3330-47BE-82F1-FA3D3AE880E9}" dt="2023-05-23T07:49:12.699" v="2336"/>
          <ac:graphicFrameMkLst>
            <pc:docMk/>
            <pc:sldMk cId="1118335570" sldId="437"/>
            <ac:graphicFrameMk id="7" creationId="{0B41CD10-935F-4A42-9C70-CEC8F15D4D08}"/>
          </ac:graphicFrameMkLst>
        </pc:graphicFrameChg>
        <pc:graphicFrameChg chg="add mod">
          <ac:chgData name="Salminen Veli-Matti" userId="cb85602f-0c38-4dff-8265-ac787a63bf85" providerId="ADAL" clId="{CF398BC0-3330-47BE-82F1-FA3D3AE880E9}" dt="2023-05-23T07:39:01.309" v="2331"/>
          <ac:graphicFrameMkLst>
            <pc:docMk/>
            <pc:sldMk cId="1118335570" sldId="437"/>
            <ac:graphicFrameMk id="8" creationId="{0B41CD10-935F-4A42-9C70-CEC8F15D4D0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li-matti_salminen_evl_fi/Documents/KTK/Ty&#246;ryhm&#228;t/Diakoniabarometri%202022/Raportti/Taulukot%20ja%20kuviot/DBR_Luku4_Kuviot-ja-tauluk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li-matti_salminen_evl_fi/Documents/KTK/Tutkimushankkeet/Kirkko%20yhteiskunnassa%202021-/Artikkelikokoelma/Oma%20artikkeli/Kirkko%20julkisissa%20instituutioissa%20GE%202015%20ja%20GE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li-matti_salminen_evl_fi/Documents/KTK/Tutkimushankkeet/Kirkko%20yhteiskunnassa%202021-/Artikkelikokoelma/Oma%20artikkeli/Kirkko%20julkisissa%20instituutioissa%20GE%202015%20ja%20GE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li-matti_salminen_evl_fi/Documents/KTK/Esitelm&#228;t%20ja%20konferenssit/Kriisinhallinta_arvokartat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evl-my.sharepoint.com/personal/veli-matti_salminen_evl_fi/Documents/KTK/Nelivuotiskertomukset/2016-2019/Osa%20II%20KTK/Kuviot%20excel/Luku%20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li-matti_salminen_evl_fi/Documents/Tiedostot/KTK/Esitelm&#228;t%20ja%20konferenssit/TUTP%202022/VMS-esitys_Puoluekantajailmasto-kuvi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li-matti_salminen_evl_fi/Documents/Tiedostot/KTK/Esitelm&#228;t%20ja%20konferenssit/TUTP%202022/VMS-esitys_Puoluekantajailmasto-kuvi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'Kuvio 4.3'!$B$3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'Kuvio 4.3'!$A$4:$A$12</c:f>
              <c:strCache>
                <c:ptCount val="2"/>
                <c:pt idx="0">
                  <c:v>Diakoniatyöntekijöiden tulisi nostaa yhteiskunnalliseen keskusteluun taloudellinen epätasa-arvo ja ihmisten pahoinvointi</c:v>
                </c:pt>
                <c:pt idx="1">
                  <c:v>Diakoniatyössä tarvitaan lisäpanostusta politiikan lukutaitoon, jotta ymmärrämme paremmin poliittisten päätösten vaikutukset yhteiskunnassa</c:v>
                </c:pt>
              </c:strCache>
            </c:strRef>
          </c:cat>
          <c:val>
            <c:numRef>
              <c:f>'Kuvio 4.3'!$B$4:$B$12</c:f>
              <c:numCache>
                <c:formatCode>0</c:formatCode>
                <c:ptCount val="2"/>
                <c:pt idx="0">
                  <c:v>57.5</c:v>
                </c:pt>
                <c:pt idx="1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D-41A3-B2BA-6330550A9539}"/>
            </c:ext>
          </c:extLst>
        </c:ser>
        <c:ser>
          <c:idx val="1"/>
          <c:order val="1"/>
          <c:tx>
            <c:strRef>
              <c:f>'Kuvio 4.3'!$C$3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'Kuvio 4.3'!$A$4:$A$12</c:f>
              <c:strCache>
                <c:ptCount val="2"/>
                <c:pt idx="0">
                  <c:v>Diakoniatyöntekijöiden tulisi nostaa yhteiskunnalliseen keskusteluun taloudellinen epätasa-arvo ja ihmisten pahoinvointi</c:v>
                </c:pt>
                <c:pt idx="1">
                  <c:v>Diakoniatyössä tarvitaan lisäpanostusta politiikan lukutaitoon, jotta ymmärrämme paremmin poliittisten päätösten vaikutukset yhteiskunnassa</c:v>
                </c:pt>
              </c:strCache>
            </c:strRef>
          </c:cat>
          <c:val>
            <c:numRef>
              <c:f>'Kuvio 4.3'!$C$4:$C$12</c:f>
              <c:numCache>
                <c:formatCode>0</c:formatCode>
                <c:ptCount val="2"/>
                <c:pt idx="0">
                  <c:v>37.9</c:v>
                </c:pt>
                <c:pt idx="1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D-41A3-B2BA-6330550A9539}"/>
            </c:ext>
          </c:extLst>
        </c:ser>
        <c:ser>
          <c:idx val="2"/>
          <c:order val="2"/>
          <c:tx>
            <c:strRef>
              <c:f>'Kuvio 4.3'!$D$3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'Kuvio 4.3'!$A$4:$A$12</c:f>
              <c:strCache>
                <c:ptCount val="2"/>
                <c:pt idx="0">
                  <c:v>Diakoniatyöntekijöiden tulisi nostaa yhteiskunnalliseen keskusteluun taloudellinen epätasa-arvo ja ihmisten pahoinvointi</c:v>
                </c:pt>
                <c:pt idx="1">
                  <c:v>Diakoniatyössä tarvitaan lisäpanostusta politiikan lukutaitoon, jotta ymmärrämme paremmin poliittisten päätösten vaikutukset yhteiskunnassa</c:v>
                </c:pt>
              </c:strCache>
            </c:strRef>
          </c:cat>
          <c:val>
            <c:numRef>
              <c:f>'Kuvio 4.3'!$D$4:$D$12</c:f>
              <c:numCache>
                <c:formatCode>0</c:formatCode>
                <c:ptCount val="2"/>
                <c:pt idx="0">
                  <c:v>2.2999999999999998</c:v>
                </c:pt>
                <c:pt idx="1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8D-41A3-B2BA-6330550A9539}"/>
            </c:ext>
          </c:extLst>
        </c:ser>
        <c:ser>
          <c:idx val="3"/>
          <c:order val="3"/>
          <c:tx>
            <c:strRef>
              <c:f>'Kuvio 4.3'!$E$3</c:f>
              <c:strCache>
                <c:ptCount val="1"/>
                <c:pt idx="0">
                  <c:v>Täysin eri mieltä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'Kuvio 4.3'!$A$4:$A$12</c:f>
              <c:strCache>
                <c:ptCount val="2"/>
                <c:pt idx="0">
                  <c:v>Diakoniatyöntekijöiden tulisi nostaa yhteiskunnalliseen keskusteluun taloudellinen epätasa-arvo ja ihmisten pahoinvointi</c:v>
                </c:pt>
                <c:pt idx="1">
                  <c:v>Diakoniatyössä tarvitaan lisäpanostusta politiikan lukutaitoon, jotta ymmärrämme paremmin poliittisten päätösten vaikutukset yhteiskunnassa</c:v>
                </c:pt>
              </c:strCache>
            </c:strRef>
          </c:cat>
          <c:val>
            <c:numRef>
              <c:f>'Kuvio 4.3'!$E$4:$E$12</c:f>
              <c:numCache>
                <c:formatCode>0</c:formatCode>
                <c:ptCount val="2"/>
                <c:pt idx="0">
                  <c:v>0.6</c:v>
                </c:pt>
                <c:pt idx="1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8D-41A3-B2BA-6330550A9539}"/>
            </c:ext>
          </c:extLst>
        </c:ser>
        <c:ser>
          <c:idx val="4"/>
          <c:order val="4"/>
          <c:tx>
            <c:strRef>
              <c:f>'Kuvio 4.3'!$F$3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'Kuvio 4.3'!$A$4:$A$12</c:f>
              <c:strCache>
                <c:ptCount val="2"/>
                <c:pt idx="0">
                  <c:v>Diakoniatyöntekijöiden tulisi nostaa yhteiskunnalliseen keskusteluun taloudellinen epätasa-arvo ja ihmisten pahoinvointi</c:v>
                </c:pt>
                <c:pt idx="1">
                  <c:v>Diakoniatyössä tarvitaan lisäpanostusta politiikan lukutaitoon, jotta ymmärrämme paremmin poliittisten päätösten vaikutukset yhteiskunnassa</c:v>
                </c:pt>
              </c:strCache>
            </c:strRef>
          </c:cat>
          <c:val>
            <c:numRef>
              <c:f>'Kuvio 4.3'!$F$4:$F$12</c:f>
              <c:numCache>
                <c:formatCode>0</c:formatCode>
                <c:ptCount val="2"/>
                <c:pt idx="0">
                  <c:v>1.7</c:v>
                </c:pt>
                <c:pt idx="1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8D-41A3-B2BA-6330550A95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7698368"/>
        <c:axId val="447699680"/>
      </c:barChart>
      <c:catAx>
        <c:axId val="44769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7699680"/>
        <c:crosses val="autoZero"/>
        <c:auto val="1"/>
        <c:lblAlgn val="ctr"/>
        <c:lblOffset val="100"/>
        <c:noMultiLvlLbl val="0"/>
      </c:catAx>
      <c:valAx>
        <c:axId val="4476996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769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Taul1!$B$6</c:f>
              <c:strCache>
                <c:ptCount val="1"/>
                <c:pt idx="0">
                  <c:v>Erittäin myönteisesti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Taul1!$A$7:$A$16</c:f>
              <c:strCache>
                <c:ptCount val="10"/>
                <c:pt idx="0">
                  <c:v>Sotilaspappien läsnäolo puolustusvoimissa: 2015</c:v>
                </c:pt>
                <c:pt idx="1">
                  <c:v>2022</c:v>
                </c:pt>
                <c:pt idx="2">
                  <c:v>Vankilapappien läsnäolo vankiloissa: 2015</c:v>
                </c:pt>
                <c:pt idx="3">
                  <c:v>2022</c:v>
                </c:pt>
                <c:pt idx="4">
                  <c:v>Sairaalapappien läsnäolo sairaaloissa: 2015</c:v>
                </c:pt>
                <c:pt idx="5">
                  <c:v>2022</c:v>
                </c:pt>
                <c:pt idx="6">
                  <c:v>Yleisradion hengelliset ohjelmat: 2015</c:v>
                </c:pt>
                <c:pt idx="7">
                  <c:v>2022</c:v>
                </c:pt>
                <c:pt idx="8">
                  <c:v>Valtiolliset jumalanpalvelukset: 2015</c:v>
                </c:pt>
                <c:pt idx="9">
                  <c:v>2022</c:v>
                </c:pt>
              </c:strCache>
            </c:strRef>
          </c:cat>
          <c:val>
            <c:numRef>
              <c:f>Taul1!$B$7:$B$16</c:f>
              <c:numCache>
                <c:formatCode>0%</c:formatCode>
                <c:ptCount val="10"/>
                <c:pt idx="0">
                  <c:v>0.50734766785071361</c:v>
                </c:pt>
                <c:pt idx="1">
                  <c:v>0.3704710144927536</c:v>
                </c:pt>
                <c:pt idx="2">
                  <c:v>0.54179460721719575</c:v>
                </c:pt>
                <c:pt idx="3">
                  <c:v>0.38768115942028986</c:v>
                </c:pt>
                <c:pt idx="4">
                  <c:v>0.59992369262212697</c:v>
                </c:pt>
                <c:pt idx="5">
                  <c:v>0.4420289855072464</c:v>
                </c:pt>
                <c:pt idx="6">
                  <c:v>0.35604435142464291</c:v>
                </c:pt>
                <c:pt idx="7">
                  <c:v>0.23369565217391305</c:v>
                </c:pt>
                <c:pt idx="8">
                  <c:v>0.34930759714725867</c:v>
                </c:pt>
                <c:pt idx="9">
                  <c:v>0.23097826086956524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6-42A9-B2EF-98694877A146}"/>
            </c:ext>
          </c:extLst>
        </c:ser>
        <c:ser>
          <c:idx val="1"/>
          <c:order val="1"/>
          <c:tx>
            <c:strRef>
              <c:f>Taul1!$C$6</c:f>
              <c:strCache>
                <c:ptCount val="1"/>
                <c:pt idx="0">
                  <c:v>Melko myönteisesti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Taul1!$A$7:$A$16</c:f>
              <c:strCache>
                <c:ptCount val="10"/>
                <c:pt idx="0">
                  <c:v>Sotilaspappien läsnäolo puolustusvoimissa: 2015</c:v>
                </c:pt>
                <c:pt idx="1">
                  <c:v>2022</c:v>
                </c:pt>
                <c:pt idx="2">
                  <c:v>Vankilapappien läsnäolo vankiloissa: 2015</c:v>
                </c:pt>
                <c:pt idx="3">
                  <c:v>2022</c:v>
                </c:pt>
                <c:pt idx="4">
                  <c:v>Sairaalapappien läsnäolo sairaaloissa: 2015</c:v>
                </c:pt>
                <c:pt idx="5">
                  <c:v>2022</c:v>
                </c:pt>
                <c:pt idx="6">
                  <c:v>Yleisradion hengelliset ohjelmat: 2015</c:v>
                </c:pt>
                <c:pt idx="7">
                  <c:v>2022</c:v>
                </c:pt>
                <c:pt idx="8">
                  <c:v>Valtiolliset jumalanpalvelukset: 2015</c:v>
                </c:pt>
                <c:pt idx="9">
                  <c:v>2022</c:v>
                </c:pt>
              </c:strCache>
            </c:strRef>
          </c:cat>
          <c:val>
            <c:numRef>
              <c:f>Taul1!$C$7:$C$16</c:f>
              <c:numCache>
                <c:formatCode>0%</c:formatCode>
                <c:ptCount val="10"/>
                <c:pt idx="0">
                  <c:v>0.25359740011129484</c:v>
                </c:pt>
                <c:pt idx="1">
                  <c:v>0.27355072463768115</c:v>
                </c:pt>
                <c:pt idx="2">
                  <c:v>0.27217145904313006</c:v>
                </c:pt>
                <c:pt idx="3">
                  <c:v>0.29710144927536231</c:v>
                </c:pt>
                <c:pt idx="4">
                  <c:v>0.25262070480694826</c:v>
                </c:pt>
                <c:pt idx="5">
                  <c:v>0.27807971014492755</c:v>
                </c:pt>
                <c:pt idx="6">
                  <c:v>0.2437455407385124</c:v>
                </c:pt>
                <c:pt idx="7">
                  <c:v>0.24184782608695651</c:v>
                </c:pt>
                <c:pt idx="8">
                  <c:v>0.21631908930657406</c:v>
                </c:pt>
                <c:pt idx="9">
                  <c:v>0.21920289855072464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6-42A9-B2EF-98694877A146}"/>
            </c:ext>
          </c:extLst>
        </c:ser>
        <c:ser>
          <c:idx val="2"/>
          <c:order val="2"/>
          <c:tx>
            <c:strRef>
              <c:f>Taul1!$D$6</c:f>
              <c:strCache>
                <c:ptCount val="1"/>
                <c:pt idx="0">
                  <c:v>En kielteisesti enkä myönteisesti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Taul1!$A$7:$A$16</c:f>
              <c:strCache>
                <c:ptCount val="10"/>
                <c:pt idx="0">
                  <c:v>Sotilaspappien läsnäolo puolustusvoimissa: 2015</c:v>
                </c:pt>
                <c:pt idx="1">
                  <c:v>2022</c:v>
                </c:pt>
                <c:pt idx="2">
                  <c:v>Vankilapappien läsnäolo vankiloissa: 2015</c:v>
                </c:pt>
                <c:pt idx="3">
                  <c:v>2022</c:v>
                </c:pt>
                <c:pt idx="4">
                  <c:v>Sairaalapappien läsnäolo sairaaloissa: 2015</c:v>
                </c:pt>
                <c:pt idx="5">
                  <c:v>2022</c:v>
                </c:pt>
                <c:pt idx="6">
                  <c:v>Yleisradion hengelliset ohjelmat: 2015</c:v>
                </c:pt>
                <c:pt idx="7">
                  <c:v>2022</c:v>
                </c:pt>
                <c:pt idx="8">
                  <c:v>Valtiolliset jumalanpalvelukset: 2015</c:v>
                </c:pt>
                <c:pt idx="9">
                  <c:v>2022</c:v>
                </c:pt>
              </c:strCache>
            </c:strRef>
          </c:cat>
          <c:val>
            <c:numRef>
              <c:f>Taul1!$D$7:$D$16</c:f>
              <c:numCache>
                <c:formatCode>0%</c:formatCode>
                <c:ptCount val="10"/>
                <c:pt idx="0">
                  <c:v>0.12606488251003639</c:v>
                </c:pt>
                <c:pt idx="1">
                  <c:v>0.22282608695652173</c:v>
                </c:pt>
                <c:pt idx="2">
                  <c:v>0.11689216836607047</c:v>
                </c:pt>
                <c:pt idx="3">
                  <c:v>0.21920289855072464</c:v>
                </c:pt>
                <c:pt idx="4">
                  <c:v>9.6768832520964826E-2</c:v>
                </c:pt>
                <c:pt idx="5">
                  <c:v>0.19927536231884058</c:v>
                </c:pt>
                <c:pt idx="6">
                  <c:v>0.24995378403889629</c:v>
                </c:pt>
                <c:pt idx="7">
                  <c:v>0.33514492753623187</c:v>
                </c:pt>
                <c:pt idx="8">
                  <c:v>0.21728233376735751</c:v>
                </c:pt>
                <c:pt idx="9">
                  <c:v>0.3170289855072464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6-42A9-B2EF-98694877A146}"/>
            </c:ext>
          </c:extLst>
        </c:ser>
        <c:ser>
          <c:idx val="3"/>
          <c:order val="3"/>
          <c:tx>
            <c:strRef>
              <c:f>Taul1!$E$6</c:f>
              <c:strCache>
                <c:ptCount val="1"/>
                <c:pt idx="0">
                  <c:v>Melko kielteisesti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Taul1!$A$7:$A$16</c:f>
              <c:strCache>
                <c:ptCount val="10"/>
                <c:pt idx="0">
                  <c:v>Sotilaspappien läsnäolo puolustusvoimissa: 2015</c:v>
                </c:pt>
                <c:pt idx="1">
                  <c:v>2022</c:v>
                </c:pt>
                <c:pt idx="2">
                  <c:v>Vankilapappien läsnäolo vankiloissa: 2015</c:v>
                </c:pt>
                <c:pt idx="3">
                  <c:v>2022</c:v>
                </c:pt>
                <c:pt idx="4">
                  <c:v>Sairaalapappien läsnäolo sairaaloissa: 2015</c:v>
                </c:pt>
                <c:pt idx="5">
                  <c:v>2022</c:v>
                </c:pt>
                <c:pt idx="6">
                  <c:v>Yleisradion hengelliset ohjelmat: 2015</c:v>
                </c:pt>
                <c:pt idx="7">
                  <c:v>2022</c:v>
                </c:pt>
                <c:pt idx="8">
                  <c:v>Valtiolliset jumalanpalvelukset: 2015</c:v>
                </c:pt>
                <c:pt idx="9">
                  <c:v>2022</c:v>
                </c:pt>
              </c:strCache>
            </c:strRef>
          </c:cat>
          <c:val>
            <c:numRef>
              <c:f>Taul1!$E$7:$E$16</c:f>
              <c:numCache>
                <c:formatCode>0%</c:formatCode>
                <c:ptCount val="10"/>
                <c:pt idx="0">
                  <c:v>3.7373643132691627E-2</c:v>
                </c:pt>
                <c:pt idx="1">
                  <c:v>5.434782608695652E-2</c:v>
                </c:pt>
                <c:pt idx="2">
                  <c:v>1.8526143556143914E-2</c:v>
                </c:pt>
                <c:pt idx="3">
                  <c:v>2.9891304347826088E-2</c:v>
                </c:pt>
                <c:pt idx="4">
                  <c:v>1.5416042984524687E-2</c:v>
                </c:pt>
                <c:pt idx="5">
                  <c:v>2.8985507246376812E-2</c:v>
                </c:pt>
                <c:pt idx="6">
                  <c:v>7.0828676105457358E-2</c:v>
                </c:pt>
                <c:pt idx="7">
                  <c:v>9.6014492753623185E-2</c:v>
                </c:pt>
                <c:pt idx="8">
                  <c:v>9.0199777798109698E-2</c:v>
                </c:pt>
                <c:pt idx="9">
                  <c:v>9.3297101449275346E-2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6-42A9-B2EF-98694877A146}"/>
            </c:ext>
          </c:extLst>
        </c:ser>
        <c:ser>
          <c:idx val="4"/>
          <c:order val="4"/>
          <c:tx>
            <c:strRef>
              <c:f>Taul1!$F$6</c:f>
              <c:strCache>
                <c:ptCount val="1"/>
                <c:pt idx="0">
                  <c:v>Erittäin kielteisesti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Taul1!$A$7:$A$16</c:f>
              <c:strCache>
                <c:ptCount val="10"/>
                <c:pt idx="0">
                  <c:v>Sotilaspappien läsnäolo puolustusvoimissa: 2015</c:v>
                </c:pt>
                <c:pt idx="1">
                  <c:v>2022</c:v>
                </c:pt>
                <c:pt idx="2">
                  <c:v>Vankilapappien läsnäolo vankiloissa: 2015</c:v>
                </c:pt>
                <c:pt idx="3">
                  <c:v>2022</c:v>
                </c:pt>
                <c:pt idx="4">
                  <c:v>Sairaalapappien läsnäolo sairaaloissa: 2015</c:v>
                </c:pt>
                <c:pt idx="5">
                  <c:v>2022</c:v>
                </c:pt>
                <c:pt idx="6">
                  <c:v>Yleisradion hengelliset ohjelmat: 2015</c:v>
                </c:pt>
                <c:pt idx="7">
                  <c:v>2022</c:v>
                </c:pt>
                <c:pt idx="8">
                  <c:v>Valtiolliset jumalanpalvelukset: 2015</c:v>
                </c:pt>
                <c:pt idx="9">
                  <c:v>2022</c:v>
                </c:pt>
              </c:strCache>
            </c:strRef>
          </c:cat>
          <c:val>
            <c:numRef>
              <c:f>Taul1!$F$7:$F$16</c:f>
              <c:numCache>
                <c:formatCode>0%</c:formatCode>
                <c:ptCount val="10"/>
                <c:pt idx="0">
                  <c:v>4.8227670791492858E-2</c:v>
                </c:pt>
                <c:pt idx="1">
                  <c:v>4.3478260869565216E-2</c:v>
                </c:pt>
                <c:pt idx="2">
                  <c:v>2.3007620352089576E-2</c:v>
                </c:pt>
                <c:pt idx="3">
                  <c:v>2.8079710144927536E-2</c:v>
                </c:pt>
                <c:pt idx="4">
                  <c:v>1.9203934695327808E-2</c:v>
                </c:pt>
                <c:pt idx="5">
                  <c:v>2.4456521739130436E-2</c:v>
                </c:pt>
                <c:pt idx="6">
                  <c:v>4.92926207722965E-2</c:v>
                </c:pt>
                <c:pt idx="7">
                  <c:v>5.9782608695652176E-2</c:v>
                </c:pt>
                <c:pt idx="8">
                  <c:v>9.110198982941968E-2</c:v>
                </c:pt>
                <c:pt idx="9">
                  <c:v>8.7862318840579712E-2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76-42A9-B2EF-98694877A146}"/>
            </c:ext>
          </c:extLst>
        </c:ser>
        <c:ser>
          <c:idx val="5"/>
          <c:order val="5"/>
          <c:tx>
            <c:strRef>
              <c:f>Taul1!$G$6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Taul1!$A$7:$A$16</c:f>
              <c:strCache>
                <c:ptCount val="10"/>
                <c:pt idx="0">
                  <c:v>Sotilaspappien läsnäolo puolustusvoimissa: 2015</c:v>
                </c:pt>
                <c:pt idx="1">
                  <c:v>2022</c:v>
                </c:pt>
                <c:pt idx="2">
                  <c:v>Vankilapappien läsnäolo vankiloissa: 2015</c:v>
                </c:pt>
                <c:pt idx="3">
                  <c:v>2022</c:v>
                </c:pt>
                <c:pt idx="4">
                  <c:v>Sairaalapappien läsnäolo sairaaloissa: 2015</c:v>
                </c:pt>
                <c:pt idx="5">
                  <c:v>2022</c:v>
                </c:pt>
                <c:pt idx="6">
                  <c:v>Yleisradion hengelliset ohjelmat: 2015</c:v>
                </c:pt>
                <c:pt idx="7">
                  <c:v>2022</c:v>
                </c:pt>
                <c:pt idx="8">
                  <c:v>Valtiolliset jumalanpalvelukset: 2015</c:v>
                </c:pt>
                <c:pt idx="9">
                  <c:v>2022</c:v>
                </c:pt>
              </c:strCache>
            </c:strRef>
          </c:cat>
          <c:val>
            <c:numRef>
              <c:f>Taul1!$G$7:$G$16</c:f>
              <c:numCache>
                <c:formatCode>0%</c:formatCode>
                <c:ptCount val="10"/>
                <c:pt idx="0">
                  <c:v>2.7388735603770122E-2</c:v>
                </c:pt>
                <c:pt idx="1">
                  <c:v>3.5326086956521736E-2</c:v>
                </c:pt>
                <c:pt idx="2">
                  <c:v>2.7608001465368813E-2</c:v>
                </c:pt>
                <c:pt idx="3">
                  <c:v>3.8043478260869568E-2</c:v>
                </c:pt>
                <c:pt idx="4">
                  <c:v>1.6066792370106147E-2</c:v>
                </c:pt>
                <c:pt idx="5">
                  <c:v>2.717391304347826E-2</c:v>
                </c:pt>
                <c:pt idx="6">
                  <c:v>3.0135026920194544E-2</c:v>
                </c:pt>
                <c:pt idx="7">
                  <c:v>3.3514492753623192E-2</c:v>
                </c:pt>
                <c:pt idx="8">
                  <c:v>3.578921215128035E-2</c:v>
                </c:pt>
                <c:pt idx="9">
                  <c:v>5.1630434782608689E-2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76-42A9-B2EF-98694877A14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9572920"/>
        <c:axId val="589573904"/>
      </c:barChart>
      <c:catAx>
        <c:axId val="589572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9573904"/>
        <c:crosses val="autoZero"/>
        <c:auto val="1"/>
        <c:lblAlgn val="ctr"/>
        <c:lblOffset val="100"/>
        <c:noMultiLvlLbl val="0"/>
      </c:catAx>
      <c:valAx>
        <c:axId val="5895739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957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Taul1!$A$26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Taul1!$B$25:$H$25</c:f>
              <c:strCache>
                <c:ptCount val="7"/>
                <c:pt idx="0">
                  <c:v>Kirkkojen tulee tarjota henkistä tukea ja keskusteluapua kriisitilanteissa</c:v>
                </c:pt>
                <c:pt idx="1">
                  <c:v>Kirkkotilojen tulee olla avoinna hiljentymiseen ja yhteen tulemiseen kriisitilanteissa</c:v>
                </c:pt>
                <c:pt idx="2">
                  <c:v>Kirkkojen tulee tarjota aineellista tukea kuten hätämajoitusta ja vaatekeräyksiä kriisitilanteissa</c:v>
                </c:pt>
                <c:pt idx="3">
                  <c:v>Kirkoilla tulee olla lakiin kirjattu tai muuten vakiintunut velvollisuus viranomaisyhteistyöhön kriisitilanteissa</c:v>
                </c:pt>
                <c:pt idx="4">
                  <c:v>Kirkkojen tulee painottaa erityisesti hengellistä sanomaa kriisitilanteissa </c:v>
                </c:pt>
                <c:pt idx="5">
                  <c:v>Kirkkojen tulee tukea kriisitilanteissa ensisijaisesti omia jäseniään</c:v>
                </c:pt>
                <c:pt idx="6">
                  <c:v>Kirkkojen tulee aktiivisesti hakeutua yhteistyöhön muiden uskonnollisten yhteisöjen kanssa kriisitilanteissa</c:v>
                </c:pt>
              </c:strCache>
            </c:strRef>
          </c:cat>
          <c:val>
            <c:numRef>
              <c:f>Taul1!$B$26:$H$26</c:f>
              <c:numCache>
                <c:formatCode>0%</c:formatCode>
                <c:ptCount val="7"/>
                <c:pt idx="0">
                  <c:v>0.44021739130434784</c:v>
                </c:pt>
                <c:pt idx="1">
                  <c:v>0.49456521739130432</c:v>
                </c:pt>
                <c:pt idx="2">
                  <c:v>0.35869565217391303</c:v>
                </c:pt>
                <c:pt idx="3">
                  <c:v>0.23097826086956524</c:v>
                </c:pt>
                <c:pt idx="4">
                  <c:v>0.13405797101449277</c:v>
                </c:pt>
                <c:pt idx="5">
                  <c:v>6.4311594202898545E-2</c:v>
                </c:pt>
                <c:pt idx="6">
                  <c:v>0.28713768115942029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E-448B-9CBC-D0C6FD7001F0}"/>
            </c:ext>
          </c:extLst>
        </c:ser>
        <c:ser>
          <c:idx val="1"/>
          <c:order val="1"/>
          <c:tx>
            <c:strRef>
              <c:f>Taul1!$A$27</c:f>
              <c:strCache>
                <c:ptCount val="1"/>
                <c:pt idx="0">
                  <c:v>Osittain samaa mieltä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Taul1!$B$25:$H$25</c:f>
              <c:strCache>
                <c:ptCount val="7"/>
                <c:pt idx="0">
                  <c:v>Kirkkojen tulee tarjota henkistä tukea ja keskusteluapua kriisitilanteissa</c:v>
                </c:pt>
                <c:pt idx="1">
                  <c:v>Kirkkotilojen tulee olla avoinna hiljentymiseen ja yhteen tulemiseen kriisitilanteissa</c:v>
                </c:pt>
                <c:pt idx="2">
                  <c:v>Kirkkojen tulee tarjota aineellista tukea kuten hätämajoitusta ja vaatekeräyksiä kriisitilanteissa</c:v>
                </c:pt>
                <c:pt idx="3">
                  <c:v>Kirkoilla tulee olla lakiin kirjattu tai muuten vakiintunut velvollisuus viranomaisyhteistyöhön kriisitilanteissa</c:v>
                </c:pt>
                <c:pt idx="4">
                  <c:v>Kirkkojen tulee painottaa erityisesti hengellistä sanomaa kriisitilanteissa </c:v>
                </c:pt>
                <c:pt idx="5">
                  <c:v>Kirkkojen tulee tukea kriisitilanteissa ensisijaisesti omia jäseniään</c:v>
                </c:pt>
                <c:pt idx="6">
                  <c:v>Kirkkojen tulee aktiivisesti hakeutua yhteistyöhön muiden uskonnollisten yhteisöjen kanssa kriisitilanteissa</c:v>
                </c:pt>
              </c:strCache>
            </c:strRef>
          </c:cat>
          <c:val>
            <c:numRef>
              <c:f>Taul1!$B$27:$H$27</c:f>
              <c:numCache>
                <c:formatCode>0%</c:formatCode>
                <c:ptCount val="7"/>
                <c:pt idx="0">
                  <c:v>0.33605072463768115</c:v>
                </c:pt>
                <c:pt idx="1">
                  <c:v>0.28985507246376813</c:v>
                </c:pt>
                <c:pt idx="2">
                  <c:v>0.36594202898550726</c:v>
                </c:pt>
                <c:pt idx="3">
                  <c:v>0.29528985507246375</c:v>
                </c:pt>
                <c:pt idx="4">
                  <c:v>0.19927536231884058</c:v>
                </c:pt>
                <c:pt idx="5">
                  <c:v>0.14130434782608695</c:v>
                </c:pt>
                <c:pt idx="6">
                  <c:v>0.35416666666666674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2E-448B-9CBC-D0C6FD7001F0}"/>
            </c:ext>
          </c:extLst>
        </c:ser>
        <c:ser>
          <c:idx val="2"/>
          <c:order val="2"/>
          <c:tx>
            <c:strRef>
              <c:f>Taul1!$A$28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Taul1!$B$25:$H$25</c:f>
              <c:strCache>
                <c:ptCount val="7"/>
                <c:pt idx="0">
                  <c:v>Kirkkojen tulee tarjota henkistä tukea ja keskusteluapua kriisitilanteissa</c:v>
                </c:pt>
                <c:pt idx="1">
                  <c:v>Kirkkotilojen tulee olla avoinna hiljentymiseen ja yhteen tulemiseen kriisitilanteissa</c:v>
                </c:pt>
                <c:pt idx="2">
                  <c:v>Kirkkojen tulee tarjota aineellista tukea kuten hätämajoitusta ja vaatekeräyksiä kriisitilanteissa</c:v>
                </c:pt>
                <c:pt idx="3">
                  <c:v>Kirkoilla tulee olla lakiin kirjattu tai muuten vakiintunut velvollisuus viranomaisyhteistyöhön kriisitilanteissa</c:v>
                </c:pt>
                <c:pt idx="4">
                  <c:v>Kirkkojen tulee painottaa erityisesti hengellistä sanomaa kriisitilanteissa </c:v>
                </c:pt>
                <c:pt idx="5">
                  <c:v>Kirkkojen tulee tukea kriisitilanteissa ensisijaisesti omia jäseniään</c:v>
                </c:pt>
                <c:pt idx="6">
                  <c:v>Kirkkojen tulee aktiivisesti hakeutua yhteistyöhön muiden uskonnollisten yhteisöjen kanssa kriisitilanteissa</c:v>
                </c:pt>
              </c:strCache>
            </c:strRef>
          </c:cat>
          <c:val>
            <c:numRef>
              <c:f>Taul1!$B$28:$H$28</c:f>
              <c:numCache>
                <c:formatCode>0%</c:formatCode>
                <c:ptCount val="7"/>
                <c:pt idx="0">
                  <c:v>0.13315217391304349</c:v>
                </c:pt>
                <c:pt idx="1">
                  <c:v>0.12952898550724637</c:v>
                </c:pt>
                <c:pt idx="2">
                  <c:v>0.18206521739130432</c:v>
                </c:pt>
                <c:pt idx="3">
                  <c:v>0.23007246376811594</c:v>
                </c:pt>
                <c:pt idx="4">
                  <c:v>0.28351449275362317</c:v>
                </c:pt>
                <c:pt idx="5">
                  <c:v>0.27807971014492755</c:v>
                </c:pt>
                <c:pt idx="6">
                  <c:v>0.20380434782608695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2E-448B-9CBC-D0C6FD7001F0}"/>
            </c:ext>
          </c:extLst>
        </c:ser>
        <c:ser>
          <c:idx val="3"/>
          <c:order val="3"/>
          <c:tx>
            <c:strRef>
              <c:f>Taul1!$A$29</c:f>
              <c:strCache>
                <c:ptCount val="1"/>
                <c:pt idx="0">
                  <c:v>Osittain eri mieltä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Taul1!$B$25:$H$25</c:f>
              <c:strCache>
                <c:ptCount val="7"/>
                <c:pt idx="0">
                  <c:v>Kirkkojen tulee tarjota henkistä tukea ja keskusteluapua kriisitilanteissa</c:v>
                </c:pt>
                <c:pt idx="1">
                  <c:v>Kirkkotilojen tulee olla avoinna hiljentymiseen ja yhteen tulemiseen kriisitilanteissa</c:v>
                </c:pt>
                <c:pt idx="2">
                  <c:v>Kirkkojen tulee tarjota aineellista tukea kuten hätämajoitusta ja vaatekeräyksiä kriisitilanteissa</c:v>
                </c:pt>
                <c:pt idx="3">
                  <c:v>Kirkoilla tulee olla lakiin kirjattu tai muuten vakiintunut velvollisuus viranomaisyhteistyöhön kriisitilanteissa</c:v>
                </c:pt>
                <c:pt idx="4">
                  <c:v>Kirkkojen tulee painottaa erityisesti hengellistä sanomaa kriisitilanteissa </c:v>
                </c:pt>
                <c:pt idx="5">
                  <c:v>Kirkkojen tulee tukea kriisitilanteissa ensisijaisesti omia jäseniään</c:v>
                </c:pt>
                <c:pt idx="6">
                  <c:v>Kirkkojen tulee aktiivisesti hakeutua yhteistyöhön muiden uskonnollisten yhteisöjen kanssa kriisitilanteissa</c:v>
                </c:pt>
              </c:strCache>
            </c:strRef>
          </c:cat>
          <c:val>
            <c:numRef>
              <c:f>Taul1!$B$29:$H$29</c:f>
              <c:numCache>
                <c:formatCode>0%</c:formatCode>
                <c:ptCount val="7"/>
                <c:pt idx="0">
                  <c:v>2.5362318840579712E-2</c:v>
                </c:pt>
                <c:pt idx="1">
                  <c:v>1.8115942028985508E-2</c:v>
                </c:pt>
                <c:pt idx="2">
                  <c:v>2.2644927536231884E-2</c:v>
                </c:pt>
                <c:pt idx="3">
                  <c:v>8.5144927536231887E-2</c:v>
                </c:pt>
                <c:pt idx="4">
                  <c:v>0.18387681159420294</c:v>
                </c:pt>
                <c:pt idx="5">
                  <c:v>0.23369565217391305</c:v>
                </c:pt>
                <c:pt idx="6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2E-448B-9CBC-D0C6FD7001F0}"/>
            </c:ext>
          </c:extLst>
        </c:ser>
        <c:ser>
          <c:idx val="4"/>
          <c:order val="4"/>
          <c:tx>
            <c:strRef>
              <c:f>Taul1!$A$30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Taul1!$B$25:$H$25</c:f>
              <c:strCache>
                <c:ptCount val="7"/>
                <c:pt idx="0">
                  <c:v>Kirkkojen tulee tarjota henkistä tukea ja keskusteluapua kriisitilanteissa</c:v>
                </c:pt>
                <c:pt idx="1">
                  <c:v>Kirkkotilojen tulee olla avoinna hiljentymiseen ja yhteen tulemiseen kriisitilanteissa</c:v>
                </c:pt>
                <c:pt idx="2">
                  <c:v>Kirkkojen tulee tarjota aineellista tukea kuten hätämajoitusta ja vaatekeräyksiä kriisitilanteissa</c:v>
                </c:pt>
                <c:pt idx="3">
                  <c:v>Kirkoilla tulee olla lakiin kirjattu tai muuten vakiintunut velvollisuus viranomaisyhteistyöhön kriisitilanteissa</c:v>
                </c:pt>
                <c:pt idx="4">
                  <c:v>Kirkkojen tulee painottaa erityisesti hengellistä sanomaa kriisitilanteissa </c:v>
                </c:pt>
                <c:pt idx="5">
                  <c:v>Kirkkojen tulee tukea kriisitilanteissa ensisijaisesti omia jäseniään</c:v>
                </c:pt>
                <c:pt idx="6">
                  <c:v>Kirkkojen tulee aktiivisesti hakeutua yhteistyöhön muiden uskonnollisten yhteisöjen kanssa kriisitilanteissa</c:v>
                </c:pt>
              </c:strCache>
            </c:strRef>
          </c:cat>
          <c:val>
            <c:numRef>
              <c:f>Taul1!$B$30:$H$30</c:f>
              <c:numCache>
                <c:formatCode>0%</c:formatCode>
                <c:ptCount val="7"/>
                <c:pt idx="0">
                  <c:v>6.3405797101449279E-3</c:v>
                </c:pt>
                <c:pt idx="1">
                  <c:v>6.3405797101449279E-3</c:v>
                </c:pt>
                <c:pt idx="2">
                  <c:v>9.057971014492754E-3</c:v>
                </c:pt>
                <c:pt idx="3">
                  <c:v>5.7971014492753624E-2</c:v>
                </c:pt>
                <c:pt idx="4">
                  <c:v>0.12318840579710147</c:v>
                </c:pt>
                <c:pt idx="5">
                  <c:v>0.2056159420289855</c:v>
                </c:pt>
                <c:pt idx="6">
                  <c:v>1.6304347826086956E-2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2E-448B-9CBC-D0C6FD7001F0}"/>
            </c:ext>
          </c:extLst>
        </c:ser>
        <c:ser>
          <c:idx val="5"/>
          <c:order val="5"/>
          <c:tx>
            <c:strRef>
              <c:f>Taul1!$A$31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Taul1!$B$25:$H$25</c:f>
              <c:strCache>
                <c:ptCount val="7"/>
                <c:pt idx="0">
                  <c:v>Kirkkojen tulee tarjota henkistä tukea ja keskusteluapua kriisitilanteissa</c:v>
                </c:pt>
                <c:pt idx="1">
                  <c:v>Kirkkotilojen tulee olla avoinna hiljentymiseen ja yhteen tulemiseen kriisitilanteissa</c:v>
                </c:pt>
                <c:pt idx="2">
                  <c:v>Kirkkojen tulee tarjota aineellista tukea kuten hätämajoitusta ja vaatekeräyksiä kriisitilanteissa</c:v>
                </c:pt>
                <c:pt idx="3">
                  <c:v>Kirkoilla tulee olla lakiin kirjattu tai muuten vakiintunut velvollisuus viranomaisyhteistyöhön kriisitilanteissa</c:v>
                </c:pt>
                <c:pt idx="4">
                  <c:v>Kirkkojen tulee painottaa erityisesti hengellistä sanomaa kriisitilanteissa </c:v>
                </c:pt>
                <c:pt idx="5">
                  <c:v>Kirkkojen tulee tukea kriisitilanteissa ensisijaisesti omia jäseniään</c:v>
                </c:pt>
                <c:pt idx="6">
                  <c:v>Kirkkojen tulee aktiivisesti hakeutua yhteistyöhön muiden uskonnollisten yhteisöjen kanssa kriisitilanteissa</c:v>
                </c:pt>
              </c:strCache>
            </c:strRef>
          </c:cat>
          <c:val>
            <c:numRef>
              <c:f>Taul1!$B$31:$H$31</c:f>
              <c:numCache>
                <c:formatCode>0%</c:formatCode>
                <c:ptCount val="7"/>
                <c:pt idx="0">
                  <c:v>5.8876811594202903E-2</c:v>
                </c:pt>
                <c:pt idx="1">
                  <c:v>6.1594202898550734E-2</c:v>
                </c:pt>
                <c:pt idx="2">
                  <c:v>6.1594202898550734E-2</c:v>
                </c:pt>
                <c:pt idx="3">
                  <c:v>0.10054347826086957</c:v>
                </c:pt>
                <c:pt idx="4">
                  <c:v>7.6086956521739135E-2</c:v>
                </c:pt>
                <c:pt idx="5">
                  <c:v>7.6992753623188401E-2</c:v>
                </c:pt>
                <c:pt idx="6">
                  <c:v>9.5108695652173919E-2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2E-448B-9CBC-D0C6FD7001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3586376"/>
        <c:axId val="453577848"/>
      </c:barChart>
      <c:catAx>
        <c:axId val="453586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3577848"/>
        <c:crosses val="autoZero"/>
        <c:auto val="1"/>
        <c:lblAlgn val="ctr"/>
        <c:lblOffset val="100"/>
        <c:noMultiLvlLbl val="0"/>
      </c:catAx>
      <c:valAx>
        <c:axId val="4535778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358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07280611662675E-2"/>
          <c:y val="0.11019002624671917"/>
          <c:w val="0.90707772952922494"/>
          <c:h val="0.73841700474032035"/>
        </c:manualLayout>
      </c:layout>
      <c:scatterChart>
        <c:scatterStyle val="lineMarker"/>
        <c:varyColors val="0"/>
        <c:ser>
          <c:idx val="0"/>
          <c:order val="0"/>
          <c:tx>
            <c:strRef>
              <c:f>Arvokartta_Q7!$E$35</c:f>
              <c:strCache>
                <c:ptCount val="1"/>
                <c:pt idx="0">
                  <c:v>Vas-Oik</c:v>
                </c:pt>
              </c:strCache>
            </c:strRef>
          </c:tx>
          <c:spPr>
            <a:ln w="28575" cap="rnd">
              <a:noFill/>
              <a:round/>
            </a:ln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c:spPr>
          <c:marker>
            <c:symbol val="circle"/>
            <c:size val="8"/>
            <c:spPr>
              <a:solidFill>
                <a:schemeClr val="accent2"/>
              </a:solidFill>
              <a:ln w="41275">
                <a:noFill/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c:spPr>
          </c:marker>
          <c:dPt>
            <c:idx val="0"/>
            <c:marker>
              <c:symbol val="circle"/>
              <c:size val="8"/>
              <c:spPr>
                <a:solidFill>
                  <a:schemeClr val="accent3">
                    <a:lumMod val="50000"/>
                  </a:schemeClr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E1B-43E9-BA89-9C0E17D15B2F}"/>
              </c:ext>
            </c:extLst>
          </c:dPt>
          <c:dPt>
            <c:idx val="1"/>
            <c:marker>
              <c:symbol val="circle"/>
              <c:size val="8"/>
              <c:spPr>
                <a:solidFill>
                  <a:srgbClr val="7030A0"/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E1B-43E9-BA89-9C0E17D15B2F}"/>
              </c:ext>
            </c:extLst>
          </c:dPt>
          <c:dPt>
            <c:idx val="2"/>
            <c:marker>
              <c:symbol val="circle"/>
              <c:size val="8"/>
              <c:spPr>
                <a:solidFill>
                  <a:schemeClr val="accent5"/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E1B-43E9-BA89-9C0E17D15B2F}"/>
              </c:ext>
            </c:extLst>
          </c:dPt>
          <c:dPt>
            <c:idx val="5"/>
            <c:marker>
              <c:symbol val="circle"/>
              <c:size val="8"/>
              <c:spPr>
                <a:solidFill>
                  <a:schemeClr val="accent6"/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E1B-43E9-BA89-9C0E17D15B2F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chemeClr val="accent4">
                    <a:lumMod val="75000"/>
                  </a:schemeClr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E1B-43E9-BA89-9C0E17D15B2F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chemeClr val="accent4">
                    <a:lumMod val="40000"/>
                    <a:lumOff val="60000"/>
                  </a:schemeClr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3E1B-43E9-BA89-9C0E17D15B2F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3E1B-43E9-BA89-9C0E17D15B2F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chemeClr val="accent4"/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E1B-43E9-BA89-9C0E17D15B2F}"/>
              </c:ext>
            </c:extLst>
          </c:dPt>
          <c:dPt>
            <c:idx val="10"/>
            <c:marker>
              <c:symbol val="circle"/>
              <c:size val="8"/>
              <c:spPr>
                <a:solidFill>
                  <a:schemeClr val="accent4">
                    <a:lumMod val="75000"/>
                  </a:schemeClr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3E1B-43E9-BA89-9C0E17D15B2F}"/>
              </c:ext>
            </c:extLst>
          </c:dPt>
          <c:dPt>
            <c:idx val="11"/>
            <c:marker>
              <c:symbol val="circle"/>
              <c:size val="8"/>
              <c:spPr>
                <a:solidFill>
                  <a:schemeClr val="accent4">
                    <a:lumMod val="50000"/>
                  </a:schemeClr>
                </a:solidFill>
                <a:ln w="41275">
                  <a:noFill/>
                </a:ln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3E1B-43E9-BA89-9C0E17D15B2F}"/>
              </c:ext>
            </c:extLst>
          </c:dPt>
          <c:dLbls>
            <c:dLbl>
              <c:idx val="0"/>
              <c:layout>
                <c:manualLayout>
                  <c:x val="-0.18818250979497128"/>
                  <c:y val="9.108608923884514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8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B8012988-D570-4837-BE77-FB3D55694847}" type="CELLRANGE">
                      <a:rPr lang="fi-FI" sz="800">
                        <a:solidFill>
                          <a:schemeClr val="bg1"/>
                        </a:solidFill>
                      </a:rPr>
                      <a:pPr>
                        <a:defRPr sz="800">
                          <a:solidFill>
                            <a:schemeClr val="bg1"/>
                          </a:solidFill>
                        </a:defRPr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E1B-43E9-BA89-9C0E17D15B2F}"/>
                </c:ext>
              </c:extLst>
            </c:dLbl>
            <c:dLbl>
              <c:idx val="1"/>
              <c:layout>
                <c:manualLayout>
                  <c:x val="1.853502929709204E-2"/>
                  <c:y val="4.8680386274902204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l">
                      <a:defRPr sz="8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7B5FC943-79EA-4137-90DA-189D9CA824B1}" type="CELLRANGE">
                      <a:rPr lang="fi-FI" sz="800">
                        <a:solidFill>
                          <a:schemeClr val="bg1"/>
                        </a:solidFill>
                      </a:rPr>
                      <a:pPr algn="l">
                        <a:defRPr sz="800">
                          <a:solidFill>
                            <a:schemeClr val="bg1"/>
                          </a:solidFill>
                        </a:defRPr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rgbClr val="7030A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8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46186617977101"/>
                      <c:h val="0.1294939632545931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3E1B-43E9-BA89-9C0E17D15B2F}"/>
                </c:ext>
              </c:extLst>
            </c:dLbl>
            <c:dLbl>
              <c:idx val="2"/>
              <c:layout>
                <c:manualLayout>
                  <c:x val="-5.4902557470171305E-4"/>
                  <c:y val="-3.4690551181102362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r"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F8CED42F-0470-427F-BE21-5F00C1BA8D25}" type="CELLRANGE">
                      <a:rPr lang="fi-FI" sz="800"/>
                      <a:pPr algn="r">
                        <a:defRPr sz="800">
                          <a:solidFill>
                            <a:sysClr val="windowText" lastClr="000000"/>
                          </a:solidFill>
                        </a:defRPr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r"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48911458531454"/>
                      <c:h val="0.1020679790026246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3E1B-43E9-BA89-9C0E17D15B2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E1B-43E9-BA89-9C0E17D15B2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E1B-43E9-BA89-9C0E17D15B2F}"/>
                </c:ext>
              </c:extLst>
            </c:dLbl>
            <c:dLbl>
              <c:idx val="5"/>
              <c:layout>
                <c:manualLayout>
                  <c:x val="-4.5183029657524749E-2"/>
                  <c:y val="-9.6330183727034155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l">
                      <a:defRPr sz="8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147CC63D-AADB-4B9A-A35E-9298547A5702}" type="CELLRANGE">
                      <a:rPr lang="fi-FI" sz="800">
                        <a:solidFill>
                          <a:schemeClr val="bg1"/>
                        </a:solidFill>
                      </a:rPr>
                      <a:pPr algn="l">
                        <a:defRPr sz="800">
                          <a:solidFill>
                            <a:schemeClr val="bg1"/>
                          </a:solidFill>
                        </a:defRPr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8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578797215565444"/>
                      <c:h val="0.1017325459317585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3E1B-43E9-BA89-9C0E17D15B2F}"/>
                </c:ext>
              </c:extLst>
            </c:dLbl>
            <c:dLbl>
              <c:idx val="6"/>
              <c:layout>
                <c:manualLayout>
                  <c:x val="-0.20848970503027708"/>
                  <c:y val="-6.694219422333237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8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D5260B89-D01D-4166-96AC-73C53C7D24B0}" type="CELLRANGE">
                      <a:rPr lang="fi-FI" sz="800">
                        <a:solidFill>
                          <a:schemeClr val="bg1"/>
                        </a:solidFill>
                      </a:rPr>
                      <a:pPr>
                        <a:defRPr sz="800">
                          <a:solidFill>
                            <a:schemeClr val="bg1"/>
                          </a:solidFill>
                        </a:defRPr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3E1B-43E9-BA89-9C0E17D15B2F}"/>
                </c:ext>
              </c:extLst>
            </c:dLbl>
            <c:dLbl>
              <c:idx val="7"/>
              <c:layout>
                <c:manualLayout>
                  <c:x val="-2.6457884494221377E-2"/>
                  <c:y val="2.82607807762875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endParaRPr lang="en-US"/>
                  </a:p>
                </c:rich>
              </c:tx>
              <c:spPr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5-3E1B-43E9-BA89-9C0E17D15B2F}"/>
                </c:ext>
              </c:extLst>
            </c:dLbl>
            <c:dLbl>
              <c:idx val="8"/>
              <c:layout>
                <c:manualLayout>
                  <c:x val="1.2598978321514622E-2"/>
                  <c:y val="-3.5343926274691542E-3"/>
                </c:manualLayout>
              </c:layout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6-3E1B-43E9-BA89-9C0E17D15B2F}"/>
                </c:ext>
              </c:extLst>
            </c:dLbl>
            <c:dLbl>
              <c:idx val="9"/>
              <c:layout>
                <c:manualLayout>
                  <c:x val="-6.2879529950263706E-3"/>
                  <c:y val="2.137344375751163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49AEE649-32CA-4FB1-AC91-363D57C411CF}" type="CELLRANGE">
                      <a:rPr lang="en-US" sz="1000"/>
                      <a:pPr>
                        <a:defRPr sz="1000"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3E1B-43E9-BA89-9C0E17D15B2F}"/>
                </c:ext>
              </c:extLst>
            </c:dLbl>
            <c:dLbl>
              <c:idx val="10"/>
              <c:layout>
                <c:manualLayout>
                  <c:x val="0"/>
                  <c:y val="5.3516813128559187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5F71F46B-684C-4F23-85E2-2A6352DFF521}" type="CELLRANGE">
                      <a:rPr lang="en-US" sz="1000"/>
                      <a:pPr>
                        <a:defRPr sz="1000"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3E1B-43E9-BA89-9C0E17D15B2F}"/>
                </c:ext>
              </c:extLst>
            </c:dLbl>
            <c:dLbl>
              <c:idx val="11"/>
              <c:layout>
                <c:manualLayout>
                  <c:x val="-1.2575905990052558E-3"/>
                  <c:y val="-1.070340276023228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BE702098-F763-43B4-A53B-8FBB666F037F}" type="CELLRANGE">
                      <a:rPr lang="en-US" sz="1000"/>
                      <a:pPr>
                        <a:defRPr sz="1000"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3E1B-43E9-BA89-9C0E17D15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Arvokartta_Q7!$E$36:$E$43</c:f>
              <c:numCache>
                <c:formatCode>0.00</c:formatCode>
                <c:ptCount val="8"/>
                <c:pt idx="0">
                  <c:v>5.93</c:v>
                </c:pt>
                <c:pt idx="1">
                  <c:v>6.31</c:v>
                </c:pt>
                <c:pt idx="2">
                  <c:v>6.53</c:v>
                </c:pt>
                <c:pt idx="5">
                  <c:v>5.66</c:v>
                </c:pt>
                <c:pt idx="6">
                  <c:v>5.2</c:v>
                </c:pt>
              </c:numCache>
            </c:numRef>
          </c:xVal>
          <c:yVal>
            <c:numRef>
              <c:f>Arvokartta_Q7!$F$36:$F$43</c:f>
              <c:numCache>
                <c:formatCode>0.00</c:formatCode>
                <c:ptCount val="8"/>
                <c:pt idx="0">
                  <c:v>6.46</c:v>
                </c:pt>
                <c:pt idx="1">
                  <c:v>5.5</c:v>
                </c:pt>
                <c:pt idx="2">
                  <c:v>6.12</c:v>
                </c:pt>
                <c:pt idx="5">
                  <c:v>6.82</c:v>
                </c:pt>
                <c:pt idx="6">
                  <c:v>7.26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Arvokartta_Q7!$D$36:$D$47</c15:f>
                <c15:dlblRangeCache>
                  <c:ptCount val="12"/>
                  <c:pt idx="0">
                    <c:v>Kirkoilla tulee olla lakiin kirjattu tai muuten vakiintunut velvollisuus viranomaisyhteistyöhön kriisitilanteissa</c:v>
                  </c:pt>
                  <c:pt idx="1">
                    <c:v>Kirkkojen tulee painottaa erityisesti hengellistä sanomaa kriisitilanteissa</c:v>
                  </c:pt>
                  <c:pt idx="2">
                    <c:v>Kirkkojen tulee tukea kriisitilanteissa ensisijaisesti omia jäseniään</c:v>
                  </c:pt>
                  <c:pt idx="5">
                    <c:v>Kirkkojen tulee tarjota aineellista tukea kuten hätämajoitusta ja vaatekeräyksiä kriisitilanteissa</c:v>
                  </c:pt>
                  <c:pt idx="6">
                    <c:v>Kirkkojen tulee aktiivisesti hakeutua yhteistyöhön muiden uskonnollisten yhteisöjen kanssa kriisitilanteissa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A85B-4D57-AF2F-12A07A4C836A}"/>
            </c:ext>
          </c:extLst>
        </c:ser>
        <c:ser>
          <c:idx val="1"/>
          <c:order val="1"/>
          <c:tx>
            <c:strRef>
              <c:f>Arvokartta_Q7!$D$8</c:f>
              <c:strCache>
                <c:ptCount val="1"/>
                <c:pt idx="0">
                  <c:v>horizontal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Arvokartta_Q7!$E$9:$E$10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xVal>
          <c:yVal>
            <c:numRef>
              <c:f>Arvokartta_Q7!$F$9:$F$10</c:f>
              <c:numCache>
                <c:formatCode>General</c:formatCode>
                <c:ptCount val="2"/>
                <c:pt idx="0">
                  <c:v>5.5</c:v>
                </c:pt>
                <c:pt idx="1">
                  <c:v>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A85B-4D57-AF2F-12A07A4C836A}"/>
            </c:ext>
          </c:extLst>
        </c:ser>
        <c:ser>
          <c:idx val="2"/>
          <c:order val="2"/>
          <c:tx>
            <c:strRef>
              <c:f>Arvokartta_Q7!$D$12</c:f>
              <c:strCache>
                <c:ptCount val="1"/>
                <c:pt idx="0">
                  <c:v>vertical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3E1B-43E9-BA89-9C0E17D15B2F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2540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3E1B-43E9-BA89-9C0E17D15B2F}"/>
              </c:ext>
            </c:extLst>
          </c:dPt>
          <c:xVal>
            <c:numRef>
              <c:f>Arvokartta_Q7!$E$13:$E$14</c:f>
              <c:numCache>
                <c:formatCode>General</c:formatCode>
                <c:ptCount val="2"/>
                <c:pt idx="0">
                  <c:v>5.5</c:v>
                </c:pt>
                <c:pt idx="1">
                  <c:v>5.5</c:v>
                </c:pt>
              </c:numCache>
            </c:numRef>
          </c:xVal>
          <c:yVal>
            <c:numRef>
              <c:f>Arvokartta_Q7!$F$13:$F$14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A85B-4D57-AF2F-12A07A4C8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2172216"/>
        <c:axId val="872173528"/>
      </c:scatterChart>
      <c:valAx>
        <c:axId val="872172216"/>
        <c:scaling>
          <c:orientation val="minMax"/>
          <c:max val="10"/>
          <c:min val="1"/>
        </c:scaling>
        <c:delete val="1"/>
        <c:axPos val="b"/>
        <c:numFmt formatCode="0.00" sourceLinked="1"/>
        <c:majorTickMark val="none"/>
        <c:minorTickMark val="none"/>
        <c:tickLblPos val="nextTo"/>
        <c:crossAx val="872173528"/>
        <c:crosses val="autoZero"/>
        <c:crossBetween val="midCat"/>
      </c:valAx>
      <c:valAx>
        <c:axId val="872173528"/>
        <c:scaling>
          <c:orientation val="minMax"/>
          <c:max val="10"/>
          <c:min val="1"/>
        </c:scaling>
        <c:delete val="1"/>
        <c:axPos val="l"/>
        <c:numFmt formatCode="0.00" sourceLinked="1"/>
        <c:majorTickMark val="none"/>
        <c:minorTickMark val="none"/>
        <c:tickLblPos val="nextTo"/>
        <c:crossAx val="872172216"/>
        <c:crosses val="autoZero"/>
        <c:crossBetween val="midCat"/>
        <c:majorUnit val="1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8.10'!$C$6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8.10'!$B$7:$B$10</c:f>
              <c:strCache>
                <c:ptCount val="4"/>
                <c:pt idx="0">
                  <c:v>Seurakuntien tulisi vähentää metsiensä hakkuita</c:v>
                </c:pt>
                <c:pt idx="1">
                  <c:v>Kirkon työntekijöiden tulisi vähentää lentomatkustamista</c:v>
                </c:pt>
                <c:pt idx="2">
                  <c:v>Kirkon on opastettava ihmisiä muuttamaan elämäntapaansa ilmaston kannalta kestäväksi</c:v>
                </c:pt>
                <c:pt idx="3">
                  <c:v>Kirkon tulee vaatia päättäjiltä rohkeita ilmastotoimia</c:v>
                </c:pt>
              </c:strCache>
            </c:strRef>
          </c:cat>
          <c:val>
            <c:numRef>
              <c:f>'Kuva 8.10'!$C$7:$C$10</c:f>
              <c:numCache>
                <c:formatCode>General</c:formatCode>
                <c:ptCount val="4"/>
                <c:pt idx="0">
                  <c:v>38</c:v>
                </c:pt>
                <c:pt idx="1">
                  <c:v>43</c:v>
                </c:pt>
                <c:pt idx="2">
                  <c:v>44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E-47B4-A37E-FCDD88DC390F}"/>
            </c:ext>
          </c:extLst>
        </c:ser>
        <c:ser>
          <c:idx val="1"/>
          <c:order val="1"/>
          <c:tx>
            <c:strRef>
              <c:f>'Kuva 8.10'!$D$6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CC4B05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8.10'!$B$7:$B$10</c:f>
              <c:strCache>
                <c:ptCount val="4"/>
                <c:pt idx="0">
                  <c:v>Seurakuntien tulisi vähentää metsiensä hakkuita</c:v>
                </c:pt>
                <c:pt idx="1">
                  <c:v>Kirkon työntekijöiden tulisi vähentää lentomatkustamista</c:v>
                </c:pt>
                <c:pt idx="2">
                  <c:v>Kirkon on opastettava ihmisiä muuttamaan elämäntapaansa ilmaston kannalta kestäväksi</c:v>
                </c:pt>
                <c:pt idx="3">
                  <c:v>Kirkon tulee vaatia päättäjiltä rohkeita ilmastotoimia</c:v>
                </c:pt>
              </c:strCache>
            </c:strRef>
          </c:cat>
          <c:val>
            <c:numRef>
              <c:f>'Kuva 8.10'!$D$7:$D$10</c:f>
              <c:numCache>
                <c:formatCode>General</c:formatCode>
                <c:ptCount val="4"/>
                <c:pt idx="0">
                  <c:v>27</c:v>
                </c:pt>
                <c:pt idx="1">
                  <c:v>49</c:v>
                </c:pt>
                <c:pt idx="2">
                  <c:v>63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AE-47B4-A37E-FCDD88DC390F}"/>
            </c:ext>
          </c:extLst>
        </c:ser>
        <c:ser>
          <c:idx val="2"/>
          <c:order val="2"/>
          <c:tx>
            <c:strRef>
              <c:f>'Kuva 8.10'!$E$6</c:f>
              <c:strCache>
                <c:ptCount val="1"/>
                <c:pt idx="0">
                  <c:v>Kirkon työntekijät</c:v>
                </c:pt>
              </c:strCache>
            </c:strRef>
          </c:tx>
          <c:spPr>
            <a:solidFill>
              <a:srgbClr val="00855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8.10'!$B$7:$B$10</c:f>
              <c:strCache>
                <c:ptCount val="4"/>
                <c:pt idx="0">
                  <c:v>Seurakuntien tulisi vähentää metsiensä hakkuita</c:v>
                </c:pt>
                <c:pt idx="1">
                  <c:v>Kirkon työntekijöiden tulisi vähentää lentomatkustamista</c:v>
                </c:pt>
                <c:pt idx="2">
                  <c:v>Kirkon on opastettava ihmisiä muuttamaan elämäntapaansa ilmaston kannalta kestäväksi</c:v>
                </c:pt>
                <c:pt idx="3">
                  <c:v>Kirkon tulee vaatia päättäjiltä rohkeita ilmastotoimia</c:v>
                </c:pt>
              </c:strCache>
            </c:strRef>
          </c:cat>
          <c:val>
            <c:numRef>
              <c:f>'Kuva 8.10'!$E$7:$E$10</c:f>
              <c:numCache>
                <c:formatCode>General</c:formatCode>
                <c:ptCount val="4"/>
                <c:pt idx="0">
                  <c:v>41</c:v>
                </c:pt>
                <c:pt idx="1">
                  <c:v>60</c:v>
                </c:pt>
                <c:pt idx="2">
                  <c:v>76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AE-47B4-A37E-FCDD88DC39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928492288"/>
        <c:axId val="928488680"/>
      </c:barChart>
      <c:catAx>
        <c:axId val="928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88680"/>
        <c:crosses val="autoZero"/>
        <c:auto val="1"/>
        <c:lblAlgn val="ctr"/>
        <c:lblOffset val="100"/>
        <c:noMultiLvlLbl val="0"/>
      </c:catAx>
      <c:valAx>
        <c:axId val="9284886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8492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2"/>
          <c:tx>
            <c:strRef>
              <c:f>Taul1!$A$23</c:f>
              <c:strCache>
                <c:ptCount val="1"/>
                <c:pt idx="0">
                  <c:v>Työntekijät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Taul1!$B$20:$K$20</c:f>
              <c:strCache>
                <c:ptCount val="10"/>
                <c:pt idx="0">
                  <c:v>KESK</c:v>
                </c:pt>
                <c:pt idx="1">
                  <c:v>KOK</c:v>
                </c:pt>
                <c:pt idx="2">
                  <c:v>SDP</c:v>
                </c:pt>
                <c:pt idx="3">
                  <c:v>VAS</c:v>
                </c:pt>
                <c:pt idx="4">
                  <c:v>VIHR</c:v>
                </c:pt>
                <c:pt idx="5">
                  <c:v>RKP</c:v>
                </c:pt>
                <c:pt idx="6">
                  <c:v>KD</c:v>
                </c:pt>
                <c:pt idx="7">
                  <c:v>PS</c:v>
                </c:pt>
                <c:pt idx="8">
                  <c:v>Joku muu puolue tai ryhmittymä</c:v>
                </c:pt>
                <c:pt idx="9">
                  <c:v>Ei kantaa</c:v>
                </c:pt>
              </c:strCache>
            </c:strRef>
          </c:cat>
          <c:val>
            <c:numRef>
              <c:f>Taul1!$B$23:$K$23</c:f>
              <c:numCache>
                <c:formatCode>###0.0%</c:formatCode>
                <c:ptCount val="10"/>
                <c:pt idx="0">
                  <c:v>0.123</c:v>
                </c:pt>
                <c:pt idx="1">
                  <c:v>8.9267803410230689E-2</c:v>
                </c:pt>
                <c:pt idx="2">
                  <c:v>8.6258776328986958E-2</c:v>
                </c:pt>
                <c:pt idx="3">
                  <c:v>5.0150451354062181E-2</c:v>
                </c:pt>
                <c:pt idx="4">
                  <c:v>0.16449348044132395</c:v>
                </c:pt>
                <c:pt idx="5">
                  <c:v>5.1153460381143427E-2</c:v>
                </c:pt>
                <c:pt idx="6">
                  <c:v>0.11634904714142427</c:v>
                </c:pt>
                <c:pt idx="7">
                  <c:v>5.1153460381143427E-2</c:v>
                </c:pt>
                <c:pt idx="8">
                  <c:v>7.0000000000000001E-3</c:v>
                </c:pt>
                <c:pt idx="9" formatCode="0.0\ %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1FA-9A9A-6F347ADB02F7}"/>
            </c:ext>
          </c:extLst>
        </c:ser>
        <c:ser>
          <c:idx val="3"/>
          <c:order val="3"/>
          <c:tx>
            <c:strRef>
              <c:f>Taul1!$A$24</c:f>
              <c:strCache>
                <c:ptCount val="1"/>
                <c:pt idx="0">
                  <c:v>Luottamushenkilöt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Taul1!$B$20:$K$20</c:f>
              <c:strCache>
                <c:ptCount val="10"/>
                <c:pt idx="0">
                  <c:v>KESK</c:v>
                </c:pt>
                <c:pt idx="1">
                  <c:v>KOK</c:v>
                </c:pt>
                <c:pt idx="2">
                  <c:v>SDP</c:v>
                </c:pt>
                <c:pt idx="3">
                  <c:v>VAS</c:v>
                </c:pt>
                <c:pt idx="4">
                  <c:v>VIHR</c:v>
                </c:pt>
                <c:pt idx="5">
                  <c:v>RKP</c:v>
                </c:pt>
                <c:pt idx="6">
                  <c:v>KD</c:v>
                </c:pt>
                <c:pt idx="7">
                  <c:v>PS</c:v>
                </c:pt>
                <c:pt idx="8">
                  <c:v>Joku muu puolue tai ryhmittymä</c:v>
                </c:pt>
                <c:pt idx="9">
                  <c:v>Ei kantaa</c:v>
                </c:pt>
              </c:strCache>
            </c:strRef>
          </c:cat>
          <c:val>
            <c:numRef>
              <c:f>Taul1!$B$24:$K$24</c:f>
              <c:numCache>
                <c:formatCode>0.0\ %</c:formatCode>
                <c:ptCount val="10"/>
                <c:pt idx="0">
                  <c:v>0.27943760984182803</c:v>
                </c:pt>
                <c:pt idx="1">
                  <c:v>0.16344463971880499</c:v>
                </c:pt>
                <c:pt idx="2">
                  <c:v>0.12829525483304</c:v>
                </c:pt>
                <c:pt idx="3">
                  <c:v>1.23022847100176E-2</c:v>
                </c:pt>
                <c:pt idx="4">
                  <c:v>5.7996485061511401E-2</c:v>
                </c:pt>
                <c:pt idx="5">
                  <c:v>5.0966608084358503E-2</c:v>
                </c:pt>
                <c:pt idx="6">
                  <c:v>0.147627416520211</c:v>
                </c:pt>
                <c:pt idx="7">
                  <c:v>3.1634446397188098E-2</c:v>
                </c:pt>
                <c:pt idx="8">
                  <c:v>2.9000000000000001E-2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1FA-9A9A-6F347ADB02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02346408"/>
        <c:axId val="7023460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Taul1!$A$21</c15:sqref>
                        </c15:formulaRef>
                      </c:ext>
                    </c:extLst>
                    <c:strCache>
                      <c:ptCount val="1"/>
                      <c:pt idx="0">
                        <c:v>Papit (n=190)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Taul1!$B$20:$K$20</c15:sqref>
                        </c15:formulaRef>
                      </c:ext>
                    </c:extLst>
                    <c:strCache>
                      <c:ptCount val="10"/>
                      <c:pt idx="0">
                        <c:v>KESK</c:v>
                      </c:pt>
                      <c:pt idx="1">
                        <c:v>KOK</c:v>
                      </c:pt>
                      <c:pt idx="2">
                        <c:v>SDP</c:v>
                      </c:pt>
                      <c:pt idx="3">
                        <c:v>VAS</c:v>
                      </c:pt>
                      <c:pt idx="4">
                        <c:v>VIHR</c:v>
                      </c:pt>
                      <c:pt idx="5">
                        <c:v>RKP</c:v>
                      </c:pt>
                      <c:pt idx="6">
                        <c:v>KD</c:v>
                      </c:pt>
                      <c:pt idx="7">
                        <c:v>PS</c:v>
                      </c:pt>
                      <c:pt idx="8">
                        <c:v>Joku muu puolue tai ryhmittymä</c:v>
                      </c:pt>
                      <c:pt idx="9">
                        <c:v>Ei kantaa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Taul1!$B$21:$K$21</c15:sqref>
                        </c15:formulaRef>
                      </c:ext>
                    </c:extLst>
                    <c:numCache>
                      <c:formatCode>###0.0%</c:formatCode>
                      <c:ptCount val="10"/>
                      <c:pt idx="0">
                        <c:v>0.14210526315789473</c:v>
                      </c:pt>
                      <c:pt idx="1">
                        <c:v>0.12105263157894736</c:v>
                      </c:pt>
                      <c:pt idx="2">
                        <c:v>6.3157894736842107E-2</c:v>
                      </c:pt>
                      <c:pt idx="3">
                        <c:v>4.2105263157894736E-2</c:v>
                      </c:pt>
                      <c:pt idx="4">
                        <c:v>0.20526315789473684</c:v>
                      </c:pt>
                      <c:pt idx="5">
                        <c:v>5.2631578947368418E-2</c:v>
                      </c:pt>
                      <c:pt idx="6">
                        <c:v>0.16842105263157894</c:v>
                      </c:pt>
                      <c:pt idx="7">
                        <c:v>2.1052631578947368E-2</c:v>
                      </c:pt>
                      <c:pt idx="8">
                        <c:v>1.4999999999999999E-2</c:v>
                      </c:pt>
                      <c:pt idx="9">
                        <c:v>0.16899999999999998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4EB-41FA-9A9A-6F347ADB02F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Taul1!$A$22</c15:sqref>
                        </c15:formulaRef>
                      </c:ext>
                    </c:extLst>
                    <c:strCache>
                      <c:ptCount val="1"/>
                      <c:pt idx="0">
                        <c:v>Diakoniatyöntekijät (n=134)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Taul1!$B$20:$K$20</c15:sqref>
                        </c15:formulaRef>
                      </c:ext>
                    </c:extLst>
                    <c:strCache>
                      <c:ptCount val="10"/>
                      <c:pt idx="0">
                        <c:v>KESK</c:v>
                      </c:pt>
                      <c:pt idx="1">
                        <c:v>KOK</c:v>
                      </c:pt>
                      <c:pt idx="2">
                        <c:v>SDP</c:v>
                      </c:pt>
                      <c:pt idx="3">
                        <c:v>VAS</c:v>
                      </c:pt>
                      <c:pt idx="4">
                        <c:v>VIHR</c:v>
                      </c:pt>
                      <c:pt idx="5">
                        <c:v>RKP</c:v>
                      </c:pt>
                      <c:pt idx="6">
                        <c:v>KD</c:v>
                      </c:pt>
                      <c:pt idx="7">
                        <c:v>PS</c:v>
                      </c:pt>
                      <c:pt idx="8">
                        <c:v>Joku muu puolue tai ryhmittymä</c:v>
                      </c:pt>
                      <c:pt idx="9">
                        <c:v>Ei kantaa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Taul1!$B$22:$K$22</c15:sqref>
                        </c15:formulaRef>
                      </c:ext>
                    </c:extLst>
                    <c:numCache>
                      <c:formatCode>###0.0%</c:formatCode>
                      <c:ptCount val="10"/>
                      <c:pt idx="0">
                        <c:v>0.1417910447761194</c:v>
                      </c:pt>
                      <c:pt idx="1">
                        <c:v>6.7164179104477612E-2</c:v>
                      </c:pt>
                      <c:pt idx="2">
                        <c:v>9.7014925373134331E-2</c:v>
                      </c:pt>
                      <c:pt idx="3">
                        <c:v>7.4626865671641784E-2</c:v>
                      </c:pt>
                      <c:pt idx="4">
                        <c:v>0.11940298507462685</c:v>
                      </c:pt>
                      <c:pt idx="5">
                        <c:v>3.7313432835820892E-2</c:v>
                      </c:pt>
                      <c:pt idx="6">
                        <c:v>0.22388059701492538</c:v>
                      </c:pt>
                      <c:pt idx="7">
                        <c:v>2.2388059701492536E-2</c:v>
                      </c:pt>
                      <c:pt idx="8">
                        <c:v>0</c:v>
                      </c:pt>
                      <c:pt idx="9" formatCode="0.0\ %">
                        <c:v>0.216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4EB-41FA-9A9A-6F347ADB02F7}"/>
                  </c:ext>
                </c:extLst>
              </c15:ser>
            </c15:filteredBarSeries>
          </c:ext>
        </c:extLst>
      </c:barChart>
      <c:catAx>
        <c:axId val="702346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2346080"/>
        <c:crosses val="autoZero"/>
        <c:auto val="1"/>
        <c:lblAlgn val="ctr"/>
        <c:lblOffset val="100"/>
        <c:noMultiLvlLbl val="0"/>
      </c:catAx>
      <c:valAx>
        <c:axId val="7023460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234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"Kirkon tulee vaatia päättäjiltä rohkeita ilmastotoimia" (täysin tai osittain samaa mieltä)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Taul1!$A$5</c:f>
              <c:strCache>
                <c:ptCount val="1"/>
                <c:pt idx="0">
                  <c:v>Keskusta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Taul1!$B$5:$C$5</c:f>
              <c:numCache>
                <c:formatCode>0%</c:formatCode>
                <c:ptCount val="2"/>
                <c:pt idx="0">
                  <c:v>0.77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8-411A-9365-D9F53948DDBE}"/>
            </c:ext>
          </c:extLst>
        </c:ser>
        <c:ser>
          <c:idx val="1"/>
          <c:order val="1"/>
          <c:tx>
            <c:strRef>
              <c:f>Taul1!$A$6</c:f>
              <c:strCache>
                <c:ptCount val="1"/>
                <c:pt idx="0">
                  <c:v>Kokoomus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Taul1!$B$6:$C$6</c:f>
              <c:numCache>
                <c:formatCode>0%</c:formatCode>
                <c:ptCount val="2"/>
                <c:pt idx="0">
                  <c:v>0.8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8-411A-9365-D9F53948DDBE}"/>
            </c:ext>
          </c:extLst>
        </c:ser>
        <c:ser>
          <c:idx val="2"/>
          <c:order val="2"/>
          <c:tx>
            <c:strRef>
              <c:f>Taul1!$A$7</c:f>
              <c:strCache>
                <c:ptCount val="1"/>
                <c:pt idx="0">
                  <c:v>SDP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Taul1!$B$7:$C$7</c:f>
              <c:numCache>
                <c:formatCode>0%</c:formatCode>
                <c:ptCount val="2"/>
                <c:pt idx="0">
                  <c:v>0.84</c:v>
                </c:pt>
                <c:pt idx="1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C8-411A-9365-D9F53948DDBE}"/>
            </c:ext>
          </c:extLst>
        </c:ser>
        <c:ser>
          <c:idx val="3"/>
          <c:order val="3"/>
          <c:tx>
            <c:strRef>
              <c:f>Taul1!$A$8</c:f>
              <c:strCache>
                <c:ptCount val="1"/>
                <c:pt idx="0">
                  <c:v>Vasemmistoliitto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C8-411A-9365-D9F53948D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Taul1!$B$8:$C$8</c:f>
              <c:numCache>
                <c:formatCode>0%</c:formatCode>
                <c:ptCount val="2"/>
                <c:pt idx="0">
                  <c:v>0.92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C8-411A-9365-D9F53948DDBE}"/>
            </c:ext>
          </c:extLst>
        </c:ser>
        <c:ser>
          <c:idx val="4"/>
          <c:order val="4"/>
          <c:tx>
            <c:strRef>
              <c:f>Taul1!$A$9</c:f>
              <c:strCache>
                <c:ptCount val="1"/>
                <c:pt idx="0">
                  <c:v>Vihreät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Taul1!$B$9:$C$9</c:f>
              <c:numCache>
                <c:formatCode>0%</c:formatCode>
                <c:ptCount val="2"/>
                <c:pt idx="0">
                  <c:v>0.93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C8-411A-9365-D9F53948DDBE}"/>
            </c:ext>
          </c:extLst>
        </c:ser>
        <c:ser>
          <c:idx val="5"/>
          <c:order val="5"/>
          <c:tx>
            <c:strRef>
              <c:f>Taul1!$A$10</c:f>
              <c:strCache>
                <c:ptCount val="1"/>
                <c:pt idx="0">
                  <c:v>RKP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Taul1!$B$10:$C$10</c:f>
              <c:numCache>
                <c:formatCode>0%</c:formatCode>
                <c:ptCount val="2"/>
                <c:pt idx="0">
                  <c:v>0.82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C8-411A-9365-D9F53948DDBE}"/>
            </c:ext>
          </c:extLst>
        </c:ser>
        <c:ser>
          <c:idx val="6"/>
          <c:order val="6"/>
          <c:tx>
            <c:strRef>
              <c:f>Taul1!$A$11</c:f>
              <c:strCache>
                <c:ptCount val="1"/>
                <c:pt idx="0">
                  <c:v>Kristillisdemokraatit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Taul1!$B$11:$C$11</c:f>
              <c:numCache>
                <c:formatCode>0%</c:formatCode>
                <c:ptCount val="2"/>
                <c:pt idx="0">
                  <c:v>0.7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8-411A-9365-D9F53948DDBE}"/>
            </c:ext>
          </c:extLst>
        </c:ser>
        <c:ser>
          <c:idx val="7"/>
          <c:order val="7"/>
          <c:tx>
            <c:strRef>
              <c:f>Taul1!$A$12</c:f>
              <c:strCache>
                <c:ptCount val="1"/>
                <c:pt idx="0">
                  <c:v>Perussuomalaiset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Taul1!$B$12:$C$12</c:f>
              <c:numCache>
                <c:formatCode>0%</c:formatCode>
                <c:ptCount val="2"/>
                <c:pt idx="0">
                  <c:v>0.41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C8-411A-9365-D9F53948DDBE}"/>
            </c:ext>
          </c:extLst>
        </c:ser>
        <c:ser>
          <c:idx val="8"/>
          <c:order val="8"/>
          <c:tx>
            <c:strRef>
              <c:f>Taul1!$A$13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Taul1!$B$13:$C$13</c:f>
              <c:numCache>
                <c:formatCode>0%</c:formatCode>
                <c:ptCount val="2"/>
                <c:pt idx="0">
                  <c:v>0.67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C8-411A-9365-D9F53948DDBE}"/>
            </c:ext>
          </c:extLst>
        </c:ser>
        <c:ser>
          <c:idx val="9"/>
          <c:order val="9"/>
          <c:tx>
            <c:strRef>
              <c:f>Taul1!$A$14</c:f>
              <c:strCache>
                <c:ptCount val="1"/>
                <c:pt idx="0">
                  <c:v>KAIKKI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Taul1!$B$4:$C$4</c:f>
              <c:strCache>
                <c:ptCount val="2"/>
                <c:pt idx="0">
                  <c:v>Työntekijät (N=1015)</c:v>
                </c:pt>
                <c:pt idx="1">
                  <c:v>Luottamushenkilöt (N=578)</c:v>
                </c:pt>
              </c:strCache>
            </c:strRef>
          </c:cat>
          <c:val>
            <c:numRef>
              <c:f>Taul1!$B$14:$C$14</c:f>
              <c:numCache>
                <c:formatCode>0%</c:formatCode>
                <c:ptCount val="2"/>
                <c:pt idx="0">
                  <c:v>0.77</c:v>
                </c:pt>
                <c:pt idx="1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C8-411A-9365-D9F53948DD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74854184"/>
        <c:axId val="774857792"/>
      </c:barChart>
      <c:catAx>
        <c:axId val="774854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4857792"/>
        <c:crosses val="autoZero"/>
        <c:auto val="1"/>
        <c:lblAlgn val="ctr"/>
        <c:lblOffset val="100"/>
        <c:noMultiLvlLbl val="0"/>
      </c:catAx>
      <c:valAx>
        <c:axId val="77485779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485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0.04892</cdr:x>
      <cdr:y>0.42578</cdr:y>
    </cdr:from>
    <cdr:to>
      <cdr:x>0.19726</cdr:x>
      <cdr:y>0.46327</cdr:y>
    </cdr:to>
    <cdr:sp macro="" textlink="">
      <cdr:nvSpPr>
        <cdr:cNvPr id="3" name="TextBox 18">
          <a:extLst xmlns:a="http://schemas.openxmlformats.org/drawingml/2006/main">
            <a:ext uri="{FF2B5EF4-FFF2-40B4-BE49-F238E27FC236}">
              <a16:creationId xmlns:a16="http://schemas.microsoft.com/office/drawing/2014/main" id="{A270A000-8B82-94A8-1F42-B7D4DDE53BAC}"/>
            </a:ext>
          </a:extLst>
        </cdr:cNvPr>
        <cdr:cNvSpPr txBox="1"/>
      </cdr:nvSpPr>
      <cdr:spPr>
        <a:xfrm xmlns:a="http://schemas.openxmlformats.org/drawingml/2006/main">
          <a:off x="385802" y="1622225"/>
          <a:ext cx="1169948" cy="14282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fi-FI" sz="1100" b="1" dirty="0">
              <a:latin typeface="Verdana" panose="020B0604030504040204" pitchFamily="34" charset="0"/>
              <a:ea typeface="Verdana" panose="020B0604030504040204" pitchFamily="34" charset="0"/>
            </a:rPr>
            <a:t>Vasemmisto</a:t>
          </a:r>
        </a:p>
      </cdr:txBody>
    </cdr:sp>
  </cdr:relSizeAnchor>
  <cdr:relSizeAnchor xmlns:cdr="http://schemas.openxmlformats.org/drawingml/2006/chartDrawing">
    <cdr:from>
      <cdr:x>0.44343</cdr:x>
      <cdr:y>0.85454</cdr:y>
    </cdr:from>
    <cdr:to>
      <cdr:x>0.6049</cdr:x>
      <cdr:y>0.88905</cdr:y>
    </cdr:to>
    <cdr:sp macro="" textlink="">
      <cdr:nvSpPr>
        <cdr:cNvPr id="4" name="TextBox 18">
          <a:extLst xmlns:a="http://schemas.openxmlformats.org/drawingml/2006/main">
            <a:ext uri="{FF2B5EF4-FFF2-40B4-BE49-F238E27FC236}">
              <a16:creationId xmlns:a16="http://schemas.microsoft.com/office/drawing/2014/main" id="{4AFC6B78-02DB-F326-87F5-7926C889F133}"/>
            </a:ext>
          </a:extLst>
        </cdr:cNvPr>
        <cdr:cNvSpPr txBox="1"/>
      </cdr:nvSpPr>
      <cdr:spPr>
        <a:xfrm xmlns:a="http://schemas.openxmlformats.org/drawingml/2006/main">
          <a:off x="3497198" y="3255797"/>
          <a:ext cx="1273465" cy="13147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100" b="1" dirty="0">
              <a:latin typeface="Verdana" panose="020B0604030504040204" pitchFamily="34" charset="0"/>
              <a:ea typeface="Verdana" panose="020B0604030504040204" pitchFamily="34" charset="0"/>
            </a:rPr>
            <a:t>Konservatiivi</a:t>
          </a:r>
        </a:p>
      </cdr:txBody>
    </cdr:sp>
  </cdr:relSizeAnchor>
  <cdr:relSizeAnchor xmlns:cdr="http://schemas.openxmlformats.org/drawingml/2006/chartDrawing">
    <cdr:from>
      <cdr:x>0.88085</cdr:x>
      <cdr:y>0.46236</cdr:y>
    </cdr:from>
    <cdr:to>
      <cdr:x>1</cdr:x>
      <cdr:y>0.49714</cdr:y>
    </cdr:to>
    <cdr:sp macro="" textlink="">
      <cdr:nvSpPr>
        <cdr:cNvPr id="2" name="TextBox 18">
          <a:extLst xmlns:a="http://schemas.openxmlformats.org/drawingml/2006/main">
            <a:ext uri="{FF2B5EF4-FFF2-40B4-BE49-F238E27FC236}">
              <a16:creationId xmlns:a16="http://schemas.microsoft.com/office/drawing/2014/main" id="{134B3AB3-088C-DD64-A970-655C82F4E184}"/>
            </a:ext>
          </a:extLst>
        </cdr:cNvPr>
        <cdr:cNvSpPr txBox="1"/>
      </cdr:nvSpPr>
      <cdr:spPr>
        <a:xfrm xmlns:a="http://schemas.openxmlformats.org/drawingml/2006/main">
          <a:off x="6947000" y="1761588"/>
          <a:ext cx="939700" cy="13252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fi-FI" sz="1100" b="1" dirty="0">
              <a:latin typeface="Verdana" panose="020B0604030504040204" pitchFamily="34" charset="0"/>
              <a:ea typeface="Verdana" panose="020B0604030504040204" pitchFamily="34" charset="0"/>
            </a:rPr>
            <a:t>Oikeisto</a:t>
          </a:r>
        </a:p>
      </cdr:txBody>
    </cdr:sp>
  </cdr:relSizeAnchor>
  <cdr:relSizeAnchor xmlns:cdr="http://schemas.openxmlformats.org/drawingml/2006/chartDrawing">
    <cdr:from>
      <cdr:x>0.41926</cdr:x>
      <cdr:y>0.06978</cdr:y>
    </cdr:from>
    <cdr:to>
      <cdr:x>0.58073</cdr:x>
      <cdr:y>0.10429</cdr:y>
    </cdr:to>
    <cdr:sp macro="" textlink="">
      <cdr:nvSpPr>
        <cdr:cNvPr id="5" name="TextBox 18">
          <a:extLst xmlns:a="http://schemas.openxmlformats.org/drawingml/2006/main">
            <a:ext uri="{FF2B5EF4-FFF2-40B4-BE49-F238E27FC236}">
              <a16:creationId xmlns:a16="http://schemas.microsoft.com/office/drawing/2014/main" id="{E16FFBDB-7364-72D2-F02B-2FC00CF1F129}"/>
            </a:ext>
          </a:extLst>
        </cdr:cNvPr>
        <cdr:cNvSpPr txBox="1"/>
      </cdr:nvSpPr>
      <cdr:spPr>
        <a:xfrm xmlns:a="http://schemas.openxmlformats.org/drawingml/2006/main">
          <a:off x="3306617" y="265854"/>
          <a:ext cx="1273465" cy="13147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100" b="1" dirty="0">
              <a:latin typeface="Verdana" panose="020B0604030504040204" pitchFamily="34" charset="0"/>
              <a:ea typeface="Verdana" panose="020B0604030504040204" pitchFamily="34" charset="0"/>
            </a:rPr>
            <a:t>Liberaali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2F5140DA-FC9D-7D47-B9E9-59D2568863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Verdana" panose="020B0604030504040204" pitchFamily="34" charset="0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8CF432-189E-4741-A5BB-D90E7F3FE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14370-EC0B-3749-8436-C8F54C8AB85B}" type="datetimeFigureOut">
              <a:rPr lang="fi-FI" smtClean="0">
                <a:latin typeface="Verdana" panose="020B0604030504040204" pitchFamily="34" charset="0"/>
              </a:rPr>
              <a:t>22.5.2023</a:t>
            </a:fld>
            <a:endParaRPr lang="fi-FI" dirty="0">
              <a:latin typeface="Verdana" panose="020B0604030504040204" pitchFamily="34" charset="0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E17601-0A25-8D4F-ACD0-5C4176D72E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>
              <a:latin typeface="Verdana" panose="020B0604030504040204" pitchFamily="34" charset="0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FD41DB0-49F4-2441-A3A6-041E2091B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B96D4-0C6B-604F-9D6B-315D7263078F}" type="slidenum">
              <a:rPr lang="fi-FI" smtClean="0">
                <a:latin typeface="Verdana" panose="020B0604030504040204" pitchFamily="34" charset="0"/>
              </a:rPr>
              <a:t>‹#›</a:t>
            </a:fld>
            <a:endParaRPr lang="fi-FI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9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2EC7D886-1762-6444-B5DA-EB23AB100DDE}" type="datetimeFigureOut">
              <a:rPr lang="fi-FI" smtClean="0"/>
              <a:pPr/>
              <a:t>22.5.2023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C37B1773-53D5-744E-8E6A-234160AC5F5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13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, kuviotausta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Esityksen tekijä</a:t>
            </a:r>
            <a:endParaRPr lang="en-US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84C62D-A9F0-EE4D-BB0A-935BBDEDDBF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7179" y="4206240"/>
            <a:ext cx="4709643" cy="108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5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. Otsikko ja tyhjä sisältöalue (vasen tausta)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2">
            <a:extLst>
              <a:ext uri="{FF2B5EF4-FFF2-40B4-BE49-F238E27FC236}">
                <a16:creationId xmlns:a16="http://schemas.microsoft.com/office/drawing/2014/main" id="{5338FD20-27FD-1F48-9AC8-514A25C3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2" y="592137"/>
            <a:ext cx="2624202" cy="3995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sv-SE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F18BB00-7D43-1647-A781-16A6A7BB5E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6620" y="4683125"/>
            <a:ext cx="1927041" cy="444500"/>
          </a:xfrm>
          <a:prstGeom prst="rect">
            <a:avLst/>
          </a:prstGeom>
        </p:spPr>
      </p:pic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B43C5C3-EAE9-0F48-BDCC-693DDC06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26B8-8BDC-C147-A7E0-DDA8189F9BDB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D3D374D6-06A3-0E49-BE3D-01C6E943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C0FC9494-5FEC-CA4A-986B-5CA11C08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135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Otsikko ja sisältöalue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0131AA9-7BE9-EF42-B0F3-C851E5EE09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7D17527-614A-9043-BCEA-1949AB4990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565275"/>
            <a:ext cx="7886700" cy="29606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0845D70-9B15-2649-B756-CF609A7EAF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3" name="Päivämäärän paikkamerkki 12">
            <a:extLst>
              <a:ext uri="{FF2B5EF4-FFF2-40B4-BE49-F238E27FC236}">
                <a16:creationId xmlns:a16="http://schemas.microsoft.com/office/drawing/2014/main" id="{BF96AE72-197E-5F4D-85E7-E3B3D1C176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3603F08-65C4-174B-8F93-AB09966B77BC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4" name="Alatunnisteen paikkamerkki 13">
            <a:extLst>
              <a:ext uri="{FF2B5EF4-FFF2-40B4-BE49-F238E27FC236}">
                <a16:creationId xmlns:a16="http://schemas.microsoft.com/office/drawing/2014/main" id="{8224B54C-661E-4647-84D3-493443F6BB7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E73AA693-4DE1-014B-BA8A-F2C442F0BF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0746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Otsikko ja kaksi sisältöaluetta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D1378C50-A548-AE47-9A6F-D0B475ED0E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41875B52-E776-8940-9BAC-F7064A9E4E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650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C9FDA91A-39FD-7B43-B972-6D303CBB9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27316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CECEC5F1-A614-1746-AD97-C3E96AFB76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83087DA5-FCB0-1C49-AB27-DD357C038A5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C7AED8-B0C6-6D4A-944C-79E42101E4DF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CF4F6DA3-5A48-F940-8D2E-82E1D8B691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EAF52735-900C-D04F-A023-E17E8A65DB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917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Otsikko ja tyhjä sisältöalue (ylätausta)"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E6BDBA4-0139-234D-82D3-A88BAB761A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AE585983-CB48-A34E-BB29-C238BE880D4F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DB7A60F-8780-6C47-8346-F159C61F26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67D5F353-F4CA-8E46-8ADC-1E114DAB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14F7-ACF8-B443-9D26-CF1E1E0B1B26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79AED46D-C63B-B641-B7B6-DF538BF8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592E600E-50D4-504D-9222-F2CA93A5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05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Otsikko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4EAABD9-ACE9-5B4B-8822-1BAB0BE75C95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8" name="Kuva 7" descr="Kirkkohallitus logo&#10;">
            <a:extLst>
              <a:ext uri="{FF2B5EF4-FFF2-40B4-BE49-F238E27FC236}">
                <a16:creationId xmlns:a16="http://schemas.microsoft.com/office/drawing/2014/main" id="{D1B7C314-09C7-B540-B565-BDCB1F544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6" name="Otsikko 5">
            <a:extLst>
              <a:ext uri="{FF2B5EF4-FFF2-40B4-BE49-F238E27FC236}">
                <a16:creationId xmlns:a16="http://schemas.microsoft.com/office/drawing/2014/main" id="{FBBC69D1-93E8-F34C-A882-F6E99F29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E3C290E-0B64-8A48-A3F8-88994FD673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D5918145-67DF-B541-A191-E7685EC9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DBF2-EF89-7D47-9E2B-23033789D49A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C792E148-CB11-2044-A24D-A2C62B58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95BA154A-E313-F342-A477-B713905B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370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Otsikko ja kaksi sisältöalu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1FC30A7B-DA3B-E54C-9253-5DC42D959165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3CF84C-3179-0946-B63E-248142A7747B}"/>
              </a:ext>
            </a:extLst>
          </p:cNvPr>
          <p:cNvSpPr txBox="1">
            <a:spLocks/>
          </p:cNvSpPr>
          <p:nvPr userDrawn="1"/>
        </p:nvSpPr>
        <p:spPr>
          <a:xfrm>
            <a:off x="629841" y="1306531"/>
            <a:ext cx="2949178" cy="996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Martti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28BC4F-01B4-6F4C-95E2-BB3DA9E3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306531"/>
            <a:ext cx="4629150" cy="3089257"/>
          </a:xfr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E8BFB96-2D3F-104C-A170-8A45468FB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430502"/>
            <a:ext cx="2949178" cy="19712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D3BE1244-5051-CA48-9E04-BC09F2B2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774FF0A2-65A1-9144-BB8C-CA823B9E8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7A295F5A-6485-1646-8BE8-88D7DCB3E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F498-46CF-ED43-BF94-EFD682A2FFA6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DF89103C-034C-1B49-A596-46C0B462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562303C6-D16D-1148-A62E-4B40B5E1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808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Otsikko ja sisältöa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815EFF0-B639-B145-95CD-DACD238FB09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E656F9D-9F0A-E24D-A483-C7924CD77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BA22309-5D84-844B-962D-23ACD517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4385"/>
            <a:ext cx="7886700" cy="3106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CABCE0DA-62B9-0041-93E8-706C7B1A2B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E3A1C32F-BF17-2C49-98A8-579929B8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F106-3936-264B-9F52-6CDB5AFD2008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3FEA6AB8-BD2C-094D-8A99-09BE006B2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33F750AB-C2A4-0444-AC9F-7F58D99B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4953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Otsikko vasemmalla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19FB543-25DF-5447-875C-8880B7A7F8DE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8E74C0C7-0119-4245-94E2-F66029F8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84" y="886711"/>
            <a:ext cx="2751045" cy="303000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86FE190-D4F6-0046-BCCD-D6A5AD0C6E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994559FD-1BF4-8D43-BA6F-96355A3C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F8F6-1480-024A-9615-1BAA39A5ED75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D35D4450-7B19-0C41-9C9A-E43F9A8C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DE929CEE-36DB-F744-813F-1AA0D1F1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3185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9B92533-3159-3A42-BCC2-09EFB504A2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73DBDB8B-83A9-D145-8EAC-0637EE2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D51-52F8-0945-BF2F-2E31472B9472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61222AAF-FCF5-F442-9C8F-59EF1698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A5315564-B609-4C43-A5FB-33091D45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229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7. Lopetusdia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82700"/>
            <a:ext cx="6858000" cy="1433254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987727"/>
            <a:ext cx="6858000" cy="555572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Kiitokset</a:t>
            </a:r>
            <a:endParaRPr lang="en-US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C362251-4891-824C-935A-49E061B675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7179" y="4206240"/>
            <a:ext cx="4709643" cy="108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Esityksen tekijä</a:t>
            </a:r>
            <a:endParaRPr lang="en-US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049F899-D87A-1446-9F4A-9D9D6C858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17179" y="4206240"/>
            <a:ext cx="4709643" cy="108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505391F-524A-D7E7-0598-AD819806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AF5-713F-4280-B9B9-47DEF649EC8B}" type="datetimeFigureOut">
              <a:rPr lang="fi-FI" smtClean="0"/>
              <a:t>22.5.2023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D886329-E8EE-BCE7-5124-22C2FADC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2375BE-AE7E-65A6-5A9D-F8C5D860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E63-C23F-4591-91BE-585D1C22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361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236333"/>
            <a:ext cx="2266157" cy="107658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08760"/>
            <a:ext cx="3703320" cy="3120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4316" y="1508760"/>
            <a:ext cx="3703320" cy="3120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56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353425" cy="30241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5A77-7FB9-4937-BA85-02CC4F7A44A2}" type="datetime1">
              <a:rPr lang="fi-FI" smtClean="0"/>
              <a:t>22.5.2023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8" y="1329928"/>
            <a:ext cx="8353425" cy="270272"/>
          </a:xfrm>
        </p:spPr>
        <p:txBody>
          <a:bodyPr anchor="b"/>
          <a:lstStyle>
            <a:lvl1pPr marL="0" indent="0">
              <a:buNone/>
              <a:defRPr sz="1500" b="0">
                <a:solidFill>
                  <a:schemeClr val="accent5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70" y="259351"/>
            <a:ext cx="188317" cy="21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2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. Otsikko ja sisältöalue, vain teksti (vasen tausta)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ertical Text Placeholder 2">
            <a:extLst>
              <a:ext uri="{FF2B5EF4-FFF2-40B4-BE49-F238E27FC236}">
                <a16:creationId xmlns:a16="http://schemas.microsoft.com/office/drawing/2014/main" id="{2EB3903D-3BF9-2E45-8FF4-F640B8AD9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1" y="595455"/>
            <a:ext cx="4915350" cy="3990093"/>
          </a:xfrm>
        </p:spPr>
        <p:txBody>
          <a:bodyPr vert="horz"/>
          <a:lstStyle>
            <a:lvl1pPr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7A4FA0C-4E63-C140-9D82-8A02B576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2" y="592137"/>
            <a:ext cx="2624202" cy="3995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sv-SE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B7C7EC4-BF69-F44C-BB9C-DBCA15B5C3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6620" y="4683125"/>
            <a:ext cx="1927041" cy="444500"/>
          </a:xfrm>
          <a:prstGeom prst="rect">
            <a:avLst/>
          </a:prstGeom>
        </p:spPr>
      </p:pic>
      <p:sp>
        <p:nvSpPr>
          <p:cNvPr id="13" name="Päivämäärän paikkamerkki 12">
            <a:extLst>
              <a:ext uri="{FF2B5EF4-FFF2-40B4-BE49-F238E27FC236}">
                <a16:creationId xmlns:a16="http://schemas.microsoft.com/office/drawing/2014/main" id="{F024CABF-4457-164D-B853-09BD5D1C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291-757B-FB4F-8AEE-E2AA81DE9E49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4" name="Alatunnisteen paikkamerkki 13">
            <a:extLst>
              <a:ext uri="{FF2B5EF4-FFF2-40B4-BE49-F238E27FC236}">
                <a16:creationId xmlns:a16="http://schemas.microsoft.com/office/drawing/2014/main" id="{F77F3CED-6A12-0F42-85E3-8484D551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1E2C81EC-CFEF-7543-A8E3-D31814E7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2862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pos="1814" userDrawn="1">
          <p15:clr>
            <a:srgbClr val="FBAE40"/>
          </p15:clr>
        </p15:guide>
        <p15:guide id="4" orient="horz" pos="28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. Otsikko ja sisältöalue, bullet lista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EE15747-4228-9E4B-84A8-7889A8EA7D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450" y="592136"/>
            <a:ext cx="4914000" cy="39888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Otsikko 2">
            <a:extLst>
              <a:ext uri="{FF2B5EF4-FFF2-40B4-BE49-F238E27FC236}">
                <a16:creationId xmlns:a16="http://schemas.microsoft.com/office/drawing/2014/main" id="{BEE473E3-A421-D243-A512-E0E65230B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2" y="592137"/>
            <a:ext cx="2624202" cy="3995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sv-SE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AB4942-64AB-FB44-8F09-87BDF63B644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6620" y="4683125"/>
            <a:ext cx="1927041" cy="444500"/>
          </a:xfrm>
          <a:prstGeom prst="rect">
            <a:avLst/>
          </a:prstGeom>
        </p:spPr>
      </p:pic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144F4B11-2DD3-9540-9DF5-DC3C27DCD44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6EE85B-3F01-8A43-B629-38234CB55935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CAB3F899-B391-D94E-A8C9-6771C698B17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C639D85F-2451-A14B-8DC8-34D8264C9A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1785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8" userDrawn="1">
          <p15:clr>
            <a:srgbClr val="FBAE40"/>
          </p15:clr>
        </p15:guide>
        <p15:guide id="2" pos="5375" userDrawn="1">
          <p15:clr>
            <a:srgbClr val="FBAE40"/>
          </p15:clr>
        </p15:guide>
        <p15:guide id="3" orient="horz" pos="373" userDrawn="1">
          <p15:clr>
            <a:srgbClr val="FBAE40"/>
          </p15:clr>
        </p15:guide>
        <p15:guide id="4" orient="horz" pos="28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. Otsikko ja sisältöalue (vasen tausta)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034B5A-BE49-9C4D-867C-9BEEB11F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9" y="586800"/>
            <a:ext cx="4915351" cy="3988800"/>
          </a:xfr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Otsikko 2">
            <a:extLst>
              <a:ext uri="{FF2B5EF4-FFF2-40B4-BE49-F238E27FC236}">
                <a16:creationId xmlns:a16="http://schemas.microsoft.com/office/drawing/2014/main" id="{ED18869E-DC53-D441-B009-54956D3F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2" y="592137"/>
            <a:ext cx="2624202" cy="3995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sv-SE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40F3E3F-495C-FE46-BBCA-76A6B16F94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6620" y="4683125"/>
            <a:ext cx="1927041" cy="444500"/>
          </a:xfrm>
          <a:prstGeom prst="rect">
            <a:avLst/>
          </a:prstGeom>
        </p:spPr>
      </p:pic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4E858400-A547-BE47-94F5-6E11D76F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E603-7E6F-E74A-85A0-63417C5DCBD4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6C829173-D9F3-E742-AA26-993A5446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F3F70158-C6EE-4046-9E99-A6A345FD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421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. Kuva ja kuvateksti (vasen tausta)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BE53249-CCDE-8448-838D-4A2A775DCD52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837028" y="740569"/>
            <a:ext cx="7679513" cy="326168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450CA4D-E4AA-4A41-81B2-7268F4833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0" y="4149969"/>
            <a:ext cx="4915350" cy="528711"/>
          </a:xfrm>
        </p:spPr>
        <p:txBody>
          <a:bodyPr/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0010F0BB-2B63-3540-BBC7-FC564FD2FD8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6620" y="4683125"/>
            <a:ext cx="1927041" cy="444500"/>
          </a:xfrm>
          <a:prstGeom prst="rect">
            <a:avLst/>
          </a:prstGeom>
        </p:spPr>
      </p:pic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FCAFEFDA-8ADD-4541-81D5-A702B31D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21F-3C42-4A4E-8AA1-CC93F979D0CF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86920B79-6DCA-814A-9ECB-ECCAF38A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29880644-E954-2847-9DB3-56A352C5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4052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. Otsikko ja kuvakollaasi (vasen tausta)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0A3FE483-E5C9-5D4E-90B2-5D3DD1BE0C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39824" y="574188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Kuvan paikkamerkki 3">
            <a:extLst>
              <a:ext uri="{FF2B5EF4-FFF2-40B4-BE49-F238E27FC236}">
                <a16:creationId xmlns:a16="http://schemas.microsoft.com/office/drawing/2014/main" id="{E4F49183-8CA8-6C4F-A20B-8851233A8A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06095" y="574188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9" name="Kuvan paikkamerkki 3">
            <a:extLst>
              <a:ext uri="{FF2B5EF4-FFF2-40B4-BE49-F238E27FC236}">
                <a16:creationId xmlns:a16="http://schemas.microsoft.com/office/drawing/2014/main" id="{13F010B7-EBBA-7A41-B11D-40D43105EB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39824" y="2583801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Kuvan paikkamerkki 3">
            <a:extLst>
              <a:ext uri="{FF2B5EF4-FFF2-40B4-BE49-F238E27FC236}">
                <a16:creationId xmlns:a16="http://schemas.microsoft.com/office/drawing/2014/main" id="{9003F173-8E00-8C4A-98C3-2AC588C62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06095" y="2583801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1" name="Otsikko 2">
            <a:extLst>
              <a:ext uri="{FF2B5EF4-FFF2-40B4-BE49-F238E27FC236}">
                <a16:creationId xmlns:a16="http://schemas.microsoft.com/office/drawing/2014/main" id="{8F42190E-1A23-614F-AA33-36D1EA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2" y="592137"/>
            <a:ext cx="2210842" cy="3995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sv-SE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36587833-23EC-ED45-ADB3-DDBAF48E12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6620" y="4683125"/>
            <a:ext cx="1927041" cy="444500"/>
          </a:xfrm>
          <a:prstGeom prst="rect">
            <a:avLst/>
          </a:prstGeom>
        </p:spPr>
      </p:pic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70A01FB6-5674-EB4A-B524-DE2A57D2B4F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50FCE37-BE2A-7A45-AD10-D97401B28FE3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B0406BBE-192A-7B48-9711-DD33B106BC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0AD38150-3D4D-D145-95B4-3C340AD162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659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2249D7-5E24-F144-BA57-C6B26E07D9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6863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ED45AEC-DC70-2846-9E5D-B12BE904B3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79E1EABD-3B8F-0542-91E0-DD770753B5E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11BB5CD-BE6C-8E42-8AC1-DD8C9EC293E2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60F23F6C-E000-2847-9ADB-63FF75F292F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9835BFD6-D428-2943-A5D0-034C6EBA6F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6422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. Väliotsikkodia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2742E03-159A-D947-921A-3CA15416F123}"/>
              </a:ext>
            </a:extLst>
          </p:cNvPr>
          <p:cNvSpPr/>
          <p:nvPr userDrawn="1"/>
        </p:nvSpPr>
        <p:spPr>
          <a:xfrm>
            <a:off x="0" y="1200150"/>
            <a:ext cx="91440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61CAFE80-A235-324F-ABC1-47A1FEBC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32720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EB03DD58-AAA5-C74A-AAB5-0367BE03F3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5499" y="4441582"/>
            <a:ext cx="3248901" cy="74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9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CFE83F2-CDEB-C348-81B3-1C07B91B9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4666" y="4767263"/>
            <a:ext cx="35872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D026A5B-7934-6448-BF3A-84D9CC3A96F8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271202" y="4678903"/>
            <a:ext cx="1922889" cy="445548"/>
          </a:xfrm>
          <a:prstGeom prst="rect">
            <a:avLst/>
          </a:prstGeom>
        </p:spPr>
      </p:pic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F73B67-4CE1-4342-A39E-95238CB7A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0" y="4767263"/>
            <a:ext cx="4107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BCE556C-3C62-D34D-906D-56301E9C5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7351" y="4767263"/>
            <a:ext cx="7379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4FF9E51-C68B-4046-A6C9-47527EDD3E56}" type="datetime1">
              <a:rPr lang="fi-FI" smtClean="0"/>
              <a:pPr/>
              <a:t>22.5.2023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9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9" r:id="rId2"/>
    <p:sldLayoutId id="2147483662" r:id="rId3"/>
    <p:sldLayoutId id="2147483684" r:id="rId4"/>
    <p:sldLayoutId id="2147483673" r:id="rId5"/>
    <p:sldLayoutId id="2147483676" r:id="rId6"/>
    <p:sldLayoutId id="2147483688" r:id="rId7"/>
    <p:sldLayoutId id="2147483685" r:id="rId8"/>
    <p:sldLayoutId id="2147483686" r:id="rId9"/>
    <p:sldLayoutId id="2147483677" r:id="rId10"/>
    <p:sldLayoutId id="2147483663" r:id="rId11"/>
    <p:sldLayoutId id="2147483687" r:id="rId12"/>
    <p:sldLayoutId id="2147483681" r:id="rId13"/>
    <p:sldLayoutId id="2147483678" r:id="rId14"/>
    <p:sldLayoutId id="2147483680" r:id="rId15"/>
    <p:sldLayoutId id="2147483667" r:id="rId16"/>
    <p:sldLayoutId id="2147483668" r:id="rId17"/>
    <p:sldLayoutId id="2147483682" r:id="rId18"/>
    <p:sldLayoutId id="2147483672" r:id="rId19"/>
    <p:sldLayoutId id="2147483691" r:id="rId20"/>
    <p:sldLayoutId id="2147483692" r:id="rId21"/>
    <p:sldLayoutId id="2147483693" r:id="rId2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artti" panose="02000000000000000000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aotsikko 7">
            <a:extLst>
              <a:ext uri="{FF2B5EF4-FFF2-40B4-BE49-F238E27FC236}">
                <a16:creationId xmlns:a16="http://schemas.microsoft.com/office/drawing/2014/main" id="{7526C53C-559B-B660-6B16-48199F28C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56437"/>
            <a:ext cx="6858000" cy="881307"/>
          </a:xfrm>
        </p:spPr>
        <p:txBody>
          <a:bodyPr/>
          <a:lstStyle/>
          <a:p>
            <a:r>
              <a:rPr lang="fi-FI" dirty="0"/>
              <a:t>Veli-Matti Salminen</a:t>
            </a:r>
          </a:p>
          <a:p>
            <a:r>
              <a:rPr lang="fi-FI" dirty="0"/>
              <a:t>Eettinen vastuu ja evankeliumi -täydennyskoulutus</a:t>
            </a:r>
          </a:p>
          <a:p>
            <a:r>
              <a:rPr lang="fi-FI" dirty="0"/>
              <a:t>Helsinki 23.5.2023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4D53D1-9265-207F-8E08-30894B708C7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405813" y="4767263"/>
            <a:ext cx="738187" cy="274637"/>
          </a:xfrm>
        </p:spPr>
        <p:txBody>
          <a:bodyPr/>
          <a:lstStyle/>
          <a:p>
            <a:fld id="{9D678291-757B-FB4F-8AEE-E2AA81DE9E49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3E12D6-7B4A-6BEF-33D1-02E06A1DC4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85225" y="4767263"/>
            <a:ext cx="358775" cy="274637"/>
          </a:xfrm>
        </p:spPr>
        <p:txBody>
          <a:bodyPr/>
          <a:lstStyle/>
          <a:p>
            <a:fld id="{C29EF439-236C-4141-A531-FE6D3DEC0875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A85EF2D-02DD-1437-FBE1-A55AB4B19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87631"/>
            <a:ext cx="6858000" cy="1084119"/>
          </a:xfrm>
        </p:spPr>
        <p:txBody>
          <a:bodyPr/>
          <a:lstStyle/>
          <a:p>
            <a:r>
              <a:rPr lang="fi-FI" sz="2800" dirty="0"/>
              <a:t>Kirkko ja yhteiskunnallinen vaikuttaminen</a:t>
            </a:r>
          </a:p>
        </p:txBody>
      </p:sp>
    </p:spTree>
    <p:extLst>
      <p:ext uri="{BB962C8B-B14F-4D97-AF65-F5344CB8AC3E}">
        <p14:creationId xmlns:p14="http://schemas.microsoft.com/office/powerpoint/2010/main" val="42408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40637E-5D4D-E8FA-3C81-886C8694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Suhtautuminen kirkon työhön kriisitilanteissa</a:t>
            </a:r>
            <a:br>
              <a:rPr lang="fi-FI" sz="2800" dirty="0"/>
            </a:br>
            <a:r>
              <a:rPr lang="fi-FI" sz="1800" dirty="0"/>
              <a:t>(Gallup </a:t>
            </a:r>
            <a:r>
              <a:rPr lang="fi-FI" sz="1800" dirty="0" err="1"/>
              <a:t>Ecclesiastica</a:t>
            </a:r>
            <a:r>
              <a:rPr lang="fi-FI" sz="1800" dirty="0"/>
              <a:t> 2022, N=1104)</a:t>
            </a:r>
            <a:endParaRPr lang="fi-FI" sz="2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CAA32D-8CA2-397D-AC26-491C18B4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F106-3936-264B-9F52-6CDB5AFD2008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91BEA0-913C-D4C2-2848-C156EC84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82AB2C-0B8B-B147-EED2-BF432B7F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10</a:t>
            </a:fld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256D4F7C-9D23-7434-0303-E683ADCB87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374775"/>
          <a:ext cx="7886700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67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E1E13F-02AC-D3D2-8937-7FAEB36B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389731"/>
          </a:xfrm>
        </p:spPr>
        <p:txBody>
          <a:bodyPr>
            <a:normAutofit fontScale="90000"/>
          </a:bodyPr>
          <a:lstStyle/>
          <a:p>
            <a:r>
              <a:rPr lang="fi-FI" dirty="0"/>
              <a:t>Kirkon kriisityöhön suhtautuminen arvokartalla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82B0BE-54AB-6142-0D69-73C9FEDF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F106-3936-264B-9F52-6CDB5AFD2008}" type="datetime1">
              <a:rPr lang="fi-FI" smtClean="0"/>
              <a:t>23.5.2023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2147B1-A2BE-C015-BD72-56A3D04E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0108AD-2406-6317-6C41-C3552173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11</a:t>
            </a:fld>
            <a:endParaRPr lang="fi-FI" dirty="0"/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B41CD10-935F-4A42-9C70-CEC8F15D4D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899010"/>
              </p:ext>
            </p:extLst>
          </p:nvPr>
        </p:nvGraphicFramePr>
        <p:xfrm>
          <a:off x="628650" y="878114"/>
          <a:ext cx="78867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8335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75F9C6-7611-4E80-906C-91036EF0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Tilaa Ekopaastolle, mutta onko Elokapinalle?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887465C-C01B-45D3-BC10-C18EE40E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12</a:t>
            </a:fld>
            <a:endParaRPr lang="fi-FI" sz="10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E07EC06-76EA-48CB-B340-4994B6E49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814" y="1337419"/>
            <a:ext cx="3814536" cy="3635881"/>
          </a:xfrm>
          <a:prstGeom prst="rect">
            <a:avLst/>
          </a:prstGeom>
        </p:spPr>
      </p:pic>
      <p:pic>
        <p:nvPicPr>
          <p:cNvPr id="9" name="Kuva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2013815-720C-405F-ACA0-A64B6F041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7129">
            <a:off x="959786" y="1324577"/>
            <a:ext cx="4401751" cy="3349959"/>
          </a:xfrm>
          <a:prstGeom prst="rect">
            <a:avLst/>
          </a:prstGeom>
        </p:spPr>
      </p:pic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D82AD21-40BB-C02E-1BA7-CE8E356C6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5372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303990-0605-27FB-60EC-BFDE77B1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Mielipiteitä kirkon osallistumisesta ilmastotyöhön </a:t>
            </a:r>
            <a:br>
              <a:rPr lang="fi-FI" dirty="0"/>
            </a:br>
            <a:r>
              <a:rPr lang="fi-FI" sz="2200" dirty="0"/>
              <a:t>(Gallup </a:t>
            </a:r>
            <a:r>
              <a:rPr lang="fi-FI" sz="2200" dirty="0" err="1"/>
              <a:t>Ecclesiastica</a:t>
            </a:r>
            <a:r>
              <a:rPr lang="fi-FI" sz="2200" dirty="0"/>
              <a:t> 2019; Työntekijäkysely 2019; Luottamushenkilökysely 2019)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81A4D89-E805-0EA2-08D1-14B7E9CC2C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13</a:t>
            </a:fld>
            <a:endParaRPr lang="fi-FI" sz="1000" dirty="0"/>
          </a:p>
        </p:txBody>
      </p:sp>
      <p:graphicFrame>
        <p:nvGraphicFramePr>
          <p:cNvPr id="7" name="Sisällön paikkamerkki 11">
            <a:extLst>
              <a:ext uri="{FF2B5EF4-FFF2-40B4-BE49-F238E27FC236}">
                <a16:creationId xmlns:a16="http://schemas.microsoft.com/office/drawing/2014/main" id="{CF06076E-07DA-19A9-CFC8-418D6C6DE8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374775"/>
          <a:ext cx="7886700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10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65DA369-04E3-4BE4-A239-7F39381F68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14</a:t>
            </a:fld>
            <a:endParaRPr lang="fi-FI" sz="100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2CCA171-EAA8-4257-ACAB-8825FBC4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100" dirty="0"/>
              <a:t>Kirkon työntekijöiden ja luottamushenkilöiden puoluekannat</a:t>
            </a:r>
            <a:br>
              <a:rPr lang="fi-FI" dirty="0"/>
            </a:br>
            <a:r>
              <a:rPr lang="fi-FI" sz="2000" dirty="0"/>
              <a:t>Työntekijäkysely 2019 (N=1015); Luottamushenkilökysely 2019 (N=578)</a:t>
            </a:r>
            <a:endParaRPr lang="fi-FI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F3A26E71-DA4D-4CE0-A060-E468BA4D60EA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628650" y="1536700"/>
          <a:ext cx="7886700" cy="296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9551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5DD528D-EDC8-46F1-B768-1AD1FA81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Puoluekanta ja suhtautuminen kirkon ilmastotoimiin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C8FB6BA-3A10-4F69-A0BB-B75A5E5B4C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15</a:t>
            </a:fld>
            <a:endParaRPr lang="fi-FI" sz="1000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27E605F-C24A-4696-A5D1-28C784BB48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374774"/>
          <a:ext cx="7886700" cy="328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28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EE7E3FB5-76E1-FC1F-8B0C-A9375975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Minkälainen kirkko on uskottava yhteiskunnallinen toimija?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CE86DA-52B3-492A-F994-E9BA1B4C0294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405813" y="4767263"/>
            <a:ext cx="738187" cy="274637"/>
          </a:xfrm>
        </p:spPr>
        <p:txBody>
          <a:bodyPr/>
          <a:lstStyle/>
          <a:p>
            <a:fld id="{ECE8F106-3936-264B-9F52-6CDB5AFD2008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D02926-2532-705B-B68E-87DE3D56987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85225" y="4767263"/>
            <a:ext cx="358775" cy="274637"/>
          </a:xfrm>
        </p:spPr>
        <p:txBody>
          <a:bodyPr/>
          <a:lstStyle/>
          <a:p>
            <a:fld id="{C29EF439-236C-4141-A531-FE6D3DEC0875}" type="slidenum">
              <a:rPr lang="fi-FI" smtClean="0"/>
              <a:pPr/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745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00551625-4280-EA58-9609-E1519CCD4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013" y="393774"/>
            <a:ext cx="5916987" cy="4194099"/>
          </a:xfr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7421BEDA-AD80-BBF5-DF76-960B4D2F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Sitran Tulevaisuus-barometri 2023: koetut vaikutus-mahdollisuudet tulevaisuuden kehitykseen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7945A1-F399-DA83-7CFB-959DD678D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E603-7E6F-E74A-85A0-63417C5DCBD4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AA9A85-8BD8-45E4-959A-08AA8EB9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188511-B50B-CAE6-47D7-A2B78E97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7433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6E50C49-6D4A-4102-2EA2-E742F14B68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Kansalaisyhteiskunta: julkisia intressejä ajavan valtion ja voittoa tavoittelevan markkinasektorin välissä oleva alue, jonka toimintalogiikka yhdistelee julkista, yksityistä ja markkinoita</a:t>
            </a:r>
          </a:p>
          <a:p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Suomessa kansalaisyhteiskunta erityinen: </a:t>
            </a:r>
          </a:p>
          <a:p>
            <a:pPr lvl="1"/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 erilaisten yhteenliittymien jäsenillä on merkittävä päätösvalta ja organisaatiot edustavat jäseniään</a:t>
            </a:r>
          </a:p>
          <a:p>
            <a:pPr lvl="1"/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toimijoiden tehtävät ja vastuut ovat laaja-alaisia, minkä perustana on pitkä kansalaistoiminnan perinne</a:t>
            </a:r>
          </a:p>
          <a:p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Kansalaisyhteiskunnan ”hyveitä”: Yhteisyys, osallisuus ja vaikuttaminen</a:t>
            </a:r>
          </a:p>
          <a:p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Kirkon siirtyminen kansalaisyhteiskuntaan mahdollinen, mutta siinä ratkaistava:</a:t>
            </a:r>
          </a:p>
          <a:p>
            <a:pPr lvl="1"/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julkisoikeudellisen aseman tulevaisuus</a:t>
            </a:r>
          </a:p>
          <a:p>
            <a:pPr lvl="1"/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yhteiskunnallisen ja poliittisen osallistumisen kulttuurin vahvistaminen</a:t>
            </a:r>
          </a:p>
          <a:p>
            <a:pPr lvl="1"/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työntekijä- ja asiantuntijakeskeisyydestä avauduttava omaehtoiselle ruohonjuuritason toiminnalle</a:t>
            </a:r>
            <a:endParaRPr lang="fi-FI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F488D75-12F3-BF46-82D3-5F860BBD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Kirkko osana kansalais-yhteiskuntaa?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9497BF-1CC1-4F4C-B5E9-4508CC1F5B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6EE85B-3F01-8A43-B629-38234CB55935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2E1997-A937-3C3D-C594-5B7D2D82DB6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B44411-F0AC-0B68-9BE5-7568DFE7F3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9266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9849B8B-44A3-D372-9EA5-C215684641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Sukupolvien murros: </a:t>
            </a:r>
          </a:p>
          <a:p>
            <a:pPr lvl="1"/>
            <a:r>
              <a:rPr lang="fi-FI" dirty="0"/>
              <a:t>Irtautuminen kirkosta muiden instituutioiden ohella</a:t>
            </a:r>
          </a:p>
          <a:p>
            <a:pPr lvl="1"/>
            <a:r>
              <a:rPr lang="fi-FI" dirty="0"/>
              <a:t>uskonnollinen </a:t>
            </a:r>
            <a:r>
              <a:rPr lang="fi-FI" dirty="0" err="1"/>
              <a:t>etsijyys</a:t>
            </a:r>
            <a:r>
              <a:rPr lang="fi-FI" dirty="0"/>
              <a:t> tai neutraliteetti </a:t>
            </a:r>
          </a:p>
          <a:p>
            <a:pPr lvl="1"/>
            <a:r>
              <a:rPr lang="fi-FI" dirty="0"/>
              <a:t>valtarakenteiden kyseenalaistaminen </a:t>
            </a:r>
          </a:p>
          <a:p>
            <a:r>
              <a:rPr lang="fi-FI" dirty="0"/>
              <a:t>Paljon mahdollisuuksia kirkon yhteiskunnallisen ja poliittisen roolin kirkastumiseen</a:t>
            </a:r>
          </a:p>
          <a:p>
            <a:r>
              <a:rPr lang="fi-FI" dirty="0"/>
              <a:t>Kirkkoa haastetaan avoimempaan toimintakulttuuriin, jossa se on aktiivinen osapuoli yhteiskunnallisissa muutoksissa</a:t>
            </a:r>
          </a:p>
          <a:p>
            <a:r>
              <a:rPr lang="fi-FI" dirty="0"/>
              <a:t>Tulevaisuuden mahdollisuudet avautuvat siitä, miten kirkko hahmottaa paikkansa ja missionsa osana jatkuvasti </a:t>
            </a:r>
            <a:r>
              <a:rPr lang="fi-FI" dirty="0" err="1"/>
              <a:t>pluralisoituvaa</a:t>
            </a:r>
            <a:r>
              <a:rPr lang="fi-FI" dirty="0"/>
              <a:t> yhteiskuntaa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BD636DE-C189-2E41-BF50-44BAEA8E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Kirkon yhteis-kunnallinen rooli muuttuvassa tilanteessa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402137-4CCB-D728-3CCC-0971DC03E28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6EE85B-3F01-8A43-B629-38234CB55935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EF7C0A-C35E-6C19-E9EF-951ACAADA5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765FB8-8570-1501-9F2C-ED7F0B34823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95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29B8668-3073-3F19-252B-EB0553DA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Kirkon yhteiskunnallisen toiminnan perusta voidaan paikantaa esimerkiksi kirkkolakiin, luterilaisiin tunnustuskirjoihin tai evankeliumeihin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Luterilaisen reformaation perusajatus, että kirkko on velvollinen tukemaan valtiota sen yhteiskunnallisessa vastuunkannossa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Arvovaikuttamista ja konkreettista toimintaa (esim. diakonia, perheiden tukeminen)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Kirkon yhteiskunnallisia tehtäviä edelleen myös kulttuurihistoriallisesti arvokkaiden rakennusten ja hautausmaiden ylläpito, väestökirjanpito sekä kansainvälinen apu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BF4117B-440B-80AB-F95E-3F9BD253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Kirkko yhteis-kunnallisena vaikuttajana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2B0A6-E5BA-A343-9A52-9C580FE7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E603-7E6F-E74A-85A0-63417C5DCBD4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F5AA35-B186-782D-214C-833906FC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2DF2FB-5722-0F53-C44E-59126A56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8062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CE1547F-8C66-44D9-2F31-95338F68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Missioon on nostettu yhteiskunnallisten epäkohtien tuominen julkiseen tietoisuuteen ja vaikuttaminen näiden epäkohtien korjaamiseksi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Arvovaikuttajan ja -keskustelijan rooli kirkon yhteiskunnallisen toiminnan ytimessä; arvoperusta punnitaan siinä, miten arvoja toteutetaan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Kirkon on aina otettava huomioon myös se yhteiskunnallinen ja historiallinen konteksti, jossa se toimii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4BD2012-5D50-64EA-B8C4-D7E7F8F8E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Kirkon missio ja yhteis-kunnallinen vaikuttaminen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D40DF9-C64D-9ADE-41FD-869E58AC4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E603-7E6F-E74A-85A0-63417C5DCBD4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A44599-7EA1-BFCF-2C6F-F59F56A3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3A2C4B-158E-4BD3-7978-B1006934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75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DBE531C-57A1-C4BD-ECC4-51CF557B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anchor="ctr">
            <a:normAutofit fontScale="90000"/>
          </a:bodyPr>
          <a:lstStyle/>
          <a:p>
            <a:r>
              <a:rPr lang="fi-FI" dirty="0"/>
              <a:t>Diakoniatyö yhteiskunnallisena vaikuttamisena (Diakoniabarometri 2022, n=346)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7CCB3481-BC25-198D-FBD3-B8454835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77351" y="4767263"/>
            <a:ext cx="737999" cy="274637"/>
          </a:xfrm>
        </p:spPr>
        <p:txBody>
          <a:bodyPr/>
          <a:lstStyle/>
          <a:p>
            <a:pPr>
              <a:spcAft>
                <a:spcPts val="600"/>
              </a:spcAft>
            </a:pPr>
            <a:fld id="{7495F498-46CF-ED43-BF94-EFD682A2FFA6}" type="datetime1">
              <a:rPr lang="fi-FI" smtClean="0"/>
              <a:pPr>
                <a:spcAft>
                  <a:spcPts val="600"/>
                </a:spcAft>
              </a:pPr>
              <a:t>22.5.2023</a:t>
            </a:fld>
            <a:endParaRPr lang="sv-SE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2FE46374-2D3D-307A-5A16-9F6BF1FA9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0" y="4767263"/>
            <a:ext cx="4107600" cy="274637"/>
          </a:xfrm>
        </p:spPr>
        <p:txBody>
          <a:bodyPr/>
          <a:lstStyle/>
          <a:p>
            <a:endParaRPr lang="sv-SE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D1C9986-8E62-A1F2-D1AA-37D66ABD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4666" y="4767263"/>
            <a:ext cx="358724" cy="27463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29EF439-236C-4141-A531-FE6D3DEC0875}" type="slidenum">
              <a:rPr lang="fi-FI" smtClean="0"/>
              <a:pPr>
                <a:spcAft>
                  <a:spcPts val="600"/>
                </a:spcAft>
              </a:pPr>
              <a:t>4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6873BB1-C6FA-4C30-BA53-C886E98B72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87391" y="1306531"/>
          <a:ext cx="4629150" cy="308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4156FD3-A0C0-ED32-64BF-FC32D8AB7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351314"/>
            <a:ext cx="2949178" cy="205042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Diakoniatyöntekijöistä</a:t>
            </a:r>
            <a:r>
              <a:rPr lang="en-US" dirty="0"/>
              <a:t> </a:t>
            </a:r>
            <a:r>
              <a:rPr lang="en-US" dirty="0" err="1"/>
              <a:t>teki</a:t>
            </a:r>
            <a:r>
              <a:rPr lang="en-US" dirty="0"/>
              <a:t> </a:t>
            </a:r>
            <a:r>
              <a:rPr lang="en-US" dirty="0" err="1"/>
              <a:t>yhteiskunnallista</a:t>
            </a:r>
            <a:r>
              <a:rPr lang="en-US" dirty="0"/>
              <a:t> </a:t>
            </a:r>
            <a:r>
              <a:rPr lang="en-US" dirty="0" err="1"/>
              <a:t>vaikuttamista</a:t>
            </a:r>
            <a:r>
              <a:rPr lang="en-US" dirty="0"/>
              <a:t> </a:t>
            </a:r>
            <a:r>
              <a:rPr lang="en-US" dirty="0" err="1"/>
              <a:t>osana</a:t>
            </a:r>
            <a:r>
              <a:rPr lang="en-US" dirty="0"/>
              <a:t> </a:t>
            </a:r>
            <a:r>
              <a:rPr lang="en-US" dirty="0" err="1"/>
              <a:t>työtään</a:t>
            </a:r>
            <a:r>
              <a:rPr lang="en-US" dirty="0"/>
              <a:t> </a:t>
            </a:r>
            <a:r>
              <a:rPr lang="en-US" dirty="0" err="1"/>
              <a:t>paljon</a:t>
            </a:r>
            <a:r>
              <a:rPr lang="en-US" dirty="0"/>
              <a:t> 15 %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vrt</a:t>
            </a:r>
            <a:r>
              <a:rPr lang="en-US" dirty="0"/>
              <a:t>. </a:t>
            </a:r>
            <a:r>
              <a:rPr lang="en-US" dirty="0" err="1"/>
              <a:t>taloudellinen</a:t>
            </a:r>
            <a:r>
              <a:rPr lang="en-US" dirty="0"/>
              <a:t> </a:t>
            </a:r>
            <a:r>
              <a:rPr lang="en-US" dirty="0" err="1"/>
              <a:t>avustaminen</a:t>
            </a:r>
            <a:r>
              <a:rPr lang="en-US" dirty="0"/>
              <a:t>, </a:t>
            </a:r>
            <a:r>
              <a:rPr lang="en-US" dirty="0" err="1"/>
              <a:t>ruoka-avustaminen</a:t>
            </a:r>
            <a:r>
              <a:rPr lang="en-US" dirty="0"/>
              <a:t> ja </a:t>
            </a:r>
            <a:r>
              <a:rPr lang="en-US" dirty="0" err="1"/>
              <a:t>sielunhoito</a:t>
            </a:r>
            <a:r>
              <a:rPr lang="en-US" dirty="0"/>
              <a:t>: </a:t>
            </a:r>
            <a:r>
              <a:rPr lang="en-US" dirty="0" err="1"/>
              <a:t>yli</a:t>
            </a:r>
            <a:r>
              <a:rPr lang="en-US" dirty="0"/>
              <a:t> 80 % (</a:t>
            </a:r>
            <a:r>
              <a:rPr lang="en-US" dirty="0" err="1"/>
              <a:t>Diakoniabarometri</a:t>
            </a:r>
            <a:r>
              <a:rPr lang="en-US" dirty="0"/>
              <a:t> 2022)</a:t>
            </a:r>
          </a:p>
        </p:txBody>
      </p:sp>
    </p:spTree>
    <p:extLst>
      <p:ext uri="{BB962C8B-B14F-4D97-AF65-F5344CB8AC3E}">
        <p14:creationId xmlns:p14="http://schemas.microsoft.com/office/powerpoint/2010/main" val="1873754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6D26A6-77FE-D6D3-B55E-E4D568B84F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</a:pPr>
            <a:r>
              <a:rPr lang="fi-FI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Luonto: </a:t>
            </a:r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Luonnon itseisarvoisuuden tiedostaminen, ihmisen hyvinvoinnin riippuvuus luonnosta; luonto osana kokonaisvaltaista hengellisyyttä</a:t>
            </a:r>
          </a:p>
          <a:p>
            <a:pPr lvl="0">
              <a:lnSpc>
                <a:spcPct val="107000"/>
              </a:lnSpc>
            </a:pPr>
            <a:r>
              <a:rPr lang="fi-FI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Ihmiset:</a:t>
            </a:r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ikääntyminen ja elämän rajallisuuden kanssa eläminen;</a:t>
            </a:r>
            <a:r>
              <a:rPr lang="fi-FI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yhteisön hyvinvoinnin turvaamisen ja sosiaalisen hyväksynnän merkitys</a:t>
            </a:r>
          </a:p>
          <a:p>
            <a:pPr lvl="0">
              <a:lnSpc>
                <a:spcPct val="107000"/>
              </a:lnSpc>
            </a:pPr>
            <a:r>
              <a:rPr lang="fi-FI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Valta: </a:t>
            </a:r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Demokratian kriisi on sekä vallan että informaation kriisi -&gt; luottamus heikkenee (esim. rasismi ja salaliittoteoriat normalisoituvat); kansalaisyhteiskunnan vahvistamisessa kirkolla tärkeä rooli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i-FI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Teknologia: </a:t>
            </a:r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Tekoäly! Digitaalisen todellisuuden luonne arkea läpileikkaavana, digitaalisen syrjäytymisen riski -&gt; oikeudenmukaisuuden varmistaminen kirkon työssä</a:t>
            </a:r>
          </a:p>
          <a:p>
            <a:r>
              <a:rPr lang="fi-FI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Talous: </a:t>
            </a:r>
            <a:r>
              <a:rPr lang="fi-FI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Yhteys eriarvoisuuteen, luonnon kantokykyyn ja ihmisten hyvinvointiin on pakko huomioida -&gt; kirkon missio haastaa tähän</a:t>
            </a:r>
            <a:endParaRPr lang="fi-FI" sz="3200" dirty="0">
              <a:latin typeface="+mn-lt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CED2D15-E05B-2D4D-C915-C5E096B3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Megatrendit (Sitra 2023) ja kirkon tulevaisuus-signaalit (2022)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7D5EC2-0C26-96A9-C263-4B06E421E22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3603F08-65C4-174B-8F93-AB09966B77BC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11FFBD-F2F2-ACB4-A45B-92B38A0F845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29E303-225E-3C5D-A0A2-86D478B494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1804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F84-D60E-99ED-5C95-7D7D63AA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Kirkon yhteiskunnallisen vaikuttamistoiminnan hyväksyttävyys</a:t>
            </a:r>
          </a:p>
        </p:txBody>
      </p:sp>
    </p:spTree>
    <p:extLst>
      <p:ext uri="{BB962C8B-B14F-4D97-AF65-F5344CB8AC3E}">
        <p14:creationId xmlns:p14="http://schemas.microsoft.com/office/powerpoint/2010/main" val="1321346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018F1E1-3F25-BE6A-96B7-7EE2E2E92C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600" dirty="0"/>
              <a:t>Kirkon kannanotot laajoihin yhteiskunnallisiin ilmiöihin ja ongelmiin saivat pontta vasta 1960-luvulla professori Heikki Wariksen komitean mietinnöstä </a:t>
            </a:r>
            <a:r>
              <a:rPr lang="fi-FI" sz="1600" i="1" dirty="0"/>
              <a:t>Kirkko muuttuvassa yhteiskunnassa</a:t>
            </a:r>
          </a:p>
          <a:p>
            <a:r>
              <a:rPr lang="fi-FI" sz="1600" dirty="0"/>
              <a:t>1990-luvun lamavuodet vauhdittivat kirkkoa ottamaan kantaa myös hyvinvointivaltion ja sen arvopohjan säilymiseen</a:t>
            </a:r>
          </a:p>
          <a:p>
            <a:r>
              <a:rPr lang="fi-FI" sz="1600" dirty="0"/>
              <a:t>Kirkko toiminut pitkään melko tiiviisti osana julkisen vallan rakenteita</a:t>
            </a:r>
          </a:p>
          <a:p>
            <a:pPr lvl="1"/>
            <a:r>
              <a:rPr lang="fi-FI" sz="1400" dirty="0"/>
              <a:t>julkisoikeudellinen asema tekee kirkosta julkisen sektorin ja kansalaisyhteiskunnan välimaastossa olevan toimijan</a:t>
            </a:r>
          </a:p>
          <a:p>
            <a:r>
              <a:rPr lang="fi-FI" sz="1600" dirty="0"/>
              <a:t>Vallitseva demokratiakäsitys korostaa usein kirkon jähmeitä piirteitä </a:t>
            </a:r>
          </a:p>
          <a:p>
            <a:pPr lvl="1"/>
            <a:r>
              <a:rPr lang="fi-FI" sz="1400" dirty="0"/>
              <a:t>yhteiskunnallinen vaikuttaminen pääasiassa edustuksellista, ei suoraa vaikuttamista</a:t>
            </a:r>
          </a:p>
          <a:p>
            <a:pPr lvl="1"/>
            <a:r>
              <a:rPr lang="fi-FI" sz="1400" dirty="0"/>
              <a:t>kansalaisten poliittinen osallistuminen toteutuu lähinnä äänestämisen kautta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D913CB80-EF5C-966F-DB29-3EAC9D8C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Yhteis-kunnallisen vaikuttamisen ohut perinne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4D71D4-CD77-BB4E-2BFB-30734070C73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6EE85B-3F01-8A43-B629-38234CB55935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ADEF24-79CA-B4D9-91D4-357F5AF32B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8D3FCA-23A2-59C6-AFA5-960DC3D20F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1129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0A5A16-8D55-1BD9-1516-B5C16428FB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”Yhteiskunnan omatuntona toimiminen”: heikko-osaisten auttaminen ja tukeminen sekä marginaalissa olevien äänen esiin nostaminen, edustavat sitä toimintaa, jota kirkolta toivotaan</a:t>
            </a:r>
          </a:p>
          <a:p>
            <a:r>
              <a:rPr lang="fi-FI" dirty="0"/>
              <a:t>Sielunhoidolla ja henkisellä tuella on myös yhteiskunnallista merkitystä varsinkin laajemmissa kriisitilanteissa</a:t>
            </a:r>
          </a:p>
          <a:p>
            <a:r>
              <a:rPr lang="fi-FI" dirty="0"/>
              <a:t>Henkisestä ja hengellisestä hyvinvoinnista huolehtiminen julkisissa instituutioissa laajasti hyväksytty kirkon toimintamuoto</a:t>
            </a:r>
          </a:p>
          <a:p>
            <a:r>
              <a:rPr lang="fi-FI" dirty="0"/>
              <a:t>Kirkon sanoman julistaminen muualla kuin kirkossa jakaa mielipiteitä</a:t>
            </a:r>
          </a:p>
          <a:p>
            <a:r>
              <a:rPr lang="fi-FI" dirty="0"/>
              <a:t>Kirkon osallistumista poliittiseen päätöksentekoon vierastetaan</a:t>
            </a:r>
          </a:p>
          <a:p>
            <a:pPr lvl="1"/>
            <a:r>
              <a:rPr lang="fi-FI" dirty="0"/>
              <a:t>Rajanveto kirkon ja puoluepolitiikan välillä kuten myös ”politiikan” määrittely on kuitenkin usein horjuvaa ja voi liittyä enemmän keskustelijoiden omiin poliittisiin intresseihin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578F3A4-B4FD-3020-1EBF-7834E7A0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Kirkon vaikuttamis-toiminta ja ihmisten odotukset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12A1F4-1C53-3DFF-678A-985BF04A0F6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6EE85B-3F01-8A43-B629-38234CB55935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374AA6-0A82-CDAD-A2A3-9429F1B9781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9A6A07-5B57-37E6-A805-27AA1D941D8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9263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3376F-1EC8-A505-A0E5-CF124F3A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Suhtautuminen kirkon toimintaan julkisissa instituutioissa</a:t>
            </a:r>
            <a:br>
              <a:rPr lang="fi-FI" dirty="0"/>
            </a:br>
            <a:r>
              <a:rPr lang="fi-FI" sz="1400" dirty="0"/>
              <a:t>(Gallup </a:t>
            </a:r>
            <a:r>
              <a:rPr lang="fi-FI" sz="1400" dirty="0" err="1"/>
              <a:t>Ecclesiastica</a:t>
            </a:r>
            <a:r>
              <a:rPr lang="fi-FI" sz="1400" dirty="0"/>
              <a:t> 2015, N=4275; Gallup </a:t>
            </a:r>
            <a:r>
              <a:rPr lang="fi-FI" sz="1400" dirty="0" err="1"/>
              <a:t>Ecclesiastica</a:t>
            </a:r>
            <a:r>
              <a:rPr lang="fi-FI" sz="1400" dirty="0"/>
              <a:t> 2022, N=1104)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813D4C-A050-5EFF-51B6-E01723B5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F106-3936-264B-9F52-6CDB5AFD2008}" type="datetime1">
              <a:rPr lang="fi-FI" smtClean="0"/>
              <a:t>22.5.2023</a:t>
            </a:fld>
            <a:endParaRPr lang="sv-SE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061890-196E-D6C2-A3C2-831F8E07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0E3A12-B152-C341-C6FA-161D0032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9</a:t>
            </a:fld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35A4E7CE-042F-8D0D-8662-C26AEAF84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803291"/>
              </p:ext>
            </p:extLst>
          </p:nvPr>
        </p:nvGraphicFramePr>
        <p:xfrm>
          <a:off x="628650" y="1374775"/>
          <a:ext cx="7886700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658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KTTY">
      <a:dk1>
        <a:srgbClr val="000000"/>
      </a:dk1>
      <a:lt1>
        <a:srgbClr val="FFFFFF"/>
      </a:lt1>
      <a:dk2>
        <a:srgbClr val="44546A"/>
      </a:dk2>
      <a:lt2>
        <a:srgbClr val="F0F0F0"/>
      </a:lt2>
      <a:accent1>
        <a:srgbClr val="24408F"/>
      </a:accent1>
      <a:accent2>
        <a:srgbClr val="A9489D"/>
      </a:accent2>
      <a:accent3>
        <a:srgbClr val="008558"/>
      </a:accent3>
      <a:accent4>
        <a:srgbClr val="006DA8"/>
      </a:accent4>
      <a:accent5>
        <a:srgbClr val="D91C12"/>
      </a:accent5>
      <a:accent6>
        <a:srgbClr val="CC4B05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TKY_pohja.potx" id="{BFAE3D4F-E50A-9549-8E48-33A64250B01F}" vid="{941E3869-A9DE-6645-B4DB-87E527495AA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109494-eb92-4036-b74f-86d84f7af600" xsi:nil="true"/>
    <lcf76f155ced4ddcb4097134ff3c332f xmlns="9258a982-bc5d-4c7e-a7f2-46b5f5c1377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70FE7528CECAA4A8D8C7E47707C9567" ma:contentTypeVersion="15" ma:contentTypeDescription="Luo uusi asiakirja." ma:contentTypeScope="" ma:versionID="ee29f160a5628dd294f1606a53feafce">
  <xsd:schema xmlns:xsd="http://www.w3.org/2001/XMLSchema" xmlns:xs="http://www.w3.org/2001/XMLSchema" xmlns:p="http://schemas.microsoft.com/office/2006/metadata/properties" xmlns:ns2="9258a982-bc5d-4c7e-a7f2-46b5f5c13778" xmlns:ns3="40109494-eb92-4036-b74f-86d84f7af600" targetNamespace="http://schemas.microsoft.com/office/2006/metadata/properties" ma:root="true" ma:fieldsID="2f34413c9b32110dad6d5e8c1cb1cbc4" ns2:_="" ns3:_="">
    <xsd:import namespace="9258a982-bc5d-4c7e-a7f2-46b5f5c13778"/>
    <xsd:import namespace="40109494-eb92-4036-b74f-86d84f7af6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8a982-bc5d-4c7e-a7f2-46b5f5c13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e63a637d-0aac-4958-a5cd-de682de1c7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09494-eb92-4036-b74f-86d84f7af60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d2799a4-c5b0-44b4-8dd1-0337398c3db4}" ma:internalName="TaxCatchAll" ma:showField="CatchAllData" ma:web="40109494-eb92-4036-b74f-86d84f7af6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8518D0-BBCB-4E5B-B8BC-8BB8D513A6C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40109494-eb92-4036-b74f-86d84f7af600"/>
    <ds:schemaRef ds:uri="9258a982-bc5d-4c7e-a7f2-46b5f5c137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E07649-194A-4494-B23F-8DE1572645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216970-0124-4257-9AA4-76F2D7FEF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58a982-bc5d-4c7e-a7f2-46b5f5c13778"/>
    <ds:schemaRef ds:uri="40109494-eb92-4036-b74f-86d84f7af6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16613</TotalTime>
  <Words>734</Words>
  <Application>Microsoft Office PowerPoint</Application>
  <PresentationFormat>Näytössä katseltava esitys (16:9)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5" baseType="lpstr">
      <vt:lpstr>Arial</vt:lpstr>
      <vt:lpstr>Calibri</vt:lpstr>
      <vt:lpstr>Martti</vt:lpstr>
      <vt:lpstr>Open Sans</vt:lpstr>
      <vt:lpstr>Verdana</vt:lpstr>
      <vt:lpstr>Office-teema</vt:lpstr>
      <vt:lpstr>Kirkko ja yhteiskunnallinen vaikuttaminen</vt:lpstr>
      <vt:lpstr>Kirkko yhteis-kunnallisena vaikuttajana</vt:lpstr>
      <vt:lpstr>Kirkon missio ja yhteis-kunnallinen vaikuttaminen</vt:lpstr>
      <vt:lpstr>Diakoniatyö yhteiskunnallisena vaikuttamisena (Diakoniabarometri 2022, n=346)</vt:lpstr>
      <vt:lpstr>Megatrendit (Sitra 2023) ja kirkon tulevaisuus-signaalit (2022)</vt:lpstr>
      <vt:lpstr>Kirkon yhteiskunnallisen vaikuttamistoiminnan hyväksyttävyys</vt:lpstr>
      <vt:lpstr>Yhteis-kunnallisen vaikuttamisen ohut perinne</vt:lpstr>
      <vt:lpstr>Kirkon vaikuttamis-toiminta ja ihmisten odotukset</vt:lpstr>
      <vt:lpstr>Suhtautuminen kirkon toimintaan julkisissa instituutioissa (Gallup Ecclesiastica 2015, N=4275; Gallup Ecclesiastica 2022, N=1104)</vt:lpstr>
      <vt:lpstr>Suhtautuminen kirkon työhön kriisitilanteissa (Gallup Ecclesiastica 2022, N=1104)</vt:lpstr>
      <vt:lpstr>Kirkon kriisityöhön suhtautuminen arvokartalla</vt:lpstr>
      <vt:lpstr>Tilaa Ekopaastolle, mutta onko Elokapinalle?</vt:lpstr>
      <vt:lpstr>Mielipiteitä kirkon osallistumisesta ilmastotyöhön  (Gallup Ecclesiastica 2019; Työntekijäkysely 2019; Luottamushenkilökysely 2019)</vt:lpstr>
      <vt:lpstr>Kirkon työntekijöiden ja luottamushenkilöiden puoluekannat Työntekijäkysely 2019 (N=1015); Luottamushenkilökysely 2019 (N=578)</vt:lpstr>
      <vt:lpstr>Puoluekanta ja suhtautuminen kirkon ilmastotoimiin</vt:lpstr>
      <vt:lpstr>Minkälainen kirkko on uskottava yhteiskunnallinen toimija?</vt:lpstr>
      <vt:lpstr>Sitran Tulevaisuus-barometri 2023: koetut vaikutus-mahdollisuudet tulevaisuuden kehitykseen</vt:lpstr>
      <vt:lpstr>Kirkko osana kansalais-yhteiskuntaa?</vt:lpstr>
      <vt:lpstr>Kirkon yhteis-kunnallinen rooli muuttuvassa tilanteessa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Salminen Veli-Matti</cp:lastModifiedBy>
  <cp:revision>9</cp:revision>
  <cp:lastPrinted>2022-10-26T18:53:54Z</cp:lastPrinted>
  <dcterms:created xsi:type="dcterms:W3CDTF">2022-08-11T13:56:53Z</dcterms:created>
  <dcterms:modified xsi:type="dcterms:W3CDTF">2023-05-23T07:49:30Z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0x010100E70FE7528CECAA4A8D8C7E47707C9567</vt:lpwstr>
  </property>
  <property fmtid="{D5CDD505-2E9C-101B-9397-08002B2CF9AE}" pid="3" name="MediaServiceImageTags">
    <vt:lpwstr/>
  </property>
</Properties>
</file>