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9" r:id="rId1"/>
  </p:sldMasterIdLst>
  <p:notesMasterIdLst>
    <p:notesMasterId r:id="rId32"/>
  </p:notesMasterIdLst>
  <p:sldIdLst>
    <p:sldId id="256" r:id="rId2"/>
    <p:sldId id="347" r:id="rId3"/>
    <p:sldId id="346" r:id="rId4"/>
    <p:sldId id="348" r:id="rId5"/>
    <p:sldId id="345" r:id="rId6"/>
    <p:sldId id="270" r:id="rId7"/>
    <p:sldId id="340" r:id="rId8"/>
    <p:sldId id="258" r:id="rId9"/>
    <p:sldId id="342" r:id="rId10"/>
    <p:sldId id="259" r:id="rId11"/>
    <p:sldId id="349" r:id="rId12"/>
    <p:sldId id="350" r:id="rId13"/>
    <p:sldId id="351" r:id="rId14"/>
    <p:sldId id="344" r:id="rId15"/>
    <p:sldId id="305" r:id="rId16"/>
    <p:sldId id="352" r:id="rId17"/>
    <p:sldId id="320" r:id="rId18"/>
    <p:sldId id="353" r:id="rId19"/>
    <p:sldId id="321" r:id="rId20"/>
    <p:sldId id="356" r:id="rId21"/>
    <p:sldId id="265" r:id="rId22"/>
    <p:sldId id="360" r:id="rId23"/>
    <p:sldId id="341" r:id="rId24"/>
    <p:sldId id="355" r:id="rId25"/>
    <p:sldId id="357" r:id="rId26"/>
    <p:sldId id="359" r:id="rId27"/>
    <p:sldId id="303" r:id="rId28"/>
    <p:sldId id="266" r:id="rId29"/>
    <p:sldId id="267" r:id="rId30"/>
    <p:sldId id="26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287" autoAdjust="0"/>
    <p:restoredTop sz="94660"/>
  </p:normalViewPr>
  <p:slideViewPr>
    <p:cSldViewPr snapToGrid="0">
      <p:cViewPr varScale="1">
        <p:scale>
          <a:sx n="105" d="100"/>
          <a:sy n="105" d="100"/>
        </p:scale>
        <p:origin x="1072"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937FE2-9A98-4C89-B3C8-2E8990C4EC1F}" type="datetimeFigureOut">
              <a:rPr lang="fi-FI" smtClean="0"/>
              <a:t>20.8.2026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B32B94-F6CB-4DB3-A90D-4798D6CD4880}" type="slidenum">
              <a:rPr lang="fi-FI" smtClean="0"/>
              <a:t>‹#›</a:t>
            </a:fld>
            <a:endParaRPr lang="fi-FI"/>
          </a:p>
        </p:txBody>
      </p:sp>
    </p:spTree>
    <p:extLst>
      <p:ext uri="{BB962C8B-B14F-4D97-AF65-F5344CB8AC3E}">
        <p14:creationId xmlns:p14="http://schemas.microsoft.com/office/powerpoint/2010/main" val="439261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i-FI"/>
              <a:t>Muokkaa ots. perustyyl. napsautt.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A860EFCE-E97F-AE4E-9535-B52F24034AA6}" type="datetime1">
              <a:rPr lang="fi-FI" smtClean="0"/>
              <a:t>20.8.2026</a:t>
            </a:fld>
            <a:endParaRPr lang="fi-FI"/>
          </a:p>
        </p:txBody>
      </p:sp>
      <p:sp>
        <p:nvSpPr>
          <p:cNvPr id="5" name="Footer Placeholder 4"/>
          <p:cNvSpPr>
            <a:spLocks noGrp="1"/>
          </p:cNvSpPr>
          <p:nvPr>
            <p:ph type="ftr" sz="quarter" idx="11"/>
          </p:nvPr>
        </p:nvSpPr>
        <p:spPr/>
        <p:txBody>
          <a:bodyPr/>
          <a:lstStyle/>
          <a:p>
            <a:r>
              <a:rPr lang="fi-FI"/>
              <a:t>Anne Anttonen 2025</a:t>
            </a: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360162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i-FI"/>
              <a:t>Muokkaa ots. perustyyl. napsautt.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F34E9FC1-5FB8-5241-8F9A-B60972E3FA79}" type="datetime1">
              <a:rPr lang="fi-FI" smtClean="0"/>
              <a:t>20.8.2026</a:t>
            </a:fld>
            <a:endParaRPr lang="fi-FI"/>
          </a:p>
        </p:txBody>
      </p:sp>
      <p:sp>
        <p:nvSpPr>
          <p:cNvPr id="5" name="Footer Placeholder 4"/>
          <p:cNvSpPr>
            <a:spLocks noGrp="1"/>
          </p:cNvSpPr>
          <p:nvPr>
            <p:ph type="ftr" sz="quarter" idx="11"/>
          </p:nvPr>
        </p:nvSpPr>
        <p:spPr/>
        <p:txBody>
          <a:bodyPr/>
          <a:lstStyle/>
          <a:p>
            <a:r>
              <a:rPr lang="fi-FI"/>
              <a:t>Anne Anttonen 2025</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4015609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a:t>Muokkaa ots. perustyyl. napsautt.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3EA21988-D080-8C46-8B34-7D74A519EAB9}" type="datetime1">
              <a:rPr lang="fi-FI" smtClean="0"/>
              <a:t>20.8.2026</a:t>
            </a:fld>
            <a:endParaRPr lang="fi-FI"/>
          </a:p>
        </p:txBody>
      </p:sp>
      <p:sp>
        <p:nvSpPr>
          <p:cNvPr id="5" name="Footer Placeholder 4"/>
          <p:cNvSpPr>
            <a:spLocks noGrp="1"/>
          </p:cNvSpPr>
          <p:nvPr>
            <p:ph type="ftr" sz="quarter" idx="11"/>
          </p:nvPr>
        </p:nvSpPr>
        <p:spPr/>
        <p:txBody>
          <a:bodyPr/>
          <a:lstStyle/>
          <a:p>
            <a:r>
              <a:rPr lang="fi-FI"/>
              <a:t>Anne Anttonen 2025</a:t>
            </a: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558EAB-96B8-4558-80C2-8F26C86674AF}" type="slidenum">
              <a:rPr lang="fi-FI" smtClean="0"/>
              <a:t>‹#›</a:t>
            </a:fld>
            <a:endParaRPr lang="fi-FI"/>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7043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i-FI"/>
              <a:t>Muokkaa ots. perustyyl. napsautt.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 napsauttamalla</a:t>
            </a:r>
          </a:p>
        </p:txBody>
      </p:sp>
      <p:sp>
        <p:nvSpPr>
          <p:cNvPr id="5" name="Date Placeholder 4"/>
          <p:cNvSpPr>
            <a:spLocks noGrp="1"/>
          </p:cNvSpPr>
          <p:nvPr>
            <p:ph type="dt" sz="half" idx="10"/>
          </p:nvPr>
        </p:nvSpPr>
        <p:spPr/>
        <p:txBody>
          <a:bodyPr/>
          <a:lstStyle/>
          <a:p>
            <a:fld id="{0CA847C4-AEE4-E846-B8E6-32C8336D2B66}" type="datetime1">
              <a:rPr lang="fi-FI" smtClean="0"/>
              <a:t>20.8.2026</a:t>
            </a:fld>
            <a:endParaRPr lang="fi-FI"/>
          </a:p>
        </p:txBody>
      </p:sp>
      <p:sp>
        <p:nvSpPr>
          <p:cNvPr id="6" name="Footer Placeholder 5"/>
          <p:cNvSpPr>
            <a:spLocks noGrp="1"/>
          </p:cNvSpPr>
          <p:nvPr>
            <p:ph type="ftr" sz="quarter" idx="11"/>
          </p:nvPr>
        </p:nvSpPr>
        <p:spPr/>
        <p:txBody>
          <a:bodyPr/>
          <a:lstStyle/>
          <a:p>
            <a:r>
              <a:rPr lang="fi-FI"/>
              <a:t>Anne Anttonen 2025</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1439883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inauksen nimikortti">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a:t>Muokkaa ots.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 napsauttamalla</a:t>
            </a:r>
          </a:p>
        </p:txBody>
      </p:sp>
      <p:sp>
        <p:nvSpPr>
          <p:cNvPr id="5" name="Date Placeholder 4"/>
          <p:cNvSpPr>
            <a:spLocks noGrp="1"/>
          </p:cNvSpPr>
          <p:nvPr>
            <p:ph type="dt" sz="half" idx="10"/>
          </p:nvPr>
        </p:nvSpPr>
        <p:spPr/>
        <p:txBody>
          <a:bodyPr/>
          <a:lstStyle/>
          <a:p>
            <a:fld id="{62EF8EE3-F616-714D-832A-9691EC12B529}" type="datetime1">
              <a:rPr lang="fi-FI" smtClean="0"/>
              <a:t>20.8.2026</a:t>
            </a:fld>
            <a:endParaRPr lang="fi-FI"/>
          </a:p>
        </p:txBody>
      </p:sp>
      <p:sp>
        <p:nvSpPr>
          <p:cNvPr id="6" name="Footer Placeholder 5"/>
          <p:cNvSpPr>
            <a:spLocks noGrp="1"/>
          </p:cNvSpPr>
          <p:nvPr>
            <p:ph type="ftr" sz="quarter" idx="11"/>
          </p:nvPr>
        </p:nvSpPr>
        <p:spPr/>
        <p:txBody>
          <a:bodyPr/>
          <a:lstStyle/>
          <a:p>
            <a:r>
              <a:rPr lang="fi-FI"/>
              <a:t>Anne Anttonen 2025</a:t>
            </a: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58EAB-96B8-4558-80C2-8F26C86674AF}" type="slidenum">
              <a:rPr lang="fi-FI" smtClean="0"/>
              <a:t>‹#›</a:t>
            </a:fld>
            <a:endParaRPr lang="fi-FI"/>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64287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si tai epätosi">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i-FI"/>
              <a:t>Muokkaa ots.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 napsauttamalla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 napsauttamalla</a:t>
            </a:r>
          </a:p>
        </p:txBody>
      </p:sp>
      <p:sp>
        <p:nvSpPr>
          <p:cNvPr id="5" name="Date Placeholder 4"/>
          <p:cNvSpPr>
            <a:spLocks noGrp="1"/>
          </p:cNvSpPr>
          <p:nvPr>
            <p:ph type="dt" sz="half" idx="10"/>
          </p:nvPr>
        </p:nvSpPr>
        <p:spPr/>
        <p:txBody>
          <a:bodyPr/>
          <a:lstStyle/>
          <a:p>
            <a:fld id="{9CB6F7F0-009A-7748-8986-0771097A3A81}" type="datetime1">
              <a:rPr lang="fi-FI" smtClean="0"/>
              <a:t>20.8.2026</a:t>
            </a:fld>
            <a:endParaRPr lang="fi-FI"/>
          </a:p>
        </p:txBody>
      </p:sp>
      <p:sp>
        <p:nvSpPr>
          <p:cNvPr id="6" name="Footer Placeholder 5"/>
          <p:cNvSpPr>
            <a:spLocks noGrp="1"/>
          </p:cNvSpPr>
          <p:nvPr>
            <p:ph type="ftr" sz="quarter" idx="11"/>
          </p:nvPr>
        </p:nvSpPr>
        <p:spPr/>
        <p:txBody>
          <a:bodyPr/>
          <a:lstStyle/>
          <a:p>
            <a:r>
              <a:rPr lang="fi-FI"/>
              <a:t>Anne Anttonen 2025</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2899932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9935A160-B5CF-FF45-909C-ECAC76E1B2C8}" type="datetime1">
              <a:rPr lang="fi-FI" smtClean="0"/>
              <a:t>20.8.2026</a:t>
            </a:fld>
            <a:endParaRPr lang="fi-FI"/>
          </a:p>
        </p:txBody>
      </p:sp>
      <p:sp>
        <p:nvSpPr>
          <p:cNvPr id="5" name="Footer Placeholder 4"/>
          <p:cNvSpPr>
            <a:spLocks noGrp="1"/>
          </p:cNvSpPr>
          <p:nvPr>
            <p:ph type="ftr" sz="quarter" idx="11"/>
          </p:nvPr>
        </p:nvSpPr>
        <p:spPr/>
        <p:txBody>
          <a:bodyPr/>
          <a:lstStyle/>
          <a:p>
            <a:r>
              <a:rPr lang="fi-FI"/>
              <a:t>Anne Anttonen 2025</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2552853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i-FI"/>
              <a:t>Muokkaa ots. perustyyl. napsautt.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FA7C66B4-65D0-4443-BC83-6BF86AAAC7C9}" type="datetime1">
              <a:rPr lang="fi-FI" smtClean="0"/>
              <a:t>20.8.2026</a:t>
            </a:fld>
            <a:endParaRPr lang="fi-FI"/>
          </a:p>
        </p:txBody>
      </p:sp>
      <p:sp>
        <p:nvSpPr>
          <p:cNvPr id="5" name="Footer Placeholder 4"/>
          <p:cNvSpPr>
            <a:spLocks noGrp="1"/>
          </p:cNvSpPr>
          <p:nvPr>
            <p:ph type="ftr" sz="quarter" idx="11"/>
          </p:nvPr>
        </p:nvSpPr>
        <p:spPr/>
        <p:txBody>
          <a:bodyPr/>
          <a:lstStyle/>
          <a:p>
            <a:r>
              <a:rPr lang="fi-FI"/>
              <a:t>Anne Anttonen 2025</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10154583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i-FI"/>
              <a:t>Muokkaa ots. perustyyl. napsautt.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9884A5C7-E828-4F41-A645-3739CE08C8C9}" type="datetime1">
              <a:rPr lang="fi-FI" smtClean="0"/>
              <a:t>20.8.2026</a:t>
            </a:fld>
            <a:endParaRPr lang="fi-FI"/>
          </a:p>
        </p:txBody>
      </p:sp>
      <p:sp>
        <p:nvSpPr>
          <p:cNvPr id="5" name="Footer Placeholder 4"/>
          <p:cNvSpPr>
            <a:spLocks noGrp="1"/>
          </p:cNvSpPr>
          <p:nvPr>
            <p:ph type="ftr" sz="quarter" idx="11"/>
          </p:nvPr>
        </p:nvSpPr>
        <p:spPr/>
        <p:txBody>
          <a:bodyPr/>
          <a:lstStyle/>
          <a:p>
            <a:r>
              <a:rPr lang="fi-FI"/>
              <a:t>Anne Anttonen 2025</a:t>
            </a: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1162317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 napsauttamalla</a:t>
            </a:r>
          </a:p>
        </p:txBody>
      </p:sp>
      <p:sp>
        <p:nvSpPr>
          <p:cNvPr id="4" name="Date Placeholder 3"/>
          <p:cNvSpPr>
            <a:spLocks noGrp="1"/>
          </p:cNvSpPr>
          <p:nvPr>
            <p:ph type="dt" sz="half" idx="10"/>
          </p:nvPr>
        </p:nvSpPr>
        <p:spPr/>
        <p:txBody>
          <a:bodyPr/>
          <a:lstStyle/>
          <a:p>
            <a:fld id="{7E1F171C-DBC1-F442-B595-33ABE3FD80AA}" type="datetime1">
              <a:rPr lang="fi-FI" smtClean="0"/>
              <a:t>20.8.2026</a:t>
            </a:fld>
            <a:endParaRPr lang="fi-FI"/>
          </a:p>
        </p:txBody>
      </p:sp>
      <p:sp>
        <p:nvSpPr>
          <p:cNvPr id="5" name="Footer Placeholder 4"/>
          <p:cNvSpPr>
            <a:spLocks noGrp="1"/>
          </p:cNvSpPr>
          <p:nvPr>
            <p:ph type="ftr" sz="quarter" idx="11"/>
          </p:nvPr>
        </p:nvSpPr>
        <p:spPr/>
        <p:txBody>
          <a:bodyPr/>
          <a:lstStyle/>
          <a:p>
            <a:r>
              <a:rPr lang="fi-FI"/>
              <a:t>Anne Anttonen 2025</a:t>
            </a: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2084022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B4C6E37E-65F9-3F41-B304-36A799457DCB}" type="datetime1">
              <a:rPr lang="fi-FI" smtClean="0"/>
              <a:t>20.8.2026</a:t>
            </a:fld>
            <a:endParaRPr lang="fi-FI"/>
          </a:p>
        </p:txBody>
      </p:sp>
      <p:sp>
        <p:nvSpPr>
          <p:cNvPr id="6" name="Footer Placeholder 5"/>
          <p:cNvSpPr>
            <a:spLocks noGrp="1"/>
          </p:cNvSpPr>
          <p:nvPr>
            <p:ph type="ftr" sz="quarter" idx="11"/>
          </p:nvPr>
        </p:nvSpPr>
        <p:spPr/>
        <p:txBody>
          <a:bodyPr/>
          <a:lstStyle/>
          <a:p>
            <a:r>
              <a:rPr lang="fi-FI"/>
              <a:t>Anne Anttonen 2025</a:t>
            </a: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2748967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a:t>Muokkaa ots. perustyyl. napsautt.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058E558F-31C9-7D41-BEC1-0F37F5903889}" type="datetime1">
              <a:rPr lang="fi-FI" smtClean="0"/>
              <a:t>20.8.2026</a:t>
            </a:fld>
            <a:endParaRPr lang="fi-FI"/>
          </a:p>
        </p:txBody>
      </p:sp>
      <p:sp>
        <p:nvSpPr>
          <p:cNvPr id="8" name="Footer Placeholder 7"/>
          <p:cNvSpPr>
            <a:spLocks noGrp="1"/>
          </p:cNvSpPr>
          <p:nvPr>
            <p:ph type="ftr" sz="quarter" idx="11"/>
          </p:nvPr>
        </p:nvSpPr>
        <p:spPr/>
        <p:txBody>
          <a:bodyPr/>
          <a:lstStyle/>
          <a:p>
            <a:r>
              <a:rPr lang="fi-FI"/>
              <a:t>Anne Anttonen 2025</a:t>
            </a: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106725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C34065F4-C220-C84D-B4F7-2AA0CF3C504D}" type="datetime1">
              <a:rPr lang="fi-FI" smtClean="0"/>
              <a:t>20.8.2026</a:t>
            </a:fld>
            <a:endParaRPr lang="fi-FI"/>
          </a:p>
        </p:txBody>
      </p:sp>
      <p:sp>
        <p:nvSpPr>
          <p:cNvPr id="4" name="Footer Placeholder 3"/>
          <p:cNvSpPr>
            <a:spLocks noGrp="1"/>
          </p:cNvSpPr>
          <p:nvPr>
            <p:ph type="ftr" sz="quarter" idx="11"/>
          </p:nvPr>
        </p:nvSpPr>
        <p:spPr/>
        <p:txBody>
          <a:bodyPr/>
          <a:lstStyle/>
          <a:p>
            <a:r>
              <a:rPr lang="fi-FI"/>
              <a:t>Anne Anttonen 2025</a:t>
            </a: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1136641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33DAD-F1AB-8442-8775-D86FB1FA6ED6}" type="datetime1">
              <a:rPr lang="fi-FI" smtClean="0"/>
              <a:t>20.8.2026</a:t>
            </a:fld>
            <a:endParaRPr lang="fi-FI"/>
          </a:p>
        </p:txBody>
      </p:sp>
      <p:sp>
        <p:nvSpPr>
          <p:cNvPr id="3" name="Footer Placeholder 2"/>
          <p:cNvSpPr>
            <a:spLocks noGrp="1"/>
          </p:cNvSpPr>
          <p:nvPr>
            <p:ph type="ftr" sz="quarter" idx="11"/>
          </p:nvPr>
        </p:nvSpPr>
        <p:spPr/>
        <p:txBody>
          <a:bodyPr/>
          <a:lstStyle/>
          <a:p>
            <a:r>
              <a:rPr lang="fi-FI"/>
              <a:t>Anne Anttonen 2025</a:t>
            </a: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2255136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i-FI"/>
              <a:t>Muokkaa ots. perustyyl. napsautt.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B98DA6E2-76CB-204D-A667-C0186EC4B4DF}" type="datetime1">
              <a:rPr lang="fi-FI" smtClean="0"/>
              <a:t>20.8.2026</a:t>
            </a:fld>
            <a:endParaRPr lang="fi-FI"/>
          </a:p>
        </p:txBody>
      </p:sp>
      <p:sp>
        <p:nvSpPr>
          <p:cNvPr id="6" name="Footer Placeholder 5"/>
          <p:cNvSpPr>
            <a:spLocks noGrp="1"/>
          </p:cNvSpPr>
          <p:nvPr>
            <p:ph type="ftr" sz="quarter" idx="11"/>
          </p:nvPr>
        </p:nvSpPr>
        <p:spPr/>
        <p:txBody>
          <a:bodyPr/>
          <a:lstStyle/>
          <a:p>
            <a:r>
              <a:rPr lang="fi-FI"/>
              <a:t>Anne Anttonen 2025</a:t>
            </a: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1883885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 napsauttamalla</a:t>
            </a:r>
          </a:p>
        </p:txBody>
      </p:sp>
      <p:sp>
        <p:nvSpPr>
          <p:cNvPr id="5" name="Date Placeholder 4"/>
          <p:cNvSpPr>
            <a:spLocks noGrp="1"/>
          </p:cNvSpPr>
          <p:nvPr>
            <p:ph type="dt" sz="half" idx="10"/>
          </p:nvPr>
        </p:nvSpPr>
        <p:spPr/>
        <p:txBody>
          <a:bodyPr/>
          <a:lstStyle/>
          <a:p>
            <a:fld id="{E1D4F4FB-68BF-9342-A769-37C3DB08333F}" type="datetime1">
              <a:rPr lang="fi-FI" smtClean="0"/>
              <a:t>20.8.2026</a:t>
            </a:fld>
            <a:endParaRPr lang="fi-FI"/>
          </a:p>
        </p:txBody>
      </p:sp>
      <p:sp>
        <p:nvSpPr>
          <p:cNvPr id="6" name="Footer Placeholder 5"/>
          <p:cNvSpPr>
            <a:spLocks noGrp="1"/>
          </p:cNvSpPr>
          <p:nvPr>
            <p:ph type="ftr" sz="quarter" idx="11"/>
          </p:nvPr>
        </p:nvSpPr>
        <p:spPr/>
        <p:txBody>
          <a:bodyPr/>
          <a:lstStyle/>
          <a:p>
            <a:r>
              <a:rPr lang="fi-FI"/>
              <a:t>Anne Anttonen 2025</a:t>
            </a: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E558EAB-96B8-4558-80C2-8F26C86674AF}" type="slidenum">
              <a:rPr lang="fi-FI" smtClean="0"/>
              <a:t>‹#›</a:t>
            </a:fld>
            <a:endParaRPr lang="fi-FI"/>
          </a:p>
        </p:txBody>
      </p:sp>
    </p:spTree>
    <p:extLst>
      <p:ext uri="{BB962C8B-B14F-4D97-AF65-F5344CB8AC3E}">
        <p14:creationId xmlns:p14="http://schemas.microsoft.com/office/powerpoint/2010/main" val="3406858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i-FI"/>
              <a:t>Muokkaa ots. perustyyl. napsautt.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99CBF77-AEEF-A845-9E10-962CD5861975}" type="datetime1">
              <a:rPr lang="fi-FI" smtClean="0"/>
              <a:t>20.8.2026</a:t>
            </a:fld>
            <a:endParaRPr lang="fi-FI"/>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fi-FI"/>
              <a:t>Anne Anttonen 2025</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E558EAB-96B8-4558-80C2-8F26C86674AF}" type="slidenum">
              <a:rPr lang="fi-FI" smtClean="0"/>
              <a:t>‹#›</a:t>
            </a:fld>
            <a:endParaRPr lang="fi-FI"/>
          </a:p>
        </p:txBody>
      </p:sp>
    </p:spTree>
    <p:extLst>
      <p:ext uri="{BB962C8B-B14F-4D97-AF65-F5344CB8AC3E}">
        <p14:creationId xmlns:p14="http://schemas.microsoft.com/office/powerpoint/2010/main" val="414966579"/>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 id="2147483731" r:id="rId12"/>
    <p:sldLayoutId id="2147483732" r:id="rId13"/>
    <p:sldLayoutId id="2147483733" r:id="rId14"/>
    <p:sldLayoutId id="2147483734" r:id="rId15"/>
    <p:sldLayoutId id="2147483735" r:id="rId16"/>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5CA1E05-6130-4493-8C6B-8C13D467DAB4}"/>
              </a:ext>
            </a:extLst>
          </p:cNvPr>
          <p:cNvSpPr>
            <a:spLocks noGrp="1"/>
          </p:cNvSpPr>
          <p:nvPr>
            <p:ph type="ctrTitle"/>
          </p:nvPr>
        </p:nvSpPr>
        <p:spPr>
          <a:xfrm>
            <a:off x="1524000" y="533400"/>
            <a:ext cx="9144000" cy="3718560"/>
          </a:xfrm>
        </p:spPr>
        <p:txBody>
          <a:bodyPr>
            <a:normAutofit/>
          </a:bodyPr>
          <a:lstStyle/>
          <a:p>
            <a:r>
              <a:rPr lang="fi-FI" dirty="0"/>
              <a:t>Parisuhde kasvun ja kehityksen mahdollistajana</a:t>
            </a:r>
            <a:endParaRPr lang="fi-FI" sz="3600" dirty="0"/>
          </a:p>
        </p:txBody>
      </p:sp>
      <p:sp>
        <p:nvSpPr>
          <p:cNvPr id="3" name="Alaotsikko 2">
            <a:extLst>
              <a:ext uri="{FF2B5EF4-FFF2-40B4-BE49-F238E27FC236}">
                <a16:creationId xmlns:a16="http://schemas.microsoft.com/office/drawing/2014/main" id="{AD06E1F1-13C8-4434-B402-0B5B90C45012}"/>
              </a:ext>
            </a:extLst>
          </p:cNvPr>
          <p:cNvSpPr>
            <a:spLocks noGrp="1"/>
          </p:cNvSpPr>
          <p:nvPr>
            <p:ph type="subTitle" idx="1"/>
          </p:nvPr>
        </p:nvSpPr>
        <p:spPr>
          <a:xfrm>
            <a:off x="1524000" y="4434840"/>
            <a:ext cx="9144000" cy="1331278"/>
          </a:xfrm>
        </p:spPr>
        <p:txBody>
          <a:bodyPr>
            <a:normAutofit/>
          </a:bodyPr>
          <a:lstStyle/>
          <a:p>
            <a:r>
              <a:rPr lang="fi-FI" dirty="0"/>
              <a:t>Perheneuvonnan erityiskoulutus 2025</a:t>
            </a:r>
          </a:p>
          <a:p>
            <a:r>
              <a:rPr lang="fi-FI" dirty="0"/>
              <a:t>Anne Anttonen</a:t>
            </a:r>
          </a:p>
        </p:txBody>
      </p:sp>
    </p:spTree>
    <p:extLst>
      <p:ext uri="{BB962C8B-B14F-4D97-AF65-F5344CB8AC3E}">
        <p14:creationId xmlns:p14="http://schemas.microsoft.com/office/powerpoint/2010/main" val="4172911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47E5A8-029F-47B8-8414-29324D807242}"/>
              </a:ext>
            </a:extLst>
          </p:cNvPr>
          <p:cNvSpPr>
            <a:spLocks noGrp="1"/>
          </p:cNvSpPr>
          <p:nvPr>
            <p:ph type="title"/>
          </p:nvPr>
        </p:nvSpPr>
        <p:spPr>
          <a:xfrm>
            <a:off x="838200" y="365125"/>
            <a:ext cx="10515600" cy="1783714"/>
          </a:xfrm>
        </p:spPr>
        <p:txBody>
          <a:bodyPr/>
          <a:lstStyle/>
          <a:p>
            <a:r>
              <a:rPr lang="fi-FI" dirty="0"/>
              <a:t>Suojautuva (defensiivinen) parisuhde</a:t>
            </a:r>
          </a:p>
        </p:txBody>
      </p:sp>
      <p:sp>
        <p:nvSpPr>
          <p:cNvPr id="3" name="Sisällön paikkamerkki 2">
            <a:extLst>
              <a:ext uri="{FF2B5EF4-FFF2-40B4-BE49-F238E27FC236}">
                <a16:creationId xmlns:a16="http://schemas.microsoft.com/office/drawing/2014/main" id="{22D3CA80-C513-41D3-961A-6720AA357AA6}"/>
              </a:ext>
            </a:extLst>
          </p:cNvPr>
          <p:cNvSpPr>
            <a:spLocks noGrp="1"/>
          </p:cNvSpPr>
          <p:nvPr>
            <p:ph idx="1"/>
          </p:nvPr>
        </p:nvSpPr>
        <p:spPr>
          <a:xfrm>
            <a:off x="838200" y="2179319"/>
            <a:ext cx="10515600" cy="4028123"/>
          </a:xfrm>
        </p:spPr>
        <p:txBody>
          <a:bodyPr>
            <a:normAutofit/>
          </a:bodyPr>
          <a:lstStyle/>
          <a:p>
            <a:pPr marL="0" indent="0">
              <a:buNone/>
            </a:pPr>
            <a:endParaRPr lang="fi-FI" dirty="0"/>
          </a:p>
          <a:p>
            <a:r>
              <a:rPr lang="fi-FI" sz="2400" dirty="0" err="1"/>
              <a:t>Ruszczynski</a:t>
            </a:r>
            <a:r>
              <a:rPr lang="fi-FI" sz="2400" dirty="0"/>
              <a:t>: </a:t>
            </a:r>
            <a:r>
              <a:rPr lang="fi-FI" dirty="0"/>
              <a:t>Pareilla on taipumus muodostaa suhteensa jaettujen sisäiseen pariin liittyvien tiedostamattomien fantasioiden, suojautumiskeinojen ja ristiriitojen varaan.</a:t>
            </a:r>
          </a:p>
          <a:p>
            <a:pPr marL="0" indent="0">
              <a:buNone/>
            </a:pPr>
            <a:endParaRPr lang="fi-FI" dirty="0"/>
          </a:p>
          <a:p>
            <a:pPr marL="0" indent="0">
              <a:buNone/>
            </a:pPr>
            <a:r>
              <a:rPr lang="fi-FI" sz="2400" dirty="0"/>
              <a:t>• Kun ”sisäisen parin” sisällyttämiskyky ei ole riittävää, konfliktit ja traumat eivät työsty suhteessa vaan niitä juututaan toistamaan.</a:t>
            </a:r>
          </a:p>
          <a:p>
            <a:pPr marL="0" indent="0">
              <a:buNone/>
            </a:pPr>
            <a:r>
              <a:rPr lang="fi-FI" sz="2400" dirty="0"/>
              <a:t>• Tiedostamaton tarve toistaa menneisyyden pahaa kokemusta voittaa toiveen löytää tyydyttävämpi parisuhde.</a:t>
            </a:r>
          </a:p>
        </p:txBody>
      </p:sp>
      <p:sp>
        <p:nvSpPr>
          <p:cNvPr id="4" name="Alatunnisteen paikkamerkki 3">
            <a:extLst>
              <a:ext uri="{FF2B5EF4-FFF2-40B4-BE49-F238E27FC236}">
                <a16:creationId xmlns:a16="http://schemas.microsoft.com/office/drawing/2014/main" id="{AB03D2E2-C508-4297-8461-EDDC1421037A}"/>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EC05A88A-A7F7-47F8-9ADB-9F9AD08CEBA8}"/>
              </a:ext>
            </a:extLst>
          </p:cNvPr>
          <p:cNvSpPr>
            <a:spLocks noGrp="1"/>
          </p:cNvSpPr>
          <p:nvPr>
            <p:ph type="sldNum" sz="quarter" idx="12"/>
          </p:nvPr>
        </p:nvSpPr>
        <p:spPr/>
        <p:txBody>
          <a:bodyPr/>
          <a:lstStyle/>
          <a:p>
            <a:fld id="{9E558EAB-96B8-4558-80C2-8F26C86674AF}" type="slidenum">
              <a:rPr lang="fi-FI" smtClean="0"/>
              <a:t>10</a:t>
            </a:fld>
            <a:endParaRPr lang="fi-FI"/>
          </a:p>
        </p:txBody>
      </p:sp>
    </p:spTree>
    <p:extLst>
      <p:ext uri="{BB962C8B-B14F-4D97-AF65-F5344CB8AC3E}">
        <p14:creationId xmlns:p14="http://schemas.microsoft.com/office/powerpoint/2010/main" val="1836328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A43572-EC9F-4E8C-A199-E1B38C0CAABC}"/>
              </a:ext>
            </a:extLst>
          </p:cNvPr>
          <p:cNvSpPr>
            <a:spLocks noGrp="1"/>
          </p:cNvSpPr>
          <p:nvPr>
            <p:ph type="title"/>
          </p:nvPr>
        </p:nvSpPr>
        <p:spPr>
          <a:xfrm>
            <a:off x="838200" y="620401"/>
            <a:ext cx="10515600" cy="1579460"/>
          </a:xfrm>
        </p:spPr>
        <p:txBody>
          <a:bodyPr>
            <a:normAutofit fontScale="90000"/>
          </a:bodyPr>
          <a:lstStyle/>
          <a:p>
            <a:r>
              <a:rPr lang="fi-FI" sz="4000" dirty="0"/>
              <a:t> </a:t>
            </a:r>
            <a:r>
              <a:rPr lang="fi-FI" dirty="0"/>
              <a:t>Rakastumisen huuman jälkeen toinen alkaa paljastumaan omana itsenään</a:t>
            </a:r>
            <a:br>
              <a:rPr lang="fi-FI" dirty="0"/>
            </a:br>
            <a:endParaRPr lang="fi-FI" dirty="0"/>
          </a:p>
        </p:txBody>
      </p:sp>
      <p:sp>
        <p:nvSpPr>
          <p:cNvPr id="3" name="Sisällön paikkamerkki 2">
            <a:extLst>
              <a:ext uri="{FF2B5EF4-FFF2-40B4-BE49-F238E27FC236}">
                <a16:creationId xmlns:a16="http://schemas.microsoft.com/office/drawing/2014/main" id="{5A901768-23F6-4D96-BD0B-10368823823B}"/>
              </a:ext>
            </a:extLst>
          </p:cNvPr>
          <p:cNvSpPr>
            <a:spLocks noGrp="1"/>
          </p:cNvSpPr>
          <p:nvPr>
            <p:ph idx="1"/>
          </p:nvPr>
        </p:nvSpPr>
        <p:spPr>
          <a:xfrm>
            <a:off x="838200" y="2014780"/>
            <a:ext cx="10515600" cy="4478095"/>
          </a:xfrm>
        </p:spPr>
        <p:txBody>
          <a:bodyPr/>
          <a:lstStyle/>
          <a:p>
            <a:r>
              <a:rPr lang="fi-FI" dirty="0"/>
              <a:t>Rakastumisvaiheen mukautumisen jälkeen puolisot alkavat ilmaista omia tarpeitaan rohkeammin </a:t>
            </a:r>
            <a:r>
              <a:rPr lang="fi-FI" dirty="0">
                <a:sym typeface="Wingdings" panose="05000000000000000000" pitchFamily="2" charset="2"/>
              </a:rPr>
              <a:t> kuka sinä oikein olet?</a:t>
            </a:r>
            <a:r>
              <a:rPr lang="fi-FI" dirty="0"/>
              <a:t> </a:t>
            </a:r>
          </a:p>
        </p:txBody>
      </p:sp>
      <p:sp>
        <p:nvSpPr>
          <p:cNvPr id="5" name="Alatunnisteen paikkamerkki 4">
            <a:extLst>
              <a:ext uri="{FF2B5EF4-FFF2-40B4-BE49-F238E27FC236}">
                <a16:creationId xmlns:a16="http://schemas.microsoft.com/office/drawing/2014/main" id="{B84E3225-EC97-4BB9-ADB7-90A0726D4A52}"/>
              </a:ext>
            </a:extLst>
          </p:cNvPr>
          <p:cNvSpPr>
            <a:spLocks noGrp="1"/>
          </p:cNvSpPr>
          <p:nvPr>
            <p:ph type="ftr" sz="quarter" idx="11"/>
          </p:nvPr>
        </p:nvSpPr>
        <p:spPr/>
        <p:txBody>
          <a:bodyPr/>
          <a:lstStyle/>
          <a:p>
            <a:r>
              <a:rPr lang="fi-FI"/>
              <a:t>Anne Anttonen 2019</a:t>
            </a:r>
          </a:p>
        </p:txBody>
      </p:sp>
      <p:sp>
        <p:nvSpPr>
          <p:cNvPr id="4" name="Suorakulmio 3">
            <a:extLst>
              <a:ext uri="{FF2B5EF4-FFF2-40B4-BE49-F238E27FC236}">
                <a16:creationId xmlns:a16="http://schemas.microsoft.com/office/drawing/2014/main" id="{EFFBBAD1-F828-417A-AA44-8836CCBA915A}"/>
              </a:ext>
            </a:extLst>
          </p:cNvPr>
          <p:cNvSpPr/>
          <p:nvPr/>
        </p:nvSpPr>
        <p:spPr>
          <a:xfrm flipV="1">
            <a:off x="2713506" y="3395870"/>
            <a:ext cx="2640163" cy="2154409"/>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Vuokaaviosymboli: Liitin 7">
            <a:extLst>
              <a:ext uri="{FF2B5EF4-FFF2-40B4-BE49-F238E27FC236}">
                <a16:creationId xmlns:a16="http://schemas.microsoft.com/office/drawing/2014/main" id="{60B50329-7F45-46CD-9FD1-A749875A7D8C}"/>
              </a:ext>
            </a:extLst>
          </p:cNvPr>
          <p:cNvSpPr/>
          <p:nvPr/>
        </p:nvSpPr>
        <p:spPr>
          <a:xfrm>
            <a:off x="6453394" y="3395870"/>
            <a:ext cx="2640162" cy="2575893"/>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ydän 8">
            <a:extLst>
              <a:ext uri="{FF2B5EF4-FFF2-40B4-BE49-F238E27FC236}">
                <a16:creationId xmlns:a16="http://schemas.microsoft.com/office/drawing/2014/main" id="{E6FD6106-6FC4-4EC4-8BB4-29D258AD28EA}"/>
              </a:ext>
            </a:extLst>
          </p:cNvPr>
          <p:cNvSpPr/>
          <p:nvPr/>
        </p:nvSpPr>
        <p:spPr>
          <a:xfrm rot="10800000" flipV="1">
            <a:off x="4790958" y="4438877"/>
            <a:ext cx="2047375" cy="1596765"/>
          </a:xfrm>
          <a:prstGeom prst="hear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757279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A43572-EC9F-4E8C-A199-E1B38C0CAABC}"/>
              </a:ext>
            </a:extLst>
          </p:cNvPr>
          <p:cNvSpPr>
            <a:spLocks noGrp="1"/>
          </p:cNvSpPr>
          <p:nvPr>
            <p:ph type="title"/>
          </p:nvPr>
        </p:nvSpPr>
        <p:spPr>
          <a:xfrm>
            <a:off x="1295402" y="982132"/>
            <a:ext cx="9601196" cy="986153"/>
          </a:xfrm>
        </p:spPr>
        <p:txBody>
          <a:bodyPr>
            <a:normAutofit fontScale="90000"/>
          </a:bodyPr>
          <a:lstStyle/>
          <a:p>
            <a:r>
              <a:rPr lang="fi-FI" sz="4000" dirty="0"/>
              <a:t>Jännite läheisyyden kaipuun ja oman tilan välillä kasvaa…</a:t>
            </a:r>
          </a:p>
        </p:txBody>
      </p:sp>
      <p:sp>
        <p:nvSpPr>
          <p:cNvPr id="3" name="Sisällön paikkamerkki 2">
            <a:extLst>
              <a:ext uri="{FF2B5EF4-FFF2-40B4-BE49-F238E27FC236}">
                <a16:creationId xmlns:a16="http://schemas.microsoft.com/office/drawing/2014/main" id="{5A901768-23F6-4D96-BD0B-10368823823B}"/>
              </a:ext>
            </a:extLst>
          </p:cNvPr>
          <p:cNvSpPr>
            <a:spLocks noGrp="1"/>
          </p:cNvSpPr>
          <p:nvPr>
            <p:ph idx="1"/>
          </p:nvPr>
        </p:nvSpPr>
        <p:spPr>
          <a:xfrm>
            <a:off x="838200" y="2022529"/>
            <a:ext cx="10515600" cy="4470346"/>
          </a:xfrm>
        </p:spPr>
        <p:txBody>
          <a:bodyPr>
            <a:normAutofit/>
          </a:bodyPr>
          <a:lstStyle/>
          <a:p>
            <a:pPr lvl="8"/>
            <a:r>
              <a:rPr lang="fi-FI" sz="2400" dirty="0"/>
              <a:t>Puolisoiden etsiessä tasapainoa läheisyyden ja erillisyyden välillä molemmissa laukeavat parisuhteen peruspelot: tukahtumisen ja hyljätyksi tulemisen pelko</a:t>
            </a:r>
          </a:p>
        </p:txBody>
      </p:sp>
      <p:sp>
        <p:nvSpPr>
          <p:cNvPr id="5" name="Alatunnisteen paikkamerkki 4">
            <a:extLst>
              <a:ext uri="{FF2B5EF4-FFF2-40B4-BE49-F238E27FC236}">
                <a16:creationId xmlns:a16="http://schemas.microsoft.com/office/drawing/2014/main" id="{EE3BF7E8-9C43-434A-89EA-5BC533D3BE60}"/>
              </a:ext>
            </a:extLst>
          </p:cNvPr>
          <p:cNvSpPr>
            <a:spLocks noGrp="1"/>
          </p:cNvSpPr>
          <p:nvPr>
            <p:ph type="ftr" sz="quarter" idx="11"/>
          </p:nvPr>
        </p:nvSpPr>
        <p:spPr/>
        <p:txBody>
          <a:bodyPr/>
          <a:lstStyle/>
          <a:p>
            <a:r>
              <a:rPr lang="fi-FI"/>
              <a:t>Anne Anttonen 2019</a:t>
            </a:r>
          </a:p>
        </p:txBody>
      </p:sp>
      <p:sp>
        <p:nvSpPr>
          <p:cNvPr id="4" name="Suorakulmio 3">
            <a:extLst>
              <a:ext uri="{FF2B5EF4-FFF2-40B4-BE49-F238E27FC236}">
                <a16:creationId xmlns:a16="http://schemas.microsoft.com/office/drawing/2014/main" id="{EFFBBAD1-F828-417A-AA44-8836CCBA915A}"/>
              </a:ext>
            </a:extLst>
          </p:cNvPr>
          <p:cNvSpPr/>
          <p:nvPr/>
        </p:nvSpPr>
        <p:spPr>
          <a:xfrm flipV="1">
            <a:off x="1414793" y="2351795"/>
            <a:ext cx="2640163" cy="2154409"/>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Vuokaaviosymboli: Liitin 7">
            <a:extLst>
              <a:ext uri="{FF2B5EF4-FFF2-40B4-BE49-F238E27FC236}">
                <a16:creationId xmlns:a16="http://schemas.microsoft.com/office/drawing/2014/main" id="{60B50329-7F45-46CD-9FD1-A749875A7D8C}"/>
              </a:ext>
            </a:extLst>
          </p:cNvPr>
          <p:cNvSpPr/>
          <p:nvPr/>
        </p:nvSpPr>
        <p:spPr>
          <a:xfrm>
            <a:off x="6224791" y="3661706"/>
            <a:ext cx="2640162" cy="2575893"/>
          </a:xfrm>
          <a:prstGeom prst="flowChartConnector">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8800" dirty="0">
                <a:solidFill>
                  <a:schemeClr val="tx1"/>
                </a:solidFill>
              </a:rPr>
              <a:t>?</a:t>
            </a:r>
          </a:p>
        </p:txBody>
      </p:sp>
      <p:sp>
        <p:nvSpPr>
          <p:cNvPr id="9" name="Sydän 8">
            <a:extLst>
              <a:ext uri="{FF2B5EF4-FFF2-40B4-BE49-F238E27FC236}">
                <a16:creationId xmlns:a16="http://schemas.microsoft.com/office/drawing/2014/main" id="{E6FD6106-6FC4-4EC4-8BB4-29D258AD28EA}"/>
              </a:ext>
            </a:extLst>
          </p:cNvPr>
          <p:cNvSpPr/>
          <p:nvPr/>
        </p:nvSpPr>
        <p:spPr>
          <a:xfrm rot="10800000" flipV="1">
            <a:off x="4863223" y="4786238"/>
            <a:ext cx="2207974" cy="1760881"/>
          </a:xfrm>
          <a:prstGeom prst="hear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6" name="Suora nuoliyhdysviiva 5">
            <a:extLst>
              <a:ext uri="{FF2B5EF4-FFF2-40B4-BE49-F238E27FC236}">
                <a16:creationId xmlns:a16="http://schemas.microsoft.com/office/drawing/2014/main" id="{5C4C7B31-264F-4A2F-9E01-C0523D84AB32}"/>
              </a:ext>
            </a:extLst>
          </p:cNvPr>
          <p:cNvCxnSpPr>
            <a:cxnSpLocks/>
          </p:cNvCxnSpPr>
          <p:nvPr/>
        </p:nvCxnSpPr>
        <p:spPr>
          <a:xfrm flipH="1" flipV="1">
            <a:off x="3584628" y="4091782"/>
            <a:ext cx="1398189" cy="1075529"/>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Suora nuoliyhdysviiva 6">
            <a:extLst>
              <a:ext uri="{FF2B5EF4-FFF2-40B4-BE49-F238E27FC236}">
                <a16:creationId xmlns:a16="http://schemas.microsoft.com/office/drawing/2014/main" id="{037933BF-9854-496C-8AD1-B8BDBEEA8D73}"/>
              </a:ext>
            </a:extLst>
          </p:cNvPr>
          <p:cNvCxnSpPr>
            <a:cxnSpLocks/>
          </p:cNvCxnSpPr>
          <p:nvPr/>
        </p:nvCxnSpPr>
        <p:spPr>
          <a:xfrm flipV="1">
            <a:off x="8351520" y="2148840"/>
            <a:ext cx="1691640" cy="178308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uora nuoliyhdysviiva 14">
            <a:extLst>
              <a:ext uri="{FF2B5EF4-FFF2-40B4-BE49-F238E27FC236}">
                <a16:creationId xmlns:a16="http://schemas.microsoft.com/office/drawing/2014/main" id="{E65CF680-419F-447C-AE1C-AA8D4188874F}"/>
              </a:ext>
            </a:extLst>
          </p:cNvPr>
          <p:cNvCxnSpPr>
            <a:cxnSpLocks/>
          </p:cNvCxnSpPr>
          <p:nvPr/>
        </p:nvCxnSpPr>
        <p:spPr>
          <a:xfrm flipH="1" flipV="1">
            <a:off x="5046583" y="3661706"/>
            <a:ext cx="1270974" cy="84449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6253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A43572-EC9F-4E8C-A199-E1B38C0CAABC}"/>
              </a:ext>
            </a:extLst>
          </p:cNvPr>
          <p:cNvSpPr>
            <a:spLocks noGrp="1"/>
          </p:cNvSpPr>
          <p:nvPr>
            <p:ph type="title"/>
          </p:nvPr>
        </p:nvSpPr>
        <p:spPr/>
        <p:txBody>
          <a:bodyPr>
            <a:normAutofit fontScale="90000"/>
          </a:bodyPr>
          <a:lstStyle/>
          <a:p>
            <a:r>
              <a:rPr lang="fi-FI" sz="4000" dirty="0"/>
              <a:t>  Parisuhde on yhteyden etsimistä, kadottamista ja uudelleen löytämistä</a:t>
            </a:r>
          </a:p>
        </p:txBody>
      </p:sp>
      <p:sp>
        <p:nvSpPr>
          <p:cNvPr id="3" name="Sisällön paikkamerkki 2">
            <a:extLst>
              <a:ext uri="{FF2B5EF4-FFF2-40B4-BE49-F238E27FC236}">
                <a16:creationId xmlns:a16="http://schemas.microsoft.com/office/drawing/2014/main" id="{5A901768-23F6-4D96-BD0B-10368823823B}"/>
              </a:ext>
            </a:extLst>
          </p:cNvPr>
          <p:cNvSpPr>
            <a:spLocks noGrp="1"/>
          </p:cNvSpPr>
          <p:nvPr>
            <p:ph idx="1"/>
          </p:nvPr>
        </p:nvSpPr>
        <p:spPr>
          <a:xfrm>
            <a:off x="838200" y="2066092"/>
            <a:ext cx="10515600" cy="4643195"/>
          </a:xfrm>
        </p:spPr>
        <p:txBody>
          <a:bodyPr>
            <a:normAutofit/>
          </a:bodyPr>
          <a:lstStyle/>
          <a:p>
            <a:pPr marL="3657600" lvl="8" indent="0">
              <a:buNone/>
            </a:pPr>
            <a:endParaRPr lang="fi-FI" sz="2400" dirty="0"/>
          </a:p>
          <a:p>
            <a:pPr marL="3657600" lvl="8" indent="0">
              <a:buNone/>
            </a:pPr>
            <a:endParaRPr lang="fi-FI" sz="2400" dirty="0"/>
          </a:p>
          <a:p>
            <a:pPr marL="3657600" lvl="8" indent="0">
              <a:buNone/>
            </a:pPr>
            <a:endParaRPr lang="fi-FI" sz="2400" dirty="0"/>
          </a:p>
          <a:p>
            <a:pPr marL="3657600" lvl="8" indent="0">
              <a:buNone/>
            </a:pPr>
            <a:r>
              <a:rPr lang="fi-FI" sz="2400" dirty="0"/>
              <a:t>Kun molemmat puolisot sietävät erillisyyttään ja erilaisuuttaan sekä kykenevät läheisyyteen erilaisen kanssa, parisuhde voi hengittää joustavasti ulos ja sisään</a:t>
            </a:r>
          </a:p>
        </p:txBody>
      </p:sp>
      <p:sp>
        <p:nvSpPr>
          <p:cNvPr id="7" name="Alatunnisteen paikkamerkki 6">
            <a:extLst>
              <a:ext uri="{FF2B5EF4-FFF2-40B4-BE49-F238E27FC236}">
                <a16:creationId xmlns:a16="http://schemas.microsoft.com/office/drawing/2014/main" id="{14356AFD-55AC-44FF-9B51-A6809DE98729}"/>
              </a:ext>
            </a:extLst>
          </p:cNvPr>
          <p:cNvSpPr>
            <a:spLocks noGrp="1"/>
          </p:cNvSpPr>
          <p:nvPr>
            <p:ph type="ftr" sz="quarter" idx="11"/>
          </p:nvPr>
        </p:nvSpPr>
        <p:spPr/>
        <p:txBody>
          <a:bodyPr/>
          <a:lstStyle/>
          <a:p>
            <a:r>
              <a:rPr lang="fi-FI"/>
              <a:t>Anne Anttonen 2019</a:t>
            </a:r>
          </a:p>
        </p:txBody>
      </p:sp>
      <p:sp>
        <p:nvSpPr>
          <p:cNvPr id="4" name="Suorakulmio 3">
            <a:extLst>
              <a:ext uri="{FF2B5EF4-FFF2-40B4-BE49-F238E27FC236}">
                <a16:creationId xmlns:a16="http://schemas.microsoft.com/office/drawing/2014/main" id="{EFFBBAD1-F828-417A-AA44-8836CCBA915A}"/>
              </a:ext>
            </a:extLst>
          </p:cNvPr>
          <p:cNvSpPr/>
          <p:nvPr/>
        </p:nvSpPr>
        <p:spPr>
          <a:xfrm flipV="1">
            <a:off x="2876376" y="4434538"/>
            <a:ext cx="1161676" cy="100149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Vuokaaviosymboli: Liitin 7">
            <a:extLst>
              <a:ext uri="{FF2B5EF4-FFF2-40B4-BE49-F238E27FC236}">
                <a16:creationId xmlns:a16="http://schemas.microsoft.com/office/drawing/2014/main" id="{60B50329-7F45-46CD-9FD1-A749875A7D8C}"/>
              </a:ext>
            </a:extLst>
          </p:cNvPr>
          <p:cNvSpPr/>
          <p:nvPr/>
        </p:nvSpPr>
        <p:spPr>
          <a:xfrm>
            <a:off x="7565882" y="4447075"/>
            <a:ext cx="1339685" cy="1126452"/>
          </a:xfrm>
          <a:prstGeom prst="flowChartConnector">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4800" dirty="0">
                <a:solidFill>
                  <a:schemeClr val="tx1"/>
                </a:solidFill>
              </a:rPr>
              <a:t> </a:t>
            </a:r>
          </a:p>
        </p:txBody>
      </p:sp>
      <p:sp>
        <p:nvSpPr>
          <p:cNvPr id="9" name="Sydän 8">
            <a:extLst>
              <a:ext uri="{FF2B5EF4-FFF2-40B4-BE49-F238E27FC236}">
                <a16:creationId xmlns:a16="http://schemas.microsoft.com/office/drawing/2014/main" id="{E6FD6106-6FC4-4EC4-8BB4-29D258AD28EA}"/>
              </a:ext>
            </a:extLst>
          </p:cNvPr>
          <p:cNvSpPr/>
          <p:nvPr/>
        </p:nvSpPr>
        <p:spPr>
          <a:xfrm rot="10800000" flipV="1">
            <a:off x="5135562" y="5694671"/>
            <a:ext cx="1339685" cy="981697"/>
          </a:xfrm>
          <a:prstGeom prst="hear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6" name="Suora nuoliyhdysviiva 5">
            <a:extLst>
              <a:ext uri="{FF2B5EF4-FFF2-40B4-BE49-F238E27FC236}">
                <a16:creationId xmlns:a16="http://schemas.microsoft.com/office/drawing/2014/main" id="{5C4C7B31-264F-4A2F-9E01-C0523D84AB32}"/>
              </a:ext>
            </a:extLst>
          </p:cNvPr>
          <p:cNvCxnSpPr>
            <a:cxnSpLocks/>
          </p:cNvCxnSpPr>
          <p:nvPr/>
        </p:nvCxnSpPr>
        <p:spPr>
          <a:xfrm flipH="1" flipV="1">
            <a:off x="3948470" y="5010301"/>
            <a:ext cx="1224984" cy="97968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Iloiset kasvot 4">
            <a:extLst>
              <a:ext uri="{FF2B5EF4-FFF2-40B4-BE49-F238E27FC236}">
                <a16:creationId xmlns:a16="http://schemas.microsoft.com/office/drawing/2014/main" id="{ABD4B1B7-74D2-4612-A15E-DA85703A3222}"/>
              </a:ext>
            </a:extLst>
          </p:cNvPr>
          <p:cNvSpPr/>
          <p:nvPr/>
        </p:nvSpPr>
        <p:spPr>
          <a:xfrm>
            <a:off x="7777684" y="4584571"/>
            <a:ext cx="994350" cy="851460"/>
          </a:xfrm>
          <a:prstGeom prst="smileyFace">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10" name="Suora nuoliyhdysviiva 9">
            <a:extLst>
              <a:ext uri="{FF2B5EF4-FFF2-40B4-BE49-F238E27FC236}">
                <a16:creationId xmlns:a16="http://schemas.microsoft.com/office/drawing/2014/main" id="{634847D9-D576-437A-9D1E-33DDEB883EAE}"/>
              </a:ext>
            </a:extLst>
          </p:cNvPr>
          <p:cNvCxnSpPr>
            <a:cxnSpLocks/>
          </p:cNvCxnSpPr>
          <p:nvPr/>
        </p:nvCxnSpPr>
        <p:spPr>
          <a:xfrm flipV="1">
            <a:off x="6475247" y="5091627"/>
            <a:ext cx="1260995" cy="871633"/>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Iloiset kasvot 21">
            <a:extLst>
              <a:ext uri="{FF2B5EF4-FFF2-40B4-BE49-F238E27FC236}">
                <a16:creationId xmlns:a16="http://schemas.microsoft.com/office/drawing/2014/main" id="{2B157E81-CD23-49C5-867C-65A2F2141A8C}"/>
              </a:ext>
            </a:extLst>
          </p:cNvPr>
          <p:cNvSpPr/>
          <p:nvPr/>
        </p:nvSpPr>
        <p:spPr>
          <a:xfrm rot="10800000" flipV="1">
            <a:off x="2916931" y="4504243"/>
            <a:ext cx="1037626" cy="743101"/>
          </a:xfrm>
          <a:prstGeom prst="smileyFac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24" name="Suorakulmio 23">
            <a:extLst>
              <a:ext uri="{FF2B5EF4-FFF2-40B4-BE49-F238E27FC236}">
                <a16:creationId xmlns:a16="http://schemas.microsoft.com/office/drawing/2014/main" id="{5C81C584-2C01-47E8-B272-8DD21DD792F2}"/>
              </a:ext>
            </a:extLst>
          </p:cNvPr>
          <p:cNvSpPr/>
          <p:nvPr/>
        </p:nvSpPr>
        <p:spPr>
          <a:xfrm>
            <a:off x="4678486" y="2565551"/>
            <a:ext cx="1199250" cy="99975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5" name="Vuokaaviosymboli: Liitin 24">
            <a:extLst>
              <a:ext uri="{FF2B5EF4-FFF2-40B4-BE49-F238E27FC236}">
                <a16:creationId xmlns:a16="http://schemas.microsoft.com/office/drawing/2014/main" id="{A2DEE2EB-4623-4DD0-B7F1-8A5F8DFFE110}"/>
              </a:ext>
            </a:extLst>
          </p:cNvPr>
          <p:cNvSpPr/>
          <p:nvPr/>
        </p:nvSpPr>
        <p:spPr>
          <a:xfrm>
            <a:off x="5922135" y="2466791"/>
            <a:ext cx="1260995" cy="1126452"/>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27" name="Suora nuoliyhdysviiva 26">
            <a:extLst>
              <a:ext uri="{FF2B5EF4-FFF2-40B4-BE49-F238E27FC236}">
                <a16:creationId xmlns:a16="http://schemas.microsoft.com/office/drawing/2014/main" id="{15EE1A66-6334-41DF-A9B6-399390769F1F}"/>
              </a:ext>
            </a:extLst>
          </p:cNvPr>
          <p:cNvCxnSpPr>
            <a:cxnSpLocks/>
          </p:cNvCxnSpPr>
          <p:nvPr/>
        </p:nvCxnSpPr>
        <p:spPr>
          <a:xfrm flipV="1">
            <a:off x="3430862" y="3284855"/>
            <a:ext cx="1247624" cy="110283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uora nuoliyhdysviiva 37">
            <a:extLst>
              <a:ext uri="{FF2B5EF4-FFF2-40B4-BE49-F238E27FC236}">
                <a16:creationId xmlns:a16="http://schemas.microsoft.com/office/drawing/2014/main" id="{36AE5445-72B2-44DB-9A3B-D75BD5CA9532}"/>
              </a:ext>
            </a:extLst>
          </p:cNvPr>
          <p:cNvCxnSpPr>
            <a:cxnSpLocks/>
            <a:stCxn id="5" idx="0"/>
            <a:endCxn id="25" idx="5"/>
          </p:cNvCxnSpPr>
          <p:nvPr/>
        </p:nvCxnSpPr>
        <p:spPr>
          <a:xfrm flipH="1" flipV="1">
            <a:off x="6998462" y="3428278"/>
            <a:ext cx="1276397" cy="115629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uora nuoliyhdysviiva 45">
            <a:extLst>
              <a:ext uri="{FF2B5EF4-FFF2-40B4-BE49-F238E27FC236}">
                <a16:creationId xmlns:a16="http://schemas.microsoft.com/office/drawing/2014/main" id="{E9D9B04B-C004-4EB6-A390-B5F94C0B5922}"/>
              </a:ext>
            </a:extLst>
          </p:cNvPr>
          <p:cNvCxnSpPr>
            <a:cxnSpLocks/>
            <a:stCxn id="25" idx="7"/>
          </p:cNvCxnSpPr>
          <p:nvPr/>
        </p:nvCxnSpPr>
        <p:spPr>
          <a:xfrm flipV="1">
            <a:off x="6998462" y="1599885"/>
            <a:ext cx="1257262" cy="103187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uora nuoliyhdysviiva 50">
            <a:extLst>
              <a:ext uri="{FF2B5EF4-FFF2-40B4-BE49-F238E27FC236}">
                <a16:creationId xmlns:a16="http://schemas.microsoft.com/office/drawing/2014/main" id="{3C474D9C-ECDA-4E1F-9412-A6EEBD1E4C5C}"/>
              </a:ext>
            </a:extLst>
          </p:cNvPr>
          <p:cNvCxnSpPr>
            <a:cxnSpLocks/>
          </p:cNvCxnSpPr>
          <p:nvPr/>
        </p:nvCxnSpPr>
        <p:spPr>
          <a:xfrm flipH="1" flipV="1">
            <a:off x="3615629" y="1840288"/>
            <a:ext cx="1062857" cy="81855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Sydän 55">
            <a:extLst>
              <a:ext uri="{FF2B5EF4-FFF2-40B4-BE49-F238E27FC236}">
                <a16:creationId xmlns:a16="http://schemas.microsoft.com/office/drawing/2014/main" id="{04011AC1-0F4D-4A9A-97AE-DFBE629576D7}"/>
              </a:ext>
            </a:extLst>
          </p:cNvPr>
          <p:cNvSpPr/>
          <p:nvPr/>
        </p:nvSpPr>
        <p:spPr>
          <a:xfrm>
            <a:off x="5499633" y="2827655"/>
            <a:ext cx="914400" cy="914400"/>
          </a:xfrm>
          <a:prstGeom prst="hear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622059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7355583-2CF4-416A-949F-54B7F0FDB4D3}"/>
              </a:ext>
            </a:extLst>
          </p:cNvPr>
          <p:cNvSpPr>
            <a:spLocks noGrp="1"/>
          </p:cNvSpPr>
          <p:nvPr>
            <p:ph type="title"/>
          </p:nvPr>
        </p:nvSpPr>
        <p:spPr>
          <a:xfrm>
            <a:off x="838200" y="365125"/>
            <a:ext cx="10515600" cy="2179292"/>
          </a:xfrm>
        </p:spPr>
        <p:txBody>
          <a:bodyPr>
            <a:normAutofit/>
          </a:bodyPr>
          <a:lstStyle/>
          <a:p>
            <a:r>
              <a:rPr lang="fi-FI" sz="4000" dirty="0"/>
              <a:t>Läheisyyden ja erillisyyden luonnollinen vaihtelu edellyttää molemmilta puolisoilta </a:t>
            </a:r>
          </a:p>
        </p:txBody>
      </p:sp>
      <p:sp>
        <p:nvSpPr>
          <p:cNvPr id="3" name="Sisällön paikkamerkki 2">
            <a:extLst>
              <a:ext uri="{FF2B5EF4-FFF2-40B4-BE49-F238E27FC236}">
                <a16:creationId xmlns:a16="http://schemas.microsoft.com/office/drawing/2014/main" id="{CEE3EA8A-B3B4-4441-AFF8-B482C0B34EC1}"/>
              </a:ext>
            </a:extLst>
          </p:cNvPr>
          <p:cNvSpPr>
            <a:spLocks noGrp="1"/>
          </p:cNvSpPr>
          <p:nvPr>
            <p:ph idx="1"/>
          </p:nvPr>
        </p:nvSpPr>
        <p:spPr>
          <a:xfrm>
            <a:off x="838200" y="2544417"/>
            <a:ext cx="10515600" cy="3632546"/>
          </a:xfrm>
        </p:spPr>
        <p:txBody>
          <a:bodyPr/>
          <a:lstStyle/>
          <a:p>
            <a:r>
              <a:rPr lang="fi-FI" sz="2400" dirty="0"/>
              <a:t>Kykyä olla yksin sekä 	</a:t>
            </a:r>
            <a:r>
              <a:rPr lang="fi-FI" sz="2400" i="1" dirty="0"/>
              <a:t>(yksilöityminen)</a:t>
            </a:r>
          </a:p>
          <a:p>
            <a:r>
              <a:rPr lang="fi-FI" sz="2400" dirty="0"/>
              <a:t>Uskallusta olla toisen erilaisen lähellä	</a:t>
            </a:r>
            <a:r>
              <a:rPr lang="fi-FI" sz="2400" i="1" dirty="0"/>
              <a:t>(eriytyminen)</a:t>
            </a:r>
          </a:p>
          <a:p>
            <a:pPr marL="0" indent="0">
              <a:buNone/>
            </a:pPr>
            <a:endParaRPr lang="fi-FI" sz="2400" dirty="0"/>
          </a:p>
          <a:p>
            <a:r>
              <a:rPr lang="fi-FI" sz="2400" dirty="0"/>
              <a:t>Kykyä hyväksyä toinen sellaisena kuin hän on</a:t>
            </a:r>
          </a:p>
          <a:p>
            <a:r>
              <a:rPr lang="fi-FI" sz="2400" dirty="0"/>
              <a:t>Uskallusta olla oma itsensä</a:t>
            </a:r>
          </a:p>
          <a:p>
            <a:endParaRPr lang="fi-FI" sz="2400" dirty="0"/>
          </a:p>
          <a:p>
            <a:endParaRPr lang="fi-FI" dirty="0"/>
          </a:p>
        </p:txBody>
      </p:sp>
      <p:sp>
        <p:nvSpPr>
          <p:cNvPr id="4" name="Alatunnisteen paikkamerkki 3">
            <a:extLst>
              <a:ext uri="{FF2B5EF4-FFF2-40B4-BE49-F238E27FC236}">
                <a16:creationId xmlns:a16="http://schemas.microsoft.com/office/drawing/2014/main" id="{22F49A95-06D4-467E-9EB1-1A1DA81B54CE}"/>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3486855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A4DCB0BF-0135-4624-8056-2AEFAC340EA6}"/>
              </a:ext>
            </a:extLst>
          </p:cNvPr>
          <p:cNvSpPr>
            <a:spLocks noGrp="1"/>
          </p:cNvSpPr>
          <p:nvPr>
            <p:ph type="title"/>
          </p:nvPr>
        </p:nvSpPr>
        <p:spPr/>
        <p:txBody>
          <a:bodyPr>
            <a:normAutofit/>
          </a:bodyPr>
          <a:lstStyle/>
          <a:p>
            <a:r>
              <a:rPr lang="fi-FI" dirty="0"/>
              <a:t>Läheisyys ja erillisyys parisuhteen perusjännitteenä</a:t>
            </a:r>
          </a:p>
        </p:txBody>
      </p:sp>
      <p:pic>
        <p:nvPicPr>
          <p:cNvPr id="6" name="Sisällön paikkamerkki 5">
            <a:extLst>
              <a:ext uri="{FF2B5EF4-FFF2-40B4-BE49-F238E27FC236}">
                <a16:creationId xmlns:a16="http://schemas.microsoft.com/office/drawing/2014/main" id="{F0CAFAF1-BB49-4F64-AFEB-8FA6BD051A89}"/>
              </a:ext>
            </a:extLst>
          </p:cNvPr>
          <p:cNvPicPr>
            <a:picLocks noGrp="1" noChangeAspect="1"/>
          </p:cNvPicPr>
          <p:nvPr>
            <p:ph sz="half" idx="1"/>
          </p:nvPr>
        </p:nvPicPr>
        <p:blipFill>
          <a:blip r:embed="rId2"/>
          <a:stretch>
            <a:fillRect/>
          </a:stretch>
        </p:blipFill>
        <p:spPr>
          <a:xfrm>
            <a:off x="921695" y="2903087"/>
            <a:ext cx="4313237" cy="2049914"/>
          </a:xfrm>
          <a:prstGeom prst="rect">
            <a:avLst/>
          </a:prstGeom>
        </p:spPr>
      </p:pic>
      <p:sp>
        <p:nvSpPr>
          <p:cNvPr id="5" name="Tekstin paikkamerkki 4">
            <a:extLst>
              <a:ext uri="{FF2B5EF4-FFF2-40B4-BE49-F238E27FC236}">
                <a16:creationId xmlns:a16="http://schemas.microsoft.com/office/drawing/2014/main" id="{7CB4D4DF-A74F-4283-A32C-E33F0F4895C4}"/>
              </a:ext>
            </a:extLst>
          </p:cNvPr>
          <p:cNvSpPr>
            <a:spLocks noGrp="1"/>
          </p:cNvSpPr>
          <p:nvPr>
            <p:ph sz="half" idx="2"/>
          </p:nvPr>
        </p:nvSpPr>
        <p:spPr>
          <a:xfrm>
            <a:off x="5519057" y="2126222"/>
            <a:ext cx="5985554" cy="3777622"/>
          </a:xfrm>
        </p:spPr>
        <p:txBody>
          <a:bodyPr>
            <a:normAutofit lnSpcReduction="10000"/>
          </a:bodyPr>
          <a:lstStyle/>
          <a:p>
            <a:r>
              <a:rPr lang="fi-FI" sz="2400" dirty="0"/>
              <a:t>Jokaisessa parisuhteessa elää jännite oman tilan ja suhteessa olemisen välillä</a:t>
            </a:r>
            <a:br>
              <a:rPr lang="fi-FI" sz="2400" dirty="0"/>
            </a:br>
            <a:endParaRPr lang="fi-FI" sz="2400" dirty="0"/>
          </a:p>
          <a:p>
            <a:r>
              <a:rPr lang="fi-FI" sz="2400" dirty="0"/>
              <a:t>Pohjimmiltaan kaikki parisuhteen vaikeudet liittyvät vaikeuteen hyväksyä toinen sellaisena kuin hän on</a:t>
            </a:r>
          </a:p>
          <a:p>
            <a:r>
              <a:rPr lang="fi-FI" sz="2400" dirty="0"/>
              <a:t>Ja luottaa häneen erilaisena ja erillisenä</a:t>
            </a:r>
          </a:p>
        </p:txBody>
      </p:sp>
      <p:sp>
        <p:nvSpPr>
          <p:cNvPr id="2" name="Alatunnisteen paikkamerkki 1">
            <a:extLst>
              <a:ext uri="{FF2B5EF4-FFF2-40B4-BE49-F238E27FC236}">
                <a16:creationId xmlns:a16="http://schemas.microsoft.com/office/drawing/2014/main" id="{6EFF158A-A3C6-47B4-BB7C-4DEDF7621F62}"/>
              </a:ext>
            </a:extLst>
          </p:cNvPr>
          <p:cNvSpPr>
            <a:spLocks noGrp="1"/>
          </p:cNvSpPr>
          <p:nvPr>
            <p:ph type="ftr" sz="quarter" idx="11"/>
          </p:nvPr>
        </p:nvSpPr>
        <p:spPr/>
        <p:txBody>
          <a:bodyPr/>
          <a:lstStyle/>
          <a:p>
            <a:r>
              <a:rPr lang="fi-FI"/>
              <a:t>Anne Anttonen 2025</a:t>
            </a:r>
          </a:p>
        </p:txBody>
      </p:sp>
      <p:sp>
        <p:nvSpPr>
          <p:cNvPr id="4" name="Dian numeron paikkamerkki 3">
            <a:extLst>
              <a:ext uri="{FF2B5EF4-FFF2-40B4-BE49-F238E27FC236}">
                <a16:creationId xmlns:a16="http://schemas.microsoft.com/office/drawing/2014/main" id="{35FB676A-DF1D-457B-9377-85ECD9D0B52E}"/>
              </a:ext>
            </a:extLst>
          </p:cNvPr>
          <p:cNvSpPr>
            <a:spLocks noGrp="1"/>
          </p:cNvSpPr>
          <p:nvPr>
            <p:ph type="sldNum" sz="quarter" idx="12"/>
          </p:nvPr>
        </p:nvSpPr>
        <p:spPr/>
        <p:txBody>
          <a:bodyPr/>
          <a:lstStyle/>
          <a:p>
            <a:fld id="{9E558EAB-96B8-4558-80C2-8F26C86674AF}" type="slidenum">
              <a:rPr lang="fi-FI" smtClean="0"/>
              <a:t>15</a:t>
            </a:fld>
            <a:endParaRPr lang="fi-FI"/>
          </a:p>
        </p:txBody>
      </p:sp>
    </p:spTree>
    <p:extLst>
      <p:ext uri="{BB962C8B-B14F-4D97-AF65-F5344CB8AC3E}">
        <p14:creationId xmlns:p14="http://schemas.microsoft.com/office/powerpoint/2010/main" val="4031574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p:cNvSpPr>
            <a:spLocks noGrp="1"/>
          </p:cNvSpPr>
          <p:nvPr>
            <p:ph type="title"/>
          </p:nvPr>
        </p:nvSpPr>
        <p:spPr>
          <a:xfrm>
            <a:off x="839788" y="457199"/>
            <a:ext cx="3932237" cy="2509935"/>
          </a:xfrm>
        </p:spPr>
        <p:txBody>
          <a:bodyPr>
            <a:normAutofit/>
          </a:bodyPr>
          <a:lstStyle/>
          <a:p>
            <a:r>
              <a:rPr lang="fi-FI" sz="2800" dirty="0"/>
              <a:t>Kun samanlaisuus alkaa paljastua kuvitelmaksi ja erilaisuus nostaa päätään suhteessa:</a:t>
            </a:r>
          </a:p>
        </p:txBody>
      </p:sp>
      <p:pic>
        <p:nvPicPr>
          <p:cNvPr id="8" name="Kuvan paikkamerkki 7"/>
          <p:cNvPicPr>
            <a:picLocks noGrp="1" noChangeAspect="1"/>
          </p:cNvPicPr>
          <p:nvPr>
            <p:ph type="pic" idx="1"/>
          </p:nvPr>
        </p:nvPicPr>
        <p:blipFill>
          <a:blip r:embed="rId2">
            <a:extLst>
              <a:ext uri="{28A0092B-C50C-407E-A947-70E740481C1C}">
                <a14:useLocalDpi xmlns:a14="http://schemas.microsoft.com/office/drawing/2010/main" val="0"/>
              </a:ext>
            </a:extLst>
          </a:blip>
          <a:srcRect l="25939" r="25939"/>
          <a:stretch>
            <a:fillRect/>
          </a:stretch>
        </p:blipFill>
        <p:spPr>
          <a:xfrm>
            <a:off x="6602279" y="1041400"/>
            <a:ext cx="4555900" cy="4927600"/>
          </a:xfrm>
        </p:spPr>
      </p:pic>
      <p:sp>
        <p:nvSpPr>
          <p:cNvPr id="7" name="Tekstin paikkamerkki 6"/>
          <p:cNvSpPr>
            <a:spLocks noGrp="1"/>
          </p:cNvSpPr>
          <p:nvPr>
            <p:ph type="body" sz="half" idx="2"/>
          </p:nvPr>
        </p:nvSpPr>
        <p:spPr>
          <a:xfrm>
            <a:off x="681167" y="3191069"/>
            <a:ext cx="3932237" cy="2416661"/>
          </a:xfrm>
        </p:spPr>
        <p:txBody>
          <a:bodyPr>
            <a:normAutofit fontScale="55000" lnSpcReduction="20000"/>
          </a:bodyPr>
          <a:lstStyle/>
          <a:p>
            <a:endParaRPr lang="fi-FI" sz="2400" dirty="0"/>
          </a:p>
          <a:p>
            <a:endParaRPr lang="fi-FI" sz="2400" dirty="0"/>
          </a:p>
          <a:p>
            <a:r>
              <a:rPr lang="fi-FI" sz="3300" dirty="0"/>
              <a:t>Pari tulee terapiaan valittaen riitelyä tai hiljaisuutta, kärsien joko etäisyydestä tai ahdistavasta tilan puutteesta.</a:t>
            </a:r>
          </a:p>
          <a:p>
            <a:r>
              <a:rPr lang="fi-FI" sz="2400" dirty="0"/>
              <a:t> </a:t>
            </a:r>
          </a:p>
          <a:p>
            <a:r>
              <a:rPr lang="fi-FI" sz="2400" dirty="0"/>
              <a:t> </a:t>
            </a:r>
          </a:p>
          <a:p>
            <a:endParaRPr lang="fi-FI" dirty="0"/>
          </a:p>
        </p:txBody>
      </p:sp>
      <p:sp>
        <p:nvSpPr>
          <p:cNvPr id="2" name="Alatunnisteen paikkamerkki 1">
            <a:extLst>
              <a:ext uri="{FF2B5EF4-FFF2-40B4-BE49-F238E27FC236}">
                <a16:creationId xmlns:a16="http://schemas.microsoft.com/office/drawing/2014/main" id="{FC314360-B795-4970-AB01-6C70B2B5C429}"/>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123168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34896E9-F808-44F6-8247-24508A68472F}"/>
              </a:ext>
            </a:extLst>
          </p:cNvPr>
          <p:cNvSpPr>
            <a:spLocks noGrp="1"/>
          </p:cNvSpPr>
          <p:nvPr>
            <p:ph type="title"/>
          </p:nvPr>
        </p:nvSpPr>
        <p:spPr>
          <a:xfrm>
            <a:off x="838200" y="365125"/>
            <a:ext cx="10515600" cy="1649205"/>
          </a:xfrm>
        </p:spPr>
        <p:txBody>
          <a:bodyPr>
            <a:normAutofit fontScale="90000"/>
          </a:bodyPr>
          <a:lstStyle/>
          <a:p>
            <a:r>
              <a:rPr lang="fi-FI" sz="3600" b="1" dirty="0"/>
              <a:t> </a:t>
            </a:r>
            <a:br>
              <a:rPr lang="fi-FI" sz="3600" b="1" dirty="0"/>
            </a:br>
            <a:r>
              <a:rPr lang="fi-FI" sz="3600" b="1" dirty="0"/>
              <a:t>Yhteys on elämän elinehto, mutta samaan aikaan sitä vastaan on suojauduttava henkensä kaupalla</a:t>
            </a:r>
            <a:br>
              <a:rPr lang="fi-FI" sz="3600" b="1" dirty="0"/>
            </a:br>
            <a:endParaRPr lang="fi-FI" sz="3600" b="1" dirty="0"/>
          </a:p>
        </p:txBody>
      </p:sp>
      <p:sp>
        <p:nvSpPr>
          <p:cNvPr id="3" name="Sisällön paikkamerkki 2">
            <a:extLst>
              <a:ext uri="{FF2B5EF4-FFF2-40B4-BE49-F238E27FC236}">
                <a16:creationId xmlns:a16="http://schemas.microsoft.com/office/drawing/2014/main" id="{838DE175-9B05-474B-83D2-E5199FA5B1C1}"/>
              </a:ext>
            </a:extLst>
          </p:cNvPr>
          <p:cNvSpPr>
            <a:spLocks noGrp="1"/>
          </p:cNvSpPr>
          <p:nvPr>
            <p:ph idx="1"/>
          </p:nvPr>
        </p:nvSpPr>
        <p:spPr>
          <a:xfrm>
            <a:off x="838200" y="2014330"/>
            <a:ext cx="10515600" cy="4162634"/>
          </a:xfrm>
        </p:spPr>
        <p:txBody>
          <a:bodyPr/>
          <a:lstStyle/>
          <a:p>
            <a:pPr marL="0" indent="0">
              <a:buNone/>
            </a:pPr>
            <a:r>
              <a:rPr lang="fi-FI" dirty="0"/>
              <a:t> </a:t>
            </a:r>
          </a:p>
          <a:p>
            <a:r>
              <a:rPr lang="fi-FI" sz="2400" dirty="0"/>
              <a:t>Puolisoiden välisen samanlaisuuden illuusion särkyminen ja erilaisuuden paljastuminen on aina kriisi suhteelle, mutta toisissa suhteissa tältä havainnolta yritetään suojautua sinnikkäästi </a:t>
            </a:r>
          </a:p>
          <a:p>
            <a:pPr>
              <a:buFont typeface="Wingdings" panose="05000000000000000000" pitchFamily="2" charset="2"/>
              <a:buChar char="à"/>
            </a:pPr>
            <a:r>
              <a:rPr lang="fi-FI" sz="2400" dirty="0"/>
              <a:t>Silloin aitoa vuorovaikutusta toisen kanssa täytyy välttää joko yrittämällä pakottaa toinen omaan muottiin tai pitämällä hänet kaukana omasta sisäisestä maailmasta</a:t>
            </a:r>
          </a:p>
          <a:p>
            <a:pPr marL="0" indent="0">
              <a:buNone/>
            </a:pPr>
            <a:r>
              <a:rPr lang="fi-FI" sz="2400" dirty="0"/>
              <a:t> </a:t>
            </a:r>
          </a:p>
          <a:p>
            <a:endParaRPr lang="fi-FI" dirty="0"/>
          </a:p>
        </p:txBody>
      </p:sp>
      <p:sp>
        <p:nvSpPr>
          <p:cNvPr id="4" name="Alatunnisteen paikkamerkki 3">
            <a:extLst>
              <a:ext uri="{FF2B5EF4-FFF2-40B4-BE49-F238E27FC236}">
                <a16:creationId xmlns:a16="http://schemas.microsoft.com/office/drawing/2014/main" id="{905B62F9-2AD8-49A4-9333-7939CF73B505}"/>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1378374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AD9D597-3888-43E7-88F2-E3C2F825CFF1}"/>
              </a:ext>
            </a:extLst>
          </p:cNvPr>
          <p:cNvSpPr>
            <a:spLocks noGrp="1"/>
          </p:cNvSpPr>
          <p:nvPr>
            <p:ph type="title"/>
          </p:nvPr>
        </p:nvSpPr>
        <p:spPr>
          <a:xfrm>
            <a:off x="838200" y="681038"/>
            <a:ext cx="10515600" cy="1752196"/>
          </a:xfrm>
        </p:spPr>
        <p:txBody>
          <a:bodyPr>
            <a:normAutofit fontScale="90000"/>
          </a:bodyPr>
          <a:lstStyle/>
          <a:p>
            <a:r>
              <a:rPr lang="fi-FI" dirty="0">
                <a:sym typeface="Wingdings" panose="05000000000000000000" pitchFamily="2" charset="2"/>
              </a:rPr>
              <a:t> </a:t>
            </a:r>
            <a:r>
              <a:rPr lang="fi-FI" sz="4000" dirty="0">
                <a:sym typeface="Wingdings" panose="05000000000000000000" pitchFamily="2" charset="2"/>
              </a:rPr>
              <a:t>Varhaisten kokemusten merkitys erillisyyden ja erilaisuuden sietämiselle</a:t>
            </a:r>
            <a:br>
              <a:rPr lang="fi-FI" dirty="0"/>
            </a:br>
            <a:endParaRPr lang="fi-FI" dirty="0"/>
          </a:p>
        </p:txBody>
      </p:sp>
      <p:sp>
        <p:nvSpPr>
          <p:cNvPr id="3" name="Sisällön paikkamerkki 2">
            <a:extLst>
              <a:ext uri="{FF2B5EF4-FFF2-40B4-BE49-F238E27FC236}">
                <a16:creationId xmlns:a16="http://schemas.microsoft.com/office/drawing/2014/main" id="{2E7F15AA-5C7F-46F5-A41A-5E38F6E1567D}"/>
              </a:ext>
            </a:extLst>
          </p:cNvPr>
          <p:cNvSpPr>
            <a:spLocks noGrp="1"/>
          </p:cNvSpPr>
          <p:nvPr>
            <p:ph idx="1"/>
          </p:nvPr>
        </p:nvSpPr>
        <p:spPr>
          <a:xfrm>
            <a:off x="838200" y="1987825"/>
            <a:ext cx="10515600" cy="4189137"/>
          </a:xfrm>
        </p:spPr>
        <p:txBody>
          <a:bodyPr>
            <a:normAutofit/>
          </a:bodyPr>
          <a:lstStyle/>
          <a:p>
            <a:r>
              <a:rPr lang="fi-FI" sz="2400" dirty="0"/>
              <a:t>Syntymästä alkaen yksilö etsii erillisyyden ja läheisyyden välistä tasapinoa</a:t>
            </a:r>
          </a:p>
          <a:p>
            <a:r>
              <a:rPr lang="fi-FI" sz="2400" dirty="0"/>
              <a:t>Yhteys äitiin/vanhempaan on elinehto vauvan fyysiselle ja psyykkiselle eloonjäämiselle</a:t>
            </a:r>
          </a:p>
          <a:p>
            <a:r>
              <a:rPr lang="fi-FI" sz="2400" dirty="0"/>
              <a:t>Erillisyyden tulee löytyä vähitellen vauvan ehdoilla</a:t>
            </a:r>
          </a:p>
          <a:p>
            <a:r>
              <a:rPr lang="fi-FI" sz="2400" dirty="0"/>
              <a:t>Vanhemman kyky olla lapsen käytettävissä tarvittaessa helpottaa erillisyyden ja erilaisuuden tajuamisen kauhua</a:t>
            </a:r>
          </a:p>
          <a:p>
            <a:r>
              <a:rPr lang="fi-FI" sz="2400" dirty="0"/>
              <a:t>Näiden kehitysvaiheiden kaiut tuntuvat aikuisessa parisuhteessa</a:t>
            </a:r>
          </a:p>
        </p:txBody>
      </p:sp>
      <p:sp>
        <p:nvSpPr>
          <p:cNvPr id="4" name="Alatunnisteen paikkamerkki 3">
            <a:extLst>
              <a:ext uri="{FF2B5EF4-FFF2-40B4-BE49-F238E27FC236}">
                <a16:creationId xmlns:a16="http://schemas.microsoft.com/office/drawing/2014/main" id="{F222FACF-6A55-40DA-BCAB-02909F2BBB6E}"/>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19244429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DD9B43-AC35-42F6-AD4D-527571613263}"/>
              </a:ext>
            </a:extLst>
          </p:cNvPr>
          <p:cNvSpPr>
            <a:spLocks noGrp="1"/>
          </p:cNvSpPr>
          <p:nvPr>
            <p:ph type="title"/>
          </p:nvPr>
        </p:nvSpPr>
        <p:spPr/>
        <p:txBody>
          <a:bodyPr>
            <a:normAutofit/>
          </a:bodyPr>
          <a:lstStyle/>
          <a:p>
            <a:r>
              <a:rPr lang="fi-FI" sz="3600" b="1" dirty="0"/>
              <a:t>Vaikeus suostua todellisuuteen</a:t>
            </a:r>
          </a:p>
        </p:txBody>
      </p:sp>
      <p:sp>
        <p:nvSpPr>
          <p:cNvPr id="3" name="Sisällön paikkamerkki 2">
            <a:extLst>
              <a:ext uri="{FF2B5EF4-FFF2-40B4-BE49-F238E27FC236}">
                <a16:creationId xmlns:a16="http://schemas.microsoft.com/office/drawing/2014/main" id="{07FF9BFB-95EB-40D2-B15C-E2095C51A1D0}"/>
              </a:ext>
            </a:extLst>
          </p:cNvPr>
          <p:cNvSpPr>
            <a:spLocks noGrp="1"/>
          </p:cNvSpPr>
          <p:nvPr>
            <p:ph idx="1"/>
          </p:nvPr>
        </p:nvSpPr>
        <p:spPr/>
        <p:txBody>
          <a:bodyPr/>
          <a:lstStyle/>
          <a:p>
            <a:r>
              <a:rPr lang="fi-FI" dirty="0"/>
              <a:t>Kaikissa parisuhdeongelmissa on pohjimmiltaan kysymys vaikeudesta suostua suhteeseen toisen kanssa sellaisena kuin hän todella on (Warren </a:t>
            </a:r>
            <a:r>
              <a:rPr lang="fi-FI" dirty="0" err="1"/>
              <a:t>Colman</a:t>
            </a:r>
            <a:r>
              <a:rPr lang="fi-FI" dirty="0"/>
              <a:t>)</a:t>
            </a:r>
          </a:p>
          <a:p>
            <a:endParaRPr lang="fi-FI" dirty="0"/>
          </a:p>
          <a:p>
            <a:r>
              <a:rPr lang="fi-FI" dirty="0"/>
              <a:t>Kaikissa parisuhteissa kamppaillaan läheisyyden ja erillisyyden yhteensovittamisen välillä. Joskus kun välimatka on erityisen sietämätöntä, pari yrittää yhdessä säilyttää samuuden harhaa.</a:t>
            </a:r>
          </a:p>
          <a:p>
            <a:endParaRPr lang="fi-FI" dirty="0"/>
          </a:p>
        </p:txBody>
      </p:sp>
      <p:sp>
        <p:nvSpPr>
          <p:cNvPr id="4" name="Alatunnisteen paikkamerkki 3">
            <a:extLst>
              <a:ext uri="{FF2B5EF4-FFF2-40B4-BE49-F238E27FC236}">
                <a16:creationId xmlns:a16="http://schemas.microsoft.com/office/drawing/2014/main" id="{D2FE3C49-EA3E-411C-94A5-4F1208EBC576}"/>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2485656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79E3F9-7BA7-F37C-D185-BCA546E104F2}"/>
              </a:ext>
            </a:extLst>
          </p:cNvPr>
          <p:cNvSpPr>
            <a:spLocks noGrp="1"/>
          </p:cNvSpPr>
          <p:nvPr>
            <p:ph type="title"/>
          </p:nvPr>
        </p:nvSpPr>
        <p:spPr/>
        <p:txBody>
          <a:bodyPr/>
          <a:lstStyle/>
          <a:p>
            <a:r>
              <a:rPr lang="fi-FI" dirty="0"/>
              <a:t>Parina olemisen vaikeudesta</a:t>
            </a:r>
          </a:p>
        </p:txBody>
      </p:sp>
      <p:sp>
        <p:nvSpPr>
          <p:cNvPr id="3" name="Sisällön paikkamerkki 2">
            <a:extLst>
              <a:ext uri="{FF2B5EF4-FFF2-40B4-BE49-F238E27FC236}">
                <a16:creationId xmlns:a16="http://schemas.microsoft.com/office/drawing/2014/main" id="{F3B95DE0-2316-1AE4-FA84-1A1368270B32}"/>
              </a:ext>
            </a:extLst>
          </p:cNvPr>
          <p:cNvSpPr>
            <a:spLocks noGrp="1"/>
          </p:cNvSpPr>
          <p:nvPr>
            <p:ph idx="1"/>
          </p:nvPr>
        </p:nvSpPr>
        <p:spPr>
          <a:xfrm>
            <a:off x="612647" y="2237013"/>
            <a:ext cx="11380570" cy="4169473"/>
          </a:xfrm>
        </p:spPr>
        <p:txBody>
          <a:bodyPr>
            <a:noAutofit/>
          </a:bodyPr>
          <a:lstStyle/>
          <a:p>
            <a:r>
              <a:rPr lang="fi-FI" sz="2400" dirty="0"/>
              <a:t>Kuinka sovittautua yhteen toisen kanssa kadottamatta itseään?</a:t>
            </a:r>
          </a:p>
          <a:p>
            <a:endParaRPr lang="fi-FI" sz="2400" dirty="0"/>
          </a:p>
          <a:p>
            <a:r>
              <a:rPr lang="fi-FI" sz="2400" dirty="0"/>
              <a:t>Erillisyyden ja yhteyden välinen tasapaino jokaisen elinikäinen haaste</a:t>
            </a:r>
          </a:p>
          <a:p>
            <a:endParaRPr lang="fi-FI" sz="2400" dirty="0"/>
          </a:p>
          <a:p>
            <a:r>
              <a:rPr lang="fi-FI" sz="2400" dirty="0"/>
              <a:t>Erillisyyden ja omien rajojen säilyttämisen vaikeus tuottaa jännitettä kahden välille: </a:t>
            </a:r>
          </a:p>
          <a:p>
            <a:pPr marL="685800" lvl="3" indent="0">
              <a:buNone/>
            </a:pPr>
            <a:r>
              <a:rPr lang="fi-FI" sz="2400" dirty="0">
                <a:sym typeface="Wingdings" pitchFamily="2" charset="2"/>
              </a:rPr>
              <a:t>   Jäykät rajat  etäisyys</a:t>
            </a:r>
          </a:p>
          <a:p>
            <a:pPr marL="0" indent="0">
              <a:buNone/>
            </a:pPr>
            <a:r>
              <a:rPr lang="fi-FI" sz="2400" dirty="0">
                <a:sym typeface="Wingdings" pitchFamily="2" charset="2"/>
              </a:rPr>
              <a:t>		Heikot rajat  oman äänen ja tilan kadottaminen</a:t>
            </a:r>
          </a:p>
          <a:p>
            <a:r>
              <a:rPr lang="fi-FI" sz="2400" dirty="0">
                <a:sym typeface="Wingdings" pitchFamily="2" charset="2"/>
              </a:rPr>
              <a:t> </a:t>
            </a:r>
            <a:endParaRPr lang="fi-FI" sz="2400" dirty="0"/>
          </a:p>
        </p:txBody>
      </p:sp>
      <p:sp>
        <p:nvSpPr>
          <p:cNvPr id="4" name="Alatunnisteen paikkamerkki 3">
            <a:extLst>
              <a:ext uri="{FF2B5EF4-FFF2-40B4-BE49-F238E27FC236}">
                <a16:creationId xmlns:a16="http://schemas.microsoft.com/office/drawing/2014/main" id="{AE9F1650-303B-EEDA-710E-801E7E1CE479}"/>
              </a:ext>
            </a:extLst>
          </p:cNvPr>
          <p:cNvSpPr>
            <a:spLocks noGrp="1"/>
          </p:cNvSpPr>
          <p:nvPr>
            <p:ph type="ftr" sz="quarter" idx="11"/>
          </p:nvPr>
        </p:nvSpPr>
        <p:spPr/>
        <p:txBody>
          <a:bodyPr/>
          <a:lstStyle/>
          <a:p>
            <a:r>
              <a:rPr lang="en-US"/>
              <a:t>Anne Anttonen 2026</a:t>
            </a:r>
            <a:endParaRPr lang="en-US" dirty="0"/>
          </a:p>
        </p:txBody>
      </p:sp>
      <p:sp>
        <p:nvSpPr>
          <p:cNvPr id="6" name="Dian numeron paikkamerkki 5">
            <a:extLst>
              <a:ext uri="{FF2B5EF4-FFF2-40B4-BE49-F238E27FC236}">
                <a16:creationId xmlns:a16="http://schemas.microsoft.com/office/drawing/2014/main" id="{041292BA-9BB8-4405-7A1B-E74783523428}"/>
              </a:ext>
            </a:extLst>
          </p:cNvPr>
          <p:cNvSpPr>
            <a:spLocks noGrp="1"/>
          </p:cNvSpPr>
          <p:nvPr>
            <p:ph type="sldNum" sz="quarter" idx="12"/>
          </p:nvPr>
        </p:nvSpPr>
        <p:spPr/>
        <p:txBody>
          <a:bodyPr/>
          <a:lstStyle/>
          <a:p>
            <a:fld id="{CC057153-B650-4DEB-B370-79DDCFDCE934}" type="slidenum">
              <a:rPr lang="en-US" smtClean="0"/>
              <a:t>2</a:t>
            </a:fld>
            <a:endParaRPr lang="en-US"/>
          </a:p>
        </p:txBody>
      </p:sp>
    </p:spTree>
    <p:extLst>
      <p:ext uri="{BB962C8B-B14F-4D97-AF65-F5344CB8AC3E}">
        <p14:creationId xmlns:p14="http://schemas.microsoft.com/office/powerpoint/2010/main" val="456750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A43572-EC9F-4E8C-A199-E1B38C0CAABC}"/>
              </a:ext>
            </a:extLst>
          </p:cNvPr>
          <p:cNvSpPr>
            <a:spLocks noGrp="1"/>
          </p:cNvSpPr>
          <p:nvPr>
            <p:ph type="title"/>
          </p:nvPr>
        </p:nvSpPr>
        <p:spPr>
          <a:xfrm>
            <a:off x="1114159" y="624110"/>
            <a:ext cx="10390453" cy="1280890"/>
          </a:xfrm>
        </p:spPr>
        <p:txBody>
          <a:bodyPr>
            <a:normAutofit fontScale="90000"/>
          </a:bodyPr>
          <a:lstStyle/>
          <a:p>
            <a:r>
              <a:rPr lang="fi-FI" sz="4000" dirty="0"/>
              <a:t> </a:t>
            </a:r>
            <a:r>
              <a:rPr lang="fi-FI" sz="3100" dirty="0"/>
              <a:t>Puolisot ovat yhdessä välttääkseen suhteen, koska toisen erilaisen laskeminen lähelle on molemmille yhtä vaarallista </a:t>
            </a:r>
          </a:p>
        </p:txBody>
      </p:sp>
      <p:sp>
        <p:nvSpPr>
          <p:cNvPr id="3" name="Sisällön paikkamerkki 2">
            <a:extLst>
              <a:ext uri="{FF2B5EF4-FFF2-40B4-BE49-F238E27FC236}">
                <a16:creationId xmlns:a16="http://schemas.microsoft.com/office/drawing/2014/main" id="{5A901768-23F6-4D96-BD0B-10368823823B}"/>
              </a:ext>
            </a:extLst>
          </p:cNvPr>
          <p:cNvSpPr>
            <a:spLocks noGrp="1"/>
          </p:cNvSpPr>
          <p:nvPr>
            <p:ph idx="1"/>
          </p:nvPr>
        </p:nvSpPr>
        <p:spPr>
          <a:xfrm>
            <a:off x="619936" y="1105964"/>
            <a:ext cx="10515600" cy="5610149"/>
          </a:xfrm>
        </p:spPr>
        <p:txBody>
          <a:bodyPr>
            <a:normAutofit/>
          </a:bodyPr>
          <a:lstStyle/>
          <a:p>
            <a:pPr marL="3657600" lvl="8" indent="0">
              <a:buNone/>
            </a:pPr>
            <a:endParaRPr lang="fi-FI" sz="2400" dirty="0"/>
          </a:p>
          <a:p>
            <a:pPr marL="3657600" lvl="8" indent="0">
              <a:buNone/>
            </a:pPr>
            <a:endParaRPr lang="fi-FI" sz="2400" dirty="0"/>
          </a:p>
          <a:p>
            <a:pPr marL="3657600" lvl="8" indent="0">
              <a:buNone/>
            </a:pPr>
            <a:endParaRPr lang="fi-FI" sz="2400" dirty="0"/>
          </a:p>
          <a:p>
            <a:pPr marL="3657600" lvl="8" indent="0">
              <a:buNone/>
            </a:pPr>
            <a:endParaRPr lang="fi-FI" sz="2400" dirty="0"/>
          </a:p>
          <a:p>
            <a:pPr marL="3657600" lvl="8" indent="0">
              <a:buNone/>
            </a:pPr>
            <a:r>
              <a:rPr lang="fi-FI" sz="2400" dirty="0"/>
              <a:t> </a:t>
            </a:r>
          </a:p>
        </p:txBody>
      </p:sp>
      <p:sp>
        <p:nvSpPr>
          <p:cNvPr id="5" name="Alatunnisteen paikkamerkki 4">
            <a:extLst>
              <a:ext uri="{FF2B5EF4-FFF2-40B4-BE49-F238E27FC236}">
                <a16:creationId xmlns:a16="http://schemas.microsoft.com/office/drawing/2014/main" id="{B3831B4D-D835-4FC1-B196-4E481B734422}"/>
              </a:ext>
            </a:extLst>
          </p:cNvPr>
          <p:cNvSpPr>
            <a:spLocks noGrp="1"/>
          </p:cNvSpPr>
          <p:nvPr>
            <p:ph type="ftr" sz="quarter" idx="11"/>
          </p:nvPr>
        </p:nvSpPr>
        <p:spPr/>
        <p:txBody>
          <a:bodyPr/>
          <a:lstStyle/>
          <a:p>
            <a:r>
              <a:rPr lang="fi-FI"/>
              <a:t>Anne Anttonen 2019</a:t>
            </a:r>
          </a:p>
        </p:txBody>
      </p:sp>
      <p:sp>
        <p:nvSpPr>
          <p:cNvPr id="4" name="Suorakulmio 3">
            <a:extLst>
              <a:ext uri="{FF2B5EF4-FFF2-40B4-BE49-F238E27FC236}">
                <a16:creationId xmlns:a16="http://schemas.microsoft.com/office/drawing/2014/main" id="{EFFBBAD1-F828-417A-AA44-8836CCBA915A}"/>
              </a:ext>
            </a:extLst>
          </p:cNvPr>
          <p:cNvSpPr/>
          <p:nvPr/>
        </p:nvSpPr>
        <p:spPr>
          <a:xfrm flipV="1">
            <a:off x="2892998" y="4404535"/>
            <a:ext cx="1161676" cy="10014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Vuokaaviosymboli: Liitin 7">
            <a:extLst>
              <a:ext uri="{FF2B5EF4-FFF2-40B4-BE49-F238E27FC236}">
                <a16:creationId xmlns:a16="http://schemas.microsoft.com/office/drawing/2014/main" id="{60B50329-7F45-46CD-9FD1-A749875A7D8C}"/>
              </a:ext>
            </a:extLst>
          </p:cNvPr>
          <p:cNvSpPr/>
          <p:nvPr/>
        </p:nvSpPr>
        <p:spPr>
          <a:xfrm>
            <a:off x="7583320" y="4460031"/>
            <a:ext cx="1339685" cy="1126452"/>
          </a:xfrm>
          <a:prstGeom prst="flowChartConnector">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4800" dirty="0">
                <a:solidFill>
                  <a:schemeClr val="tx1"/>
                </a:solidFill>
              </a:rPr>
              <a:t> </a:t>
            </a:r>
          </a:p>
        </p:txBody>
      </p:sp>
      <p:sp>
        <p:nvSpPr>
          <p:cNvPr id="9" name="Sydän 8">
            <a:extLst>
              <a:ext uri="{FF2B5EF4-FFF2-40B4-BE49-F238E27FC236}">
                <a16:creationId xmlns:a16="http://schemas.microsoft.com/office/drawing/2014/main" id="{E6FD6106-6FC4-4EC4-8BB4-29D258AD28EA}"/>
              </a:ext>
            </a:extLst>
          </p:cNvPr>
          <p:cNvSpPr/>
          <p:nvPr/>
        </p:nvSpPr>
        <p:spPr>
          <a:xfrm rot="10800000" flipV="1">
            <a:off x="5135562" y="5694671"/>
            <a:ext cx="1339685" cy="981697"/>
          </a:xfrm>
          <a:prstGeom prst="hear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6" name="Suora nuoliyhdysviiva 5">
            <a:extLst>
              <a:ext uri="{FF2B5EF4-FFF2-40B4-BE49-F238E27FC236}">
                <a16:creationId xmlns:a16="http://schemas.microsoft.com/office/drawing/2014/main" id="{5C4C7B31-264F-4A2F-9E01-C0523D84AB32}"/>
              </a:ext>
            </a:extLst>
          </p:cNvPr>
          <p:cNvCxnSpPr>
            <a:cxnSpLocks/>
          </p:cNvCxnSpPr>
          <p:nvPr/>
        </p:nvCxnSpPr>
        <p:spPr>
          <a:xfrm flipH="1" flipV="1">
            <a:off x="3948470" y="5010301"/>
            <a:ext cx="1224984" cy="979682"/>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uora nuoliyhdysviiva 9">
            <a:extLst>
              <a:ext uri="{FF2B5EF4-FFF2-40B4-BE49-F238E27FC236}">
                <a16:creationId xmlns:a16="http://schemas.microsoft.com/office/drawing/2014/main" id="{634847D9-D576-437A-9D1E-33DDEB883EAE}"/>
              </a:ext>
            </a:extLst>
          </p:cNvPr>
          <p:cNvCxnSpPr>
            <a:cxnSpLocks/>
          </p:cNvCxnSpPr>
          <p:nvPr/>
        </p:nvCxnSpPr>
        <p:spPr>
          <a:xfrm flipV="1">
            <a:off x="6475247" y="5091627"/>
            <a:ext cx="1260995" cy="871633"/>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Suorakulmio 23">
            <a:extLst>
              <a:ext uri="{FF2B5EF4-FFF2-40B4-BE49-F238E27FC236}">
                <a16:creationId xmlns:a16="http://schemas.microsoft.com/office/drawing/2014/main" id="{5C81C584-2C01-47E8-B272-8DD21DD792F2}"/>
              </a:ext>
            </a:extLst>
          </p:cNvPr>
          <p:cNvSpPr/>
          <p:nvPr/>
        </p:nvSpPr>
        <p:spPr>
          <a:xfrm>
            <a:off x="4678486" y="2565551"/>
            <a:ext cx="1199250" cy="99975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5" name="Vuokaaviosymboli: Liitin 24">
            <a:extLst>
              <a:ext uri="{FF2B5EF4-FFF2-40B4-BE49-F238E27FC236}">
                <a16:creationId xmlns:a16="http://schemas.microsoft.com/office/drawing/2014/main" id="{A2DEE2EB-4623-4DD0-B7F1-8A5F8DFFE110}"/>
              </a:ext>
            </a:extLst>
          </p:cNvPr>
          <p:cNvSpPr/>
          <p:nvPr/>
        </p:nvSpPr>
        <p:spPr>
          <a:xfrm>
            <a:off x="5922135" y="2466791"/>
            <a:ext cx="1260995" cy="1126452"/>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27" name="Suora nuoliyhdysviiva 26">
            <a:extLst>
              <a:ext uri="{FF2B5EF4-FFF2-40B4-BE49-F238E27FC236}">
                <a16:creationId xmlns:a16="http://schemas.microsoft.com/office/drawing/2014/main" id="{15EE1A66-6334-41DF-A9B6-399390769F1F}"/>
              </a:ext>
            </a:extLst>
          </p:cNvPr>
          <p:cNvCxnSpPr>
            <a:cxnSpLocks/>
          </p:cNvCxnSpPr>
          <p:nvPr/>
        </p:nvCxnSpPr>
        <p:spPr>
          <a:xfrm flipV="1">
            <a:off x="3430862" y="3284855"/>
            <a:ext cx="1247624" cy="1102834"/>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uora nuoliyhdysviiva 37">
            <a:extLst>
              <a:ext uri="{FF2B5EF4-FFF2-40B4-BE49-F238E27FC236}">
                <a16:creationId xmlns:a16="http://schemas.microsoft.com/office/drawing/2014/main" id="{36AE5445-72B2-44DB-9A3B-D75BD5CA9532}"/>
              </a:ext>
            </a:extLst>
          </p:cNvPr>
          <p:cNvCxnSpPr>
            <a:cxnSpLocks/>
            <a:endCxn id="25" idx="5"/>
          </p:cNvCxnSpPr>
          <p:nvPr/>
        </p:nvCxnSpPr>
        <p:spPr>
          <a:xfrm flipH="1" flipV="1">
            <a:off x="6998462" y="3428278"/>
            <a:ext cx="945737" cy="1075965"/>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uora nuoliyhdysviiva 45">
            <a:extLst>
              <a:ext uri="{FF2B5EF4-FFF2-40B4-BE49-F238E27FC236}">
                <a16:creationId xmlns:a16="http://schemas.microsoft.com/office/drawing/2014/main" id="{E9D9B04B-C004-4EB6-A390-B5F94C0B5922}"/>
              </a:ext>
            </a:extLst>
          </p:cNvPr>
          <p:cNvCxnSpPr>
            <a:cxnSpLocks/>
          </p:cNvCxnSpPr>
          <p:nvPr/>
        </p:nvCxnSpPr>
        <p:spPr>
          <a:xfrm flipV="1">
            <a:off x="7147477" y="2655328"/>
            <a:ext cx="689471" cy="539576"/>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uora nuoliyhdysviiva 50">
            <a:extLst>
              <a:ext uri="{FF2B5EF4-FFF2-40B4-BE49-F238E27FC236}">
                <a16:creationId xmlns:a16="http://schemas.microsoft.com/office/drawing/2014/main" id="{3C474D9C-ECDA-4E1F-9412-A6EEBD1E4C5C}"/>
              </a:ext>
            </a:extLst>
          </p:cNvPr>
          <p:cNvCxnSpPr>
            <a:cxnSpLocks/>
          </p:cNvCxnSpPr>
          <p:nvPr/>
        </p:nvCxnSpPr>
        <p:spPr>
          <a:xfrm flipH="1" flipV="1">
            <a:off x="3615629" y="1840288"/>
            <a:ext cx="1062857" cy="818552"/>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Sydän 55">
            <a:extLst>
              <a:ext uri="{FF2B5EF4-FFF2-40B4-BE49-F238E27FC236}">
                <a16:creationId xmlns:a16="http://schemas.microsoft.com/office/drawing/2014/main" id="{04011AC1-0F4D-4A9A-97AE-DFBE629576D7}"/>
              </a:ext>
            </a:extLst>
          </p:cNvPr>
          <p:cNvSpPr/>
          <p:nvPr/>
        </p:nvSpPr>
        <p:spPr>
          <a:xfrm>
            <a:off x="5499633" y="2827655"/>
            <a:ext cx="914400" cy="914400"/>
          </a:xfrm>
          <a:prstGeom prst="hear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11" name="Suora yhdysviiva 10">
            <a:extLst>
              <a:ext uri="{FF2B5EF4-FFF2-40B4-BE49-F238E27FC236}">
                <a16:creationId xmlns:a16="http://schemas.microsoft.com/office/drawing/2014/main" id="{FF4FDC51-F9AB-420B-A1BD-5039AB1DED6A}"/>
              </a:ext>
            </a:extLst>
          </p:cNvPr>
          <p:cNvCxnSpPr>
            <a:cxnSpLocks/>
          </p:cNvCxnSpPr>
          <p:nvPr/>
        </p:nvCxnSpPr>
        <p:spPr>
          <a:xfrm flipH="1">
            <a:off x="8369085" y="2709261"/>
            <a:ext cx="57694" cy="353913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Vuokaaviosymboli: Liitin 25">
            <a:extLst>
              <a:ext uri="{FF2B5EF4-FFF2-40B4-BE49-F238E27FC236}">
                <a16:creationId xmlns:a16="http://schemas.microsoft.com/office/drawing/2014/main" id="{65C54A93-4E23-4F99-9655-31E75D21077C}"/>
              </a:ext>
            </a:extLst>
          </p:cNvPr>
          <p:cNvSpPr/>
          <p:nvPr/>
        </p:nvSpPr>
        <p:spPr>
          <a:xfrm>
            <a:off x="7699242" y="1783962"/>
            <a:ext cx="1339685" cy="1126452"/>
          </a:xfrm>
          <a:prstGeom prst="flowChartConnector">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4800" dirty="0">
                <a:solidFill>
                  <a:schemeClr val="tx1"/>
                </a:solidFill>
              </a:rPr>
              <a:t> </a:t>
            </a:r>
          </a:p>
        </p:txBody>
      </p:sp>
      <p:sp>
        <p:nvSpPr>
          <p:cNvPr id="28" name="Suorakulmio 27">
            <a:extLst>
              <a:ext uri="{FF2B5EF4-FFF2-40B4-BE49-F238E27FC236}">
                <a16:creationId xmlns:a16="http://schemas.microsoft.com/office/drawing/2014/main" id="{AF3F3A1F-793B-457B-B8B9-FF13C8AF9BAC}"/>
              </a:ext>
            </a:extLst>
          </p:cNvPr>
          <p:cNvSpPr/>
          <p:nvPr/>
        </p:nvSpPr>
        <p:spPr>
          <a:xfrm flipV="1">
            <a:off x="2749220" y="1785252"/>
            <a:ext cx="1161676" cy="100149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cxnSp>
        <p:nvCxnSpPr>
          <p:cNvPr id="20" name="Suora yhdysviiva 19">
            <a:extLst>
              <a:ext uri="{FF2B5EF4-FFF2-40B4-BE49-F238E27FC236}">
                <a16:creationId xmlns:a16="http://schemas.microsoft.com/office/drawing/2014/main" id="{156D2948-30D4-4437-82C8-2C033EA42D77}"/>
              </a:ext>
            </a:extLst>
          </p:cNvPr>
          <p:cNvCxnSpPr>
            <a:cxnSpLocks/>
            <a:endCxn id="28" idx="0"/>
          </p:cNvCxnSpPr>
          <p:nvPr/>
        </p:nvCxnSpPr>
        <p:spPr>
          <a:xfrm flipH="1" flipV="1">
            <a:off x="3330058" y="2786745"/>
            <a:ext cx="9959" cy="360161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uora yhdysviiva 30">
            <a:extLst>
              <a:ext uri="{FF2B5EF4-FFF2-40B4-BE49-F238E27FC236}">
                <a16:creationId xmlns:a16="http://schemas.microsoft.com/office/drawing/2014/main" id="{111AB535-E214-412F-A9A9-0DD16111A133}"/>
              </a:ext>
            </a:extLst>
          </p:cNvPr>
          <p:cNvCxnSpPr>
            <a:cxnSpLocks/>
          </p:cNvCxnSpPr>
          <p:nvPr/>
        </p:nvCxnSpPr>
        <p:spPr>
          <a:xfrm flipV="1">
            <a:off x="6382336" y="3593244"/>
            <a:ext cx="51830" cy="2655156"/>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uora yhdysviiva 35">
            <a:extLst>
              <a:ext uri="{FF2B5EF4-FFF2-40B4-BE49-F238E27FC236}">
                <a16:creationId xmlns:a16="http://schemas.microsoft.com/office/drawing/2014/main" id="{488435C2-C23B-4AC4-83A9-E8A633056454}"/>
              </a:ext>
            </a:extLst>
          </p:cNvPr>
          <p:cNvCxnSpPr>
            <a:cxnSpLocks/>
            <a:endCxn id="24" idx="2"/>
          </p:cNvCxnSpPr>
          <p:nvPr/>
        </p:nvCxnSpPr>
        <p:spPr>
          <a:xfrm flipH="1" flipV="1">
            <a:off x="5278111" y="3565301"/>
            <a:ext cx="8688" cy="268310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5587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0498918-0453-40B1-9689-63A0753BAF72}"/>
              </a:ext>
            </a:extLst>
          </p:cNvPr>
          <p:cNvSpPr>
            <a:spLocks noGrp="1"/>
          </p:cNvSpPr>
          <p:nvPr>
            <p:ph type="title"/>
          </p:nvPr>
        </p:nvSpPr>
        <p:spPr>
          <a:xfrm>
            <a:off x="1432560" y="365125"/>
            <a:ext cx="9921240" cy="1460500"/>
          </a:xfrm>
        </p:spPr>
        <p:txBody>
          <a:bodyPr>
            <a:normAutofit fontScale="90000"/>
          </a:bodyPr>
          <a:lstStyle/>
          <a:p>
            <a:br>
              <a:rPr lang="fi-FI" dirty="0"/>
            </a:br>
            <a:r>
              <a:rPr lang="fi-FI" dirty="0"/>
              <a:t>Kolmannen läsnäolo helpottaa kahden välistä jännitettä</a:t>
            </a:r>
          </a:p>
        </p:txBody>
      </p:sp>
      <p:sp>
        <p:nvSpPr>
          <p:cNvPr id="3" name="Sisällön paikkamerkki 2">
            <a:extLst>
              <a:ext uri="{FF2B5EF4-FFF2-40B4-BE49-F238E27FC236}">
                <a16:creationId xmlns:a16="http://schemas.microsoft.com/office/drawing/2014/main" id="{A69BD1B9-A209-4911-ACAD-000567A01F12}"/>
              </a:ext>
            </a:extLst>
          </p:cNvPr>
          <p:cNvSpPr>
            <a:spLocks noGrp="1"/>
          </p:cNvSpPr>
          <p:nvPr>
            <p:ph idx="1"/>
          </p:nvPr>
        </p:nvSpPr>
        <p:spPr>
          <a:xfrm>
            <a:off x="838200" y="2164079"/>
            <a:ext cx="10515600" cy="4012883"/>
          </a:xfrm>
        </p:spPr>
        <p:txBody>
          <a:bodyPr/>
          <a:lstStyle/>
          <a:p>
            <a:pPr marL="0" indent="0">
              <a:buNone/>
            </a:pPr>
            <a:r>
              <a:rPr lang="fi-FI" dirty="0"/>
              <a:t>• </a:t>
            </a:r>
            <a:r>
              <a:rPr lang="fi-FI" sz="2400" dirty="0"/>
              <a:t>Kahden keskisestä suhteesta siirtyminen kolmen välisiin suhteisiin on kaiken kehityksen ydin.</a:t>
            </a:r>
          </a:p>
          <a:p>
            <a:r>
              <a:rPr lang="fi-FI" sz="2400" dirty="0"/>
              <a:t>Pari tulee usein terapiaan, koska heiltä puuttuu kolmannen taju.</a:t>
            </a:r>
          </a:p>
          <a:p>
            <a:r>
              <a:rPr lang="en-US" sz="2400" dirty="0"/>
              <a:t>Parisuhteen </a:t>
            </a:r>
            <a:r>
              <a:rPr lang="en-US" sz="2400" i="1" dirty="0"/>
              <a:t>couple state of mind - </a:t>
            </a:r>
            <a:r>
              <a:rPr lang="en-US" sz="2400" dirty="0"/>
              <a:t>parimielentila:</a:t>
            </a:r>
          </a:p>
          <a:p>
            <a:pPr marL="0" indent="0">
              <a:buNone/>
            </a:pPr>
            <a:r>
              <a:rPr lang="fi-FI" sz="2400" dirty="0"/>
              <a:t>Parisuhde koetaan suhteessa kolmantena, omana psyykkisenä yksikkönä, jota molemmat puolisot huomioivat ja hoitavat, ja joka hoitaa molempia puolisoita.</a:t>
            </a:r>
          </a:p>
          <a:p>
            <a:pPr marL="0" indent="0">
              <a:buNone/>
            </a:pPr>
            <a:r>
              <a:rPr lang="fi-FI" sz="2400" dirty="0">
                <a:sym typeface="Wingdings" panose="05000000000000000000" pitchFamily="2" charset="2"/>
              </a:rPr>
              <a:t> </a:t>
            </a:r>
            <a:r>
              <a:rPr lang="fi-FI" sz="2400" dirty="0"/>
              <a:t> Kehityksen tulos</a:t>
            </a:r>
          </a:p>
        </p:txBody>
      </p:sp>
      <p:sp>
        <p:nvSpPr>
          <p:cNvPr id="4" name="Alatunnisteen paikkamerkki 3">
            <a:extLst>
              <a:ext uri="{FF2B5EF4-FFF2-40B4-BE49-F238E27FC236}">
                <a16:creationId xmlns:a16="http://schemas.microsoft.com/office/drawing/2014/main" id="{38E0F541-57B2-46D4-B753-429A22BB3848}"/>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1385AA1E-B65D-4F84-800A-4823B0E5B9B7}"/>
              </a:ext>
            </a:extLst>
          </p:cNvPr>
          <p:cNvSpPr>
            <a:spLocks noGrp="1"/>
          </p:cNvSpPr>
          <p:nvPr>
            <p:ph type="sldNum" sz="quarter" idx="12"/>
          </p:nvPr>
        </p:nvSpPr>
        <p:spPr/>
        <p:txBody>
          <a:bodyPr/>
          <a:lstStyle/>
          <a:p>
            <a:fld id="{9E558EAB-96B8-4558-80C2-8F26C86674AF}" type="slidenum">
              <a:rPr lang="fi-FI" smtClean="0"/>
              <a:t>21</a:t>
            </a:fld>
            <a:endParaRPr lang="fi-FI"/>
          </a:p>
        </p:txBody>
      </p:sp>
    </p:spTree>
    <p:extLst>
      <p:ext uri="{BB962C8B-B14F-4D97-AF65-F5344CB8AC3E}">
        <p14:creationId xmlns:p14="http://schemas.microsoft.com/office/powerpoint/2010/main" val="48433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tsikko 5">
            <a:extLst>
              <a:ext uri="{FF2B5EF4-FFF2-40B4-BE49-F238E27FC236}">
                <a16:creationId xmlns:a16="http://schemas.microsoft.com/office/drawing/2014/main" id="{D6CA6E88-0DE9-CCF8-657F-AE0B7375B0F3}"/>
              </a:ext>
            </a:extLst>
          </p:cNvPr>
          <p:cNvSpPr>
            <a:spLocks noGrp="1"/>
          </p:cNvSpPr>
          <p:nvPr>
            <p:ph type="title"/>
          </p:nvPr>
        </p:nvSpPr>
        <p:spPr>
          <a:xfrm>
            <a:off x="2592924" y="2247254"/>
            <a:ext cx="8911687" cy="1968284"/>
          </a:xfrm>
        </p:spPr>
        <p:txBody>
          <a:bodyPr/>
          <a:lstStyle/>
          <a:p>
            <a:r>
              <a:rPr lang="fi-FI" dirty="0"/>
              <a:t>Parimielentila –</a:t>
            </a:r>
            <a:r>
              <a:rPr lang="fi-FI" dirty="0" err="1"/>
              <a:t>Couple</a:t>
            </a:r>
            <a:r>
              <a:rPr lang="fi-FI" dirty="0"/>
              <a:t> State of </a:t>
            </a:r>
            <a:r>
              <a:rPr lang="fi-FI" dirty="0" err="1"/>
              <a:t>Mind</a:t>
            </a:r>
            <a:endParaRPr lang="fi-FI" dirty="0"/>
          </a:p>
        </p:txBody>
      </p:sp>
      <p:sp>
        <p:nvSpPr>
          <p:cNvPr id="4" name="Alatunnisteen paikkamerkki 3">
            <a:extLst>
              <a:ext uri="{FF2B5EF4-FFF2-40B4-BE49-F238E27FC236}">
                <a16:creationId xmlns:a16="http://schemas.microsoft.com/office/drawing/2014/main" id="{2BC840FE-74D5-9BC6-E1A4-05DB90D44E2A}"/>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AD77A52F-679B-A035-5521-D7412CF919EC}"/>
              </a:ext>
            </a:extLst>
          </p:cNvPr>
          <p:cNvSpPr>
            <a:spLocks noGrp="1"/>
          </p:cNvSpPr>
          <p:nvPr>
            <p:ph type="sldNum" sz="quarter" idx="12"/>
          </p:nvPr>
        </p:nvSpPr>
        <p:spPr/>
        <p:txBody>
          <a:bodyPr/>
          <a:lstStyle/>
          <a:p>
            <a:fld id="{9E558EAB-96B8-4558-80C2-8F26C86674AF}" type="slidenum">
              <a:rPr lang="fi-FI" smtClean="0"/>
              <a:t>22</a:t>
            </a:fld>
            <a:endParaRPr lang="fi-FI"/>
          </a:p>
        </p:txBody>
      </p:sp>
    </p:spTree>
    <p:extLst>
      <p:ext uri="{BB962C8B-B14F-4D97-AF65-F5344CB8AC3E}">
        <p14:creationId xmlns:p14="http://schemas.microsoft.com/office/powerpoint/2010/main" val="672990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F6DF83-A32C-4CE6-A750-88D3CE7DD1B4}"/>
              </a:ext>
            </a:extLst>
          </p:cNvPr>
          <p:cNvSpPr>
            <a:spLocks noGrp="1"/>
          </p:cNvSpPr>
          <p:nvPr>
            <p:ph type="title"/>
          </p:nvPr>
        </p:nvSpPr>
        <p:spPr/>
        <p:txBody>
          <a:bodyPr/>
          <a:lstStyle/>
          <a:p>
            <a:r>
              <a:rPr lang="fi-FI" dirty="0"/>
              <a:t>Parimielentilan merkitys parisuhteessa</a:t>
            </a:r>
          </a:p>
        </p:txBody>
      </p:sp>
      <p:sp>
        <p:nvSpPr>
          <p:cNvPr id="3" name="Sisällön paikkamerkki 2">
            <a:extLst>
              <a:ext uri="{FF2B5EF4-FFF2-40B4-BE49-F238E27FC236}">
                <a16:creationId xmlns:a16="http://schemas.microsoft.com/office/drawing/2014/main" id="{B1265547-E4FD-41F2-A8AD-A9FA19B9B670}"/>
              </a:ext>
            </a:extLst>
          </p:cNvPr>
          <p:cNvSpPr>
            <a:spLocks noGrp="1"/>
          </p:cNvSpPr>
          <p:nvPr>
            <p:ph idx="1"/>
          </p:nvPr>
        </p:nvSpPr>
        <p:spPr>
          <a:xfrm>
            <a:off x="1028700" y="2133600"/>
            <a:ext cx="10475912" cy="3777622"/>
          </a:xfrm>
        </p:spPr>
        <p:txBody>
          <a:bodyPr>
            <a:normAutofit lnSpcReduction="10000"/>
          </a:bodyPr>
          <a:lstStyle/>
          <a:p>
            <a:r>
              <a:rPr lang="fi-FI" sz="2400" dirty="0"/>
              <a:t>Parimielentilalla (Mary Morgan: Couple state of mind) tarkoitetaan puolisoiden yhteistä ymmärrystä siitä, että suhde on jotain, mitä molemmat puolisot luovat yhdessä tietoisesti ja tiedostamattaan.</a:t>
            </a:r>
          </a:p>
          <a:p>
            <a:pPr marL="0" indent="0">
              <a:buNone/>
            </a:pPr>
            <a:r>
              <a:rPr lang="fi-FI" sz="2400" dirty="0"/>
              <a:t>	Parisuhteen vuorovaikutus nähdään yhteisenä 	aikaansaannoksena</a:t>
            </a:r>
          </a:p>
          <a:p>
            <a:pPr marL="0" indent="0">
              <a:buNone/>
            </a:pPr>
            <a:r>
              <a:rPr lang="fi-FI" sz="2400" dirty="0">
                <a:sym typeface="Wingdings" panose="05000000000000000000" pitchFamily="2" charset="2"/>
              </a:rPr>
              <a:t>	 vastakkainasettelu, syyttäminen ja syyllistyminen vähenevät</a:t>
            </a:r>
          </a:p>
          <a:p>
            <a:pPr marL="0" indent="0">
              <a:buNone/>
            </a:pPr>
            <a:r>
              <a:rPr lang="fi-FI" sz="2400" dirty="0">
                <a:sym typeface="Wingdings" panose="05000000000000000000" pitchFamily="2" charset="2"/>
              </a:rPr>
              <a:t>	 enemmän tilaa ajatella</a:t>
            </a:r>
            <a:endParaRPr lang="fi-FI" sz="2400" dirty="0"/>
          </a:p>
          <a:p>
            <a:r>
              <a:rPr lang="fi-FI" sz="2400" dirty="0"/>
              <a:t>Parit hakevat usein apua, koska ovat kadottaneet kyvyn nähdä suhteensa kolmantena –ristiriitoja on mahdotonta ajatella</a:t>
            </a:r>
          </a:p>
          <a:p>
            <a:endParaRPr lang="fi-FI" dirty="0"/>
          </a:p>
        </p:txBody>
      </p:sp>
      <p:sp>
        <p:nvSpPr>
          <p:cNvPr id="4" name="Alatunnisteen paikkamerkki 3">
            <a:extLst>
              <a:ext uri="{FF2B5EF4-FFF2-40B4-BE49-F238E27FC236}">
                <a16:creationId xmlns:a16="http://schemas.microsoft.com/office/drawing/2014/main" id="{B7AF5954-AB8F-46F9-888B-235742B80872}"/>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24909426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AAF201CE-2C16-4CF9-B8D2-E89084FEA786}"/>
              </a:ext>
            </a:extLst>
          </p:cNvPr>
          <p:cNvSpPr>
            <a:spLocks noGrp="1"/>
          </p:cNvSpPr>
          <p:nvPr>
            <p:ph type="title"/>
          </p:nvPr>
        </p:nvSpPr>
        <p:spPr/>
        <p:txBody>
          <a:bodyPr/>
          <a:lstStyle/>
          <a:p>
            <a:r>
              <a:rPr lang="fi-FI" dirty="0"/>
              <a:t>Parimielentilan merkitys parien hoidossa</a:t>
            </a:r>
          </a:p>
        </p:txBody>
      </p:sp>
      <p:sp>
        <p:nvSpPr>
          <p:cNvPr id="4" name="Sisällön paikkamerkki 3">
            <a:extLst>
              <a:ext uri="{FF2B5EF4-FFF2-40B4-BE49-F238E27FC236}">
                <a16:creationId xmlns:a16="http://schemas.microsoft.com/office/drawing/2014/main" id="{E445B78B-520B-4E2D-8F53-E04D42CC57A0}"/>
              </a:ext>
            </a:extLst>
          </p:cNvPr>
          <p:cNvSpPr>
            <a:spLocks noGrp="1"/>
          </p:cNvSpPr>
          <p:nvPr>
            <p:ph idx="1"/>
          </p:nvPr>
        </p:nvSpPr>
        <p:spPr>
          <a:xfrm>
            <a:off x="1317356" y="2133600"/>
            <a:ext cx="10187256" cy="3777622"/>
          </a:xfrm>
        </p:spPr>
        <p:txBody>
          <a:bodyPr>
            <a:normAutofit fontScale="85000" lnSpcReduction="10000"/>
          </a:bodyPr>
          <a:lstStyle/>
          <a:p>
            <a:r>
              <a:rPr lang="fi-FI" sz="2800" dirty="0"/>
              <a:t>Pari hakee apua, koska parimielentila ei toimi suhteessa. He eivät pysty havainnoimaan suhdettaan samalla kun ovat suhteessa.</a:t>
            </a:r>
          </a:p>
          <a:p>
            <a:pPr marL="0" indent="0">
              <a:buNone/>
            </a:pPr>
            <a:r>
              <a:rPr lang="fi-FI" dirty="0"/>
              <a:t>	</a:t>
            </a:r>
            <a:r>
              <a:rPr lang="fi-FI" sz="2400" dirty="0">
                <a:sym typeface="Wingdings" panose="05000000000000000000" pitchFamily="2" charset="2"/>
              </a:rPr>
              <a:t> ”kolmas positio” puuttuu parilta</a:t>
            </a:r>
            <a:endParaRPr lang="fi-FI" sz="2400" dirty="0"/>
          </a:p>
          <a:p>
            <a:endParaRPr lang="fi-FI" sz="2400" dirty="0"/>
          </a:p>
          <a:p>
            <a:r>
              <a:rPr lang="fi-FI" sz="2400" dirty="0"/>
              <a:t>Puolisoilla voi olla suuri yhteisymmärrys siitä, että toinen heistä on syypää onnettomuuteen ja siis toisen heistä on muuttuva, mutta kumman?</a:t>
            </a:r>
          </a:p>
          <a:p>
            <a:r>
              <a:rPr lang="fi-FI" sz="2400" dirty="0"/>
              <a:t>Terapeutti pitää toisen puolisoista mielessään silloinkin, kun keskustelee vain toisen kanssa.</a:t>
            </a:r>
          </a:p>
          <a:p>
            <a:r>
              <a:rPr lang="fi-FI" sz="2400" dirty="0"/>
              <a:t>Terapian rakenteen ja asetelman tulee viestiä terapeutin parimielentilasta.</a:t>
            </a:r>
          </a:p>
          <a:p>
            <a:endParaRPr lang="fi-FI" dirty="0"/>
          </a:p>
        </p:txBody>
      </p:sp>
      <p:sp>
        <p:nvSpPr>
          <p:cNvPr id="2" name="Alatunnisteen paikkamerkki 1">
            <a:extLst>
              <a:ext uri="{FF2B5EF4-FFF2-40B4-BE49-F238E27FC236}">
                <a16:creationId xmlns:a16="http://schemas.microsoft.com/office/drawing/2014/main" id="{4C4C0113-DD76-47CD-9C51-FE1EA8C3BFCF}"/>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16157184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110227-9F6F-4FAD-915C-6C0154E723A4}"/>
              </a:ext>
            </a:extLst>
          </p:cNvPr>
          <p:cNvSpPr>
            <a:spLocks noGrp="1"/>
          </p:cNvSpPr>
          <p:nvPr>
            <p:ph type="title"/>
          </p:nvPr>
        </p:nvSpPr>
        <p:spPr/>
        <p:txBody>
          <a:bodyPr>
            <a:normAutofit/>
          </a:bodyPr>
          <a:lstStyle/>
          <a:p>
            <a:r>
              <a:rPr lang="fi-FI" dirty="0"/>
              <a:t>Miten  parimielentila toimii parien hoidossa?</a:t>
            </a:r>
          </a:p>
        </p:txBody>
      </p:sp>
      <p:sp>
        <p:nvSpPr>
          <p:cNvPr id="3" name="Sisällön paikkamerkki 2">
            <a:extLst>
              <a:ext uri="{FF2B5EF4-FFF2-40B4-BE49-F238E27FC236}">
                <a16:creationId xmlns:a16="http://schemas.microsoft.com/office/drawing/2014/main" id="{BA675FC4-C5D1-44E4-8A37-52641EE0C22B}"/>
              </a:ext>
            </a:extLst>
          </p:cNvPr>
          <p:cNvSpPr>
            <a:spLocks noGrp="1"/>
          </p:cNvSpPr>
          <p:nvPr>
            <p:ph idx="1"/>
          </p:nvPr>
        </p:nvSpPr>
        <p:spPr>
          <a:xfrm>
            <a:off x="1085088" y="2133600"/>
            <a:ext cx="10419524" cy="3777622"/>
          </a:xfrm>
        </p:spPr>
        <p:txBody>
          <a:bodyPr>
            <a:normAutofit/>
          </a:bodyPr>
          <a:lstStyle/>
          <a:p>
            <a:endParaRPr lang="fi-FI" dirty="0"/>
          </a:p>
          <a:p>
            <a:r>
              <a:rPr lang="fi-FI" sz="2000" dirty="0"/>
              <a:t>Pidä mielessä toinenkin puoliso, kun puhut toisen kanssa.</a:t>
            </a:r>
          </a:p>
          <a:p>
            <a:r>
              <a:rPr lang="fi-FI" sz="2000" dirty="0"/>
              <a:t> Huomioi ja sanoita sitä, mitä pari luo yhdessä.</a:t>
            </a:r>
          </a:p>
          <a:p>
            <a:r>
              <a:rPr lang="fi-FI" sz="2000" dirty="0"/>
              <a:t>Yritä hahmottaa, millä tavalla suhteessa oleminen ahdistaa molempia puolisoita.</a:t>
            </a:r>
          </a:p>
          <a:p>
            <a:r>
              <a:rPr lang="fi-FI" sz="2000" dirty="0"/>
              <a:t>Jäljitä myös, millä tavalla pari yhdessä suojautuu jaettua ahdistuksia vastaan.</a:t>
            </a:r>
          </a:p>
          <a:p>
            <a:r>
              <a:rPr lang="fi-FI" sz="2000" dirty="0"/>
              <a:t>Paria auttaa jo kokemus siitä, että joku yrittää havainnoida ja ajatella heidän suhdettaan. </a:t>
            </a:r>
          </a:p>
          <a:p>
            <a:endParaRPr lang="fi-FI" dirty="0"/>
          </a:p>
        </p:txBody>
      </p:sp>
      <p:sp>
        <p:nvSpPr>
          <p:cNvPr id="4" name="Alatunnisteen paikkamerkki 3">
            <a:extLst>
              <a:ext uri="{FF2B5EF4-FFF2-40B4-BE49-F238E27FC236}">
                <a16:creationId xmlns:a16="http://schemas.microsoft.com/office/drawing/2014/main" id="{9716FDD5-764D-4A93-A215-E8F738002A44}"/>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19519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86D37AD-DE5C-4195-9C62-C427EBCFDE2E}"/>
              </a:ext>
            </a:extLst>
          </p:cNvPr>
          <p:cNvSpPr>
            <a:spLocks noGrp="1"/>
          </p:cNvSpPr>
          <p:nvPr>
            <p:ph type="title"/>
          </p:nvPr>
        </p:nvSpPr>
        <p:spPr/>
        <p:txBody>
          <a:bodyPr/>
          <a:lstStyle/>
          <a:p>
            <a:r>
              <a:rPr lang="fi-FI" dirty="0"/>
              <a:t>Miten parimielentila auttaa terapeuttia?</a:t>
            </a:r>
          </a:p>
        </p:txBody>
      </p:sp>
      <p:sp>
        <p:nvSpPr>
          <p:cNvPr id="3" name="Sisällön paikkamerkki 2">
            <a:extLst>
              <a:ext uri="{FF2B5EF4-FFF2-40B4-BE49-F238E27FC236}">
                <a16:creationId xmlns:a16="http://schemas.microsoft.com/office/drawing/2014/main" id="{F63B9145-CFF7-4E9A-AD48-7CAA19376643}"/>
              </a:ext>
            </a:extLst>
          </p:cNvPr>
          <p:cNvSpPr>
            <a:spLocks noGrp="1"/>
          </p:cNvSpPr>
          <p:nvPr>
            <p:ph idx="1"/>
          </p:nvPr>
        </p:nvSpPr>
        <p:spPr>
          <a:xfrm>
            <a:off x="1511808" y="2133600"/>
            <a:ext cx="9992804" cy="3777622"/>
          </a:xfrm>
        </p:spPr>
        <p:txBody>
          <a:bodyPr>
            <a:normAutofit/>
          </a:bodyPr>
          <a:lstStyle/>
          <a:p>
            <a:pPr marL="0" indent="0">
              <a:buNone/>
            </a:pPr>
            <a:endParaRPr lang="fi-FI" dirty="0"/>
          </a:p>
          <a:p>
            <a:r>
              <a:rPr lang="fi-FI" dirty="0"/>
              <a:t>Parimielentila auttaa pariterapeuttia sietämään puolisoiden yrityksiä kaapata terapeutti omalle puolelleen</a:t>
            </a:r>
          </a:p>
          <a:p>
            <a:r>
              <a:rPr lang="fi-FI" dirty="0"/>
              <a:t>Mahdollistaa pariterapeutille tilaa havainnoida ja ajatella sitä, mitä terapiahuoneessa tapahtuu</a:t>
            </a:r>
          </a:p>
          <a:p>
            <a:r>
              <a:rPr lang="fi-FI" dirty="0"/>
              <a:t>Auttaa säätelemään etäisyyttä ja läheisyyttä pariin</a:t>
            </a:r>
          </a:p>
          <a:p>
            <a:r>
              <a:rPr lang="fi-FI" dirty="0"/>
              <a:t>Tarjoaa keinon arvioida parin tilannetta, hoidon etenemistä sekä terapian lopettamista</a:t>
            </a:r>
          </a:p>
          <a:p>
            <a:r>
              <a:rPr lang="fi-FI" dirty="0"/>
              <a:t>Pariterapeutin oma kyky kolmanteen positioon!</a:t>
            </a:r>
          </a:p>
          <a:p>
            <a:endParaRPr lang="fi-FI" dirty="0"/>
          </a:p>
        </p:txBody>
      </p:sp>
      <p:sp>
        <p:nvSpPr>
          <p:cNvPr id="4" name="Alatunnisteen paikkamerkki 3">
            <a:extLst>
              <a:ext uri="{FF2B5EF4-FFF2-40B4-BE49-F238E27FC236}">
                <a16:creationId xmlns:a16="http://schemas.microsoft.com/office/drawing/2014/main" id="{3ABFE813-1415-4629-89C6-87442CE0C5B1}"/>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2609841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sz="3200" dirty="0"/>
              <a:t>Työntekijän parimielentila siirtyy parin käyttöön</a:t>
            </a:r>
          </a:p>
        </p:txBody>
      </p:sp>
      <p:sp>
        <p:nvSpPr>
          <p:cNvPr id="3" name="Sisällön paikkamerkki 2"/>
          <p:cNvSpPr>
            <a:spLocks noGrp="1"/>
          </p:cNvSpPr>
          <p:nvPr>
            <p:ph idx="1"/>
          </p:nvPr>
        </p:nvSpPr>
        <p:spPr>
          <a:xfrm>
            <a:off x="1353312" y="2133600"/>
            <a:ext cx="10151300" cy="3777622"/>
          </a:xfrm>
        </p:spPr>
        <p:txBody>
          <a:bodyPr>
            <a:normAutofit/>
          </a:bodyPr>
          <a:lstStyle/>
          <a:p>
            <a:pPr marL="0" indent="0">
              <a:buNone/>
            </a:pPr>
            <a:r>
              <a:rPr lang="fi-FI" sz="2000" dirty="0"/>
              <a:t>Terapeutin kyky pitää mielessään samaan aikaan molemmat puolisot sekä heidän välisensä suhde.</a:t>
            </a:r>
          </a:p>
          <a:p>
            <a:pPr marL="0" indent="0">
              <a:buNone/>
            </a:pPr>
            <a:r>
              <a:rPr lang="fi-FI" sz="2000" dirty="0"/>
              <a:t>Mahdollistaa muutoksen parisuhteessa, kun puolisot omaksuvat vähitellen terapeutin kyvyn.</a:t>
            </a:r>
          </a:p>
          <a:p>
            <a:pPr marL="0" indent="0">
              <a:buNone/>
            </a:pPr>
            <a:r>
              <a:rPr lang="fi-FI" sz="2000" dirty="0"/>
              <a:t>Puolisot oppivat vähitellen myös havainnoimaan ja </a:t>
            </a:r>
            <a:r>
              <a:rPr lang="fi-FI" sz="2000"/>
              <a:t>ajattelemaan suhdettaan </a:t>
            </a:r>
            <a:r>
              <a:rPr lang="fi-FI" sz="2000" dirty="0"/>
              <a:t>samalla kun ovat osa suhdetta,</a:t>
            </a:r>
          </a:p>
          <a:p>
            <a:pPr marL="0" indent="0">
              <a:buNone/>
            </a:pPr>
            <a:r>
              <a:rPr lang="fi-FI" sz="2000" dirty="0"/>
              <a:t>Oma näkökulma ei ole enää ainoa mahdollinen</a:t>
            </a:r>
          </a:p>
          <a:p>
            <a:pPr marL="0" indent="0">
              <a:buNone/>
            </a:pPr>
            <a:r>
              <a:rPr lang="fi-FI" sz="2000" dirty="0"/>
              <a:t>-&gt; Luova yhteys</a:t>
            </a:r>
          </a:p>
          <a:p>
            <a:pPr marL="0" indent="0">
              <a:buNone/>
            </a:pPr>
            <a:endParaRPr lang="fi-FI" dirty="0"/>
          </a:p>
          <a:p>
            <a:endParaRPr lang="fi-FI" dirty="0"/>
          </a:p>
        </p:txBody>
      </p:sp>
      <p:sp>
        <p:nvSpPr>
          <p:cNvPr id="4" name="Alatunnisteen paikkamerkki 3">
            <a:extLst>
              <a:ext uri="{FF2B5EF4-FFF2-40B4-BE49-F238E27FC236}">
                <a16:creationId xmlns:a16="http://schemas.microsoft.com/office/drawing/2014/main" id="{A90FBE0F-0DB4-4FBA-8169-017F7A883B1D}"/>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11002464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600E62-1B67-4D74-B372-4802C2C3C600}"/>
              </a:ext>
            </a:extLst>
          </p:cNvPr>
          <p:cNvSpPr>
            <a:spLocks noGrp="1"/>
          </p:cNvSpPr>
          <p:nvPr>
            <p:ph type="title"/>
          </p:nvPr>
        </p:nvSpPr>
        <p:spPr/>
        <p:txBody>
          <a:bodyPr>
            <a:normAutofit fontScale="90000"/>
          </a:bodyPr>
          <a:lstStyle/>
          <a:p>
            <a:br>
              <a:rPr lang="fi-FI" dirty="0"/>
            </a:br>
            <a:r>
              <a:rPr lang="fi-FI" dirty="0"/>
              <a:t>Erilaisuuden sietäminen mahdollistaa luovuuden</a:t>
            </a:r>
            <a:br>
              <a:rPr lang="fi-FI" dirty="0"/>
            </a:br>
            <a:endParaRPr lang="fi-FI" dirty="0"/>
          </a:p>
        </p:txBody>
      </p:sp>
      <p:sp>
        <p:nvSpPr>
          <p:cNvPr id="3" name="Sisällön paikkamerkki 2">
            <a:extLst>
              <a:ext uri="{FF2B5EF4-FFF2-40B4-BE49-F238E27FC236}">
                <a16:creationId xmlns:a16="http://schemas.microsoft.com/office/drawing/2014/main" id="{4F1A6F2E-C842-4589-B5AB-C244A2C04D53}"/>
              </a:ext>
            </a:extLst>
          </p:cNvPr>
          <p:cNvSpPr>
            <a:spLocks noGrp="1"/>
          </p:cNvSpPr>
          <p:nvPr>
            <p:ph idx="1"/>
          </p:nvPr>
        </p:nvSpPr>
        <p:spPr/>
        <p:txBody>
          <a:bodyPr>
            <a:normAutofit/>
          </a:bodyPr>
          <a:lstStyle/>
          <a:p>
            <a:pPr marL="0" indent="0">
              <a:buNone/>
            </a:pPr>
            <a:r>
              <a:rPr lang="fi-FI" dirty="0"/>
              <a:t>• </a:t>
            </a:r>
            <a:r>
              <a:rPr lang="fi-FI" sz="2400" dirty="0"/>
              <a:t>”Luovalla parilla” tarkoitetaan psyykkisen kehityksen tasoa, jossa erilaiset tunteet ja ajatukset voivat yhdistyä mielessä ja niistä voi kehittyä jotain uutta. (Mary Morgan)</a:t>
            </a:r>
          </a:p>
          <a:p>
            <a:pPr marL="0" indent="0">
              <a:buNone/>
            </a:pPr>
            <a:r>
              <a:rPr lang="fi-FI" sz="2400" dirty="0">
                <a:sym typeface="Wingdings" panose="05000000000000000000" pitchFamily="2" charset="2"/>
              </a:rPr>
              <a:t></a:t>
            </a:r>
            <a:r>
              <a:rPr lang="fi-FI" sz="2400" dirty="0"/>
              <a:t> kyky muodostaa parisuhde, jossa erilaisuus ja erillisyys hyväksytään ja ajatukset ja tunteet voivat yhdistyä hedelmällisellä tavalla niin, että jotain uutta ja ennennäkemätöntä voi syntyä.</a:t>
            </a:r>
          </a:p>
          <a:p>
            <a:pPr marL="0" indent="0">
              <a:buNone/>
            </a:pPr>
            <a:r>
              <a:rPr lang="fi-FI" sz="2400" dirty="0"/>
              <a:t>• Mitä kuuluu työntekijän omalle luovalle parille?</a:t>
            </a:r>
          </a:p>
          <a:p>
            <a:pPr marL="0" indent="0">
              <a:buNone/>
            </a:pPr>
            <a:r>
              <a:rPr lang="fi-FI" sz="2400" dirty="0"/>
              <a:t>• Siirtyykö tämä kapasiteetti asiakassuhteeseen?</a:t>
            </a:r>
          </a:p>
        </p:txBody>
      </p:sp>
      <p:sp>
        <p:nvSpPr>
          <p:cNvPr id="4" name="Alatunnisteen paikkamerkki 3">
            <a:extLst>
              <a:ext uri="{FF2B5EF4-FFF2-40B4-BE49-F238E27FC236}">
                <a16:creationId xmlns:a16="http://schemas.microsoft.com/office/drawing/2014/main" id="{0ACD3D33-82EB-4949-824F-1F46A0F278C0}"/>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98509DE1-5AE0-4328-AE6E-28BA578CDD77}"/>
              </a:ext>
            </a:extLst>
          </p:cNvPr>
          <p:cNvSpPr>
            <a:spLocks noGrp="1"/>
          </p:cNvSpPr>
          <p:nvPr>
            <p:ph type="sldNum" sz="quarter" idx="12"/>
          </p:nvPr>
        </p:nvSpPr>
        <p:spPr/>
        <p:txBody>
          <a:bodyPr/>
          <a:lstStyle/>
          <a:p>
            <a:fld id="{9E558EAB-96B8-4558-80C2-8F26C86674AF}" type="slidenum">
              <a:rPr lang="fi-FI" smtClean="0"/>
              <a:t>28</a:t>
            </a:fld>
            <a:endParaRPr lang="fi-FI"/>
          </a:p>
        </p:txBody>
      </p:sp>
    </p:spTree>
    <p:extLst>
      <p:ext uri="{BB962C8B-B14F-4D97-AF65-F5344CB8AC3E}">
        <p14:creationId xmlns:p14="http://schemas.microsoft.com/office/powerpoint/2010/main" val="39395950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FC7EDE7-1A21-41F0-BFA8-773AC54C6986}"/>
              </a:ext>
            </a:extLst>
          </p:cNvPr>
          <p:cNvSpPr>
            <a:spLocks noGrp="1"/>
          </p:cNvSpPr>
          <p:nvPr>
            <p:ph type="title"/>
          </p:nvPr>
        </p:nvSpPr>
        <p:spPr/>
        <p:txBody>
          <a:bodyPr>
            <a:normAutofit fontScale="90000"/>
          </a:bodyPr>
          <a:lstStyle/>
          <a:p>
            <a:br>
              <a:rPr lang="fi-FI" dirty="0"/>
            </a:br>
            <a:r>
              <a:rPr lang="fi-FI" dirty="0"/>
              <a:t>Luova pari(suhde)</a:t>
            </a:r>
            <a:br>
              <a:rPr lang="fi-FI" dirty="0"/>
            </a:br>
            <a:endParaRPr lang="fi-FI" dirty="0"/>
          </a:p>
        </p:txBody>
      </p:sp>
      <p:sp>
        <p:nvSpPr>
          <p:cNvPr id="3" name="Sisällön paikkamerkki 2">
            <a:extLst>
              <a:ext uri="{FF2B5EF4-FFF2-40B4-BE49-F238E27FC236}">
                <a16:creationId xmlns:a16="http://schemas.microsoft.com/office/drawing/2014/main" id="{68BEAF06-8DB5-48E6-BE98-C94F444EF413}"/>
              </a:ext>
            </a:extLst>
          </p:cNvPr>
          <p:cNvSpPr>
            <a:spLocks noGrp="1"/>
          </p:cNvSpPr>
          <p:nvPr>
            <p:ph idx="1"/>
          </p:nvPr>
        </p:nvSpPr>
        <p:spPr>
          <a:xfrm>
            <a:off x="838200" y="2331719"/>
            <a:ext cx="10515600" cy="3845243"/>
          </a:xfrm>
        </p:spPr>
        <p:txBody>
          <a:bodyPr>
            <a:normAutofit/>
          </a:bodyPr>
          <a:lstStyle/>
          <a:p>
            <a:pPr marL="0" indent="0">
              <a:buNone/>
            </a:pPr>
            <a:endParaRPr lang="fi-FI" sz="2400" dirty="0"/>
          </a:p>
          <a:p>
            <a:r>
              <a:rPr lang="fi-FI" sz="2400" dirty="0"/>
              <a:t>Sisällyttää regressioita, joita väistämättä syntyy elämän kipukohdissa, siirtymissä, uutta opittaessa, arjen koettelemuksissa.</a:t>
            </a:r>
          </a:p>
          <a:p>
            <a:pPr marL="0" indent="0">
              <a:buNone/>
            </a:pPr>
            <a:r>
              <a:rPr lang="fi-FI" sz="2400" dirty="0"/>
              <a:t>• Antaa tilaa ambivalenssille, väistämättömien konfliktien ja jännitteiden sietämiselle.</a:t>
            </a:r>
          </a:p>
          <a:p>
            <a:r>
              <a:rPr lang="fi-FI" sz="2400" dirty="0"/>
              <a:t>Rakkaus on mahdollista vasta kun viha on luvallista.</a:t>
            </a:r>
          </a:p>
          <a:p>
            <a:pPr marL="0" indent="0">
              <a:buNone/>
            </a:pPr>
            <a:r>
              <a:rPr lang="fi-FI" sz="2400" dirty="0"/>
              <a:t>• Auttaa löytämään uusia, ennen näkemättömiä ratkaisuja.</a:t>
            </a:r>
          </a:p>
        </p:txBody>
      </p:sp>
      <p:sp>
        <p:nvSpPr>
          <p:cNvPr id="4" name="Alatunnisteen paikkamerkki 3">
            <a:extLst>
              <a:ext uri="{FF2B5EF4-FFF2-40B4-BE49-F238E27FC236}">
                <a16:creationId xmlns:a16="http://schemas.microsoft.com/office/drawing/2014/main" id="{D024A8C4-54DD-49C5-B5BC-D0ECFE2AD3D1}"/>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D221FA11-33D9-4E79-B3A0-6AC19261D223}"/>
              </a:ext>
            </a:extLst>
          </p:cNvPr>
          <p:cNvSpPr>
            <a:spLocks noGrp="1"/>
          </p:cNvSpPr>
          <p:nvPr>
            <p:ph type="sldNum" sz="quarter" idx="12"/>
          </p:nvPr>
        </p:nvSpPr>
        <p:spPr/>
        <p:txBody>
          <a:bodyPr/>
          <a:lstStyle/>
          <a:p>
            <a:fld id="{9E558EAB-96B8-4558-80C2-8F26C86674AF}" type="slidenum">
              <a:rPr lang="fi-FI" smtClean="0"/>
              <a:t>29</a:t>
            </a:fld>
            <a:endParaRPr lang="fi-FI"/>
          </a:p>
        </p:txBody>
      </p:sp>
    </p:spTree>
    <p:extLst>
      <p:ext uri="{BB962C8B-B14F-4D97-AF65-F5344CB8AC3E}">
        <p14:creationId xmlns:p14="http://schemas.microsoft.com/office/powerpoint/2010/main" val="4167790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8">
            <a:extLst>
              <a:ext uri="{FF2B5EF4-FFF2-40B4-BE49-F238E27FC236}">
                <a16:creationId xmlns:a16="http://schemas.microsoft.com/office/drawing/2014/main" id="{CCD6CA60-2408-CD75-AB0B-4DCBE8AC421E}"/>
              </a:ext>
            </a:extLst>
          </p:cNvPr>
          <p:cNvSpPr>
            <a:spLocks noGrp="1"/>
          </p:cNvSpPr>
          <p:nvPr>
            <p:ph type="title"/>
          </p:nvPr>
        </p:nvSpPr>
        <p:spPr>
          <a:xfrm>
            <a:off x="1079863" y="624110"/>
            <a:ext cx="10424749" cy="5750564"/>
          </a:xfrm>
        </p:spPr>
        <p:txBody>
          <a:bodyPr>
            <a:normAutofit fontScale="90000"/>
          </a:bodyPr>
          <a:lstStyle/>
          <a:p>
            <a:r>
              <a:rPr lang="fi-FI" dirty="0"/>
              <a:t>Millä perusteella parisuhdekumppani valitaan?</a:t>
            </a:r>
            <a:br>
              <a:rPr lang="fi-FI" dirty="0"/>
            </a:br>
            <a:br>
              <a:rPr lang="fi-FI" dirty="0"/>
            </a:br>
            <a:r>
              <a:rPr lang="fi-FI" sz="2000" dirty="0"/>
              <a:t>Kiinnostuksen kohteet samat</a:t>
            </a:r>
            <a:br>
              <a:rPr lang="fi-FI" sz="2000" dirty="0"/>
            </a:br>
            <a:r>
              <a:rPr lang="fi-FI" sz="2000" dirty="0"/>
              <a:t>Ulkonäkö ja feromonit</a:t>
            </a:r>
            <a:br>
              <a:rPr lang="fi-FI" sz="2000" dirty="0"/>
            </a:br>
            <a:r>
              <a:rPr lang="fi-FI" sz="2000" dirty="0"/>
              <a:t>Turvallisuuden kokemus / vai rentut?</a:t>
            </a:r>
            <a:br>
              <a:rPr lang="fi-FI" sz="2000" dirty="0"/>
            </a:br>
            <a:r>
              <a:rPr lang="fi-FI" sz="2000" dirty="0"/>
              <a:t>Intuitio – kokemus hyvästä olosta</a:t>
            </a:r>
            <a:br>
              <a:rPr lang="fi-FI" sz="2000" dirty="0"/>
            </a:br>
            <a:r>
              <a:rPr lang="fi-FI" sz="2000" dirty="0"/>
              <a:t>Odotus tietynlaisesta kohtelusta – elintaso, prinsessakohtelu.</a:t>
            </a:r>
            <a:br>
              <a:rPr lang="fi-FI" sz="2000" dirty="0"/>
            </a:br>
            <a:r>
              <a:rPr lang="fi-FI" sz="2000" dirty="0"/>
              <a:t>Tarjoaa tiettyä statusta, arvonantoa</a:t>
            </a:r>
            <a:br>
              <a:rPr lang="fi-FI" sz="2000" dirty="0"/>
            </a:br>
            <a:r>
              <a:rPr lang="fi-FI" sz="2000" dirty="0"/>
              <a:t>lapsuuden tärkeiden henkilöiden toistaminen tai välttäminen</a:t>
            </a:r>
            <a:br>
              <a:rPr lang="fi-FI" sz="2000" dirty="0"/>
            </a:br>
            <a:r>
              <a:rPr lang="fi-FI" sz="2000" dirty="0"/>
              <a:t>Selittämätön tuttuus</a:t>
            </a:r>
            <a:br>
              <a:rPr lang="fi-FI" sz="2000" dirty="0"/>
            </a:br>
            <a:r>
              <a:rPr lang="fi-FI" sz="2000" dirty="0"/>
              <a:t>Riittävän sama siisteystaso, elämäntapojen samankaltaisuus</a:t>
            </a:r>
            <a:br>
              <a:rPr lang="fi-FI" sz="2000" dirty="0"/>
            </a:br>
            <a:r>
              <a:rPr lang="fi-FI" sz="2000" dirty="0"/>
              <a:t>Arvomaailman samankaltaisuus</a:t>
            </a:r>
            <a:br>
              <a:rPr lang="fi-FI" sz="2000" dirty="0"/>
            </a:br>
            <a:r>
              <a:rPr lang="fi-FI" sz="2000" dirty="0"/>
              <a:t>Hengellisyyden yhteensopivuus</a:t>
            </a:r>
            <a:br>
              <a:rPr lang="fi-FI" sz="2000" dirty="0"/>
            </a:br>
            <a:r>
              <a:rPr lang="fi-FI" sz="2000" dirty="0"/>
              <a:t>Yhteinen elämäntehtävä</a:t>
            </a:r>
            <a:br>
              <a:rPr lang="fi-FI" sz="2000" dirty="0"/>
            </a:br>
            <a:r>
              <a:rPr lang="fi-FI" sz="2000" dirty="0"/>
              <a:t>Perhetoiveet</a:t>
            </a:r>
            <a:br>
              <a:rPr lang="fi-FI" sz="2000" dirty="0"/>
            </a:br>
            <a:r>
              <a:rPr lang="fi-FI" sz="2000" dirty="0"/>
              <a:t>Yhteiset tulevaisuuden näkymät</a:t>
            </a:r>
            <a:br>
              <a:rPr lang="fi-FI" sz="2000" dirty="0"/>
            </a:br>
            <a:r>
              <a:rPr lang="fi-FI" sz="2000" dirty="0"/>
              <a:t>Perusasenne maailmaan</a:t>
            </a:r>
            <a:br>
              <a:rPr lang="fi-FI" sz="2000" dirty="0"/>
            </a:br>
            <a:r>
              <a:rPr lang="fi-FI" sz="2000" dirty="0"/>
              <a:t>Seksuaalinen vetovoima</a:t>
            </a:r>
            <a:br>
              <a:rPr lang="fi-FI" sz="2000" dirty="0"/>
            </a:br>
            <a:r>
              <a:rPr lang="fi-FI" sz="2000" dirty="0"/>
              <a:t>Yhteiskuntaluokka</a:t>
            </a:r>
            <a:br>
              <a:rPr lang="fi-FI" sz="2000" dirty="0"/>
            </a:br>
            <a:br>
              <a:rPr lang="fi-FI" dirty="0"/>
            </a:br>
            <a:br>
              <a:rPr lang="fi-FI" dirty="0"/>
            </a:br>
            <a:endParaRPr lang="fi-FI" dirty="0"/>
          </a:p>
        </p:txBody>
      </p:sp>
      <p:sp>
        <p:nvSpPr>
          <p:cNvPr id="5" name="Alatunnisteen paikkamerkki 4">
            <a:extLst>
              <a:ext uri="{FF2B5EF4-FFF2-40B4-BE49-F238E27FC236}">
                <a16:creationId xmlns:a16="http://schemas.microsoft.com/office/drawing/2014/main" id="{E4DB6D1C-70A9-DBEC-A1A7-DE4D5E32E8B8}"/>
              </a:ext>
            </a:extLst>
          </p:cNvPr>
          <p:cNvSpPr>
            <a:spLocks noGrp="1"/>
          </p:cNvSpPr>
          <p:nvPr>
            <p:ph type="ftr" sz="quarter" idx="11"/>
          </p:nvPr>
        </p:nvSpPr>
        <p:spPr/>
        <p:txBody>
          <a:bodyPr/>
          <a:lstStyle/>
          <a:p>
            <a:r>
              <a:rPr lang="fi-FI"/>
              <a:t>Anne Anttonen 2025</a:t>
            </a:r>
          </a:p>
        </p:txBody>
      </p:sp>
      <p:sp>
        <p:nvSpPr>
          <p:cNvPr id="6" name="Dian numeron paikkamerkki 5">
            <a:extLst>
              <a:ext uri="{FF2B5EF4-FFF2-40B4-BE49-F238E27FC236}">
                <a16:creationId xmlns:a16="http://schemas.microsoft.com/office/drawing/2014/main" id="{AFF4645A-F28B-F3C0-1F08-135B467F565B}"/>
              </a:ext>
            </a:extLst>
          </p:cNvPr>
          <p:cNvSpPr>
            <a:spLocks noGrp="1"/>
          </p:cNvSpPr>
          <p:nvPr>
            <p:ph type="sldNum" sz="quarter" idx="12"/>
          </p:nvPr>
        </p:nvSpPr>
        <p:spPr/>
        <p:txBody>
          <a:bodyPr/>
          <a:lstStyle/>
          <a:p>
            <a:fld id="{9E558EAB-96B8-4558-80C2-8F26C86674AF}" type="slidenum">
              <a:rPr lang="fi-FI" smtClean="0"/>
              <a:t>3</a:t>
            </a:fld>
            <a:endParaRPr lang="fi-FI"/>
          </a:p>
        </p:txBody>
      </p:sp>
    </p:spTree>
    <p:extLst>
      <p:ext uri="{BB962C8B-B14F-4D97-AF65-F5344CB8AC3E}">
        <p14:creationId xmlns:p14="http://schemas.microsoft.com/office/powerpoint/2010/main" val="3641105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716721B-60F2-4C87-AE19-69806A8E631D}"/>
              </a:ext>
            </a:extLst>
          </p:cNvPr>
          <p:cNvSpPr>
            <a:spLocks noGrp="1"/>
          </p:cNvSpPr>
          <p:nvPr>
            <p:ph type="title"/>
          </p:nvPr>
        </p:nvSpPr>
        <p:spPr>
          <a:xfrm>
            <a:off x="1874520" y="365125"/>
            <a:ext cx="9479280" cy="1692275"/>
          </a:xfrm>
        </p:spPr>
        <p:txBody>
          <a:bodyPr>
            <a:normAutofit fontScale="90000"/>
          </a:bodyPr>
          <a:lstStyle/>
          <a:p>
            <a:br>
              <a:rPr lang="fi-FI" dirty="0"/>
            </a:br>
            <a:r>
              <a:rPr lang="fi-FI" dirty="0"/>
              <a:t>Parisuhde kolmantena</a:t>
            </a:r>
            <a:br>
              <a:rPr lang="fi-FI" dirty="0"/>
            </a:br>
            <a:endParaRPr lang="fi-FI" dirty="0"/>
          </a:p>
        </p:txBody>
      </p:sp>
      <p:sp>
        <p:nvSpPr>
          <p:cNvPr id="3" name="Sisällön paikkamerkki 2">
            <a:extLst>
              <a:ext uri="{FF2B5EF4-FFF2-40B4-BE49-F238E27FC236}">
                <a16:creationId xmlns:a16="http://schemas.microsoft.com/office/drawing/2014/main" id="{4E7336FD-117C-4000-B113-934E2949A260}"/>
              </a:ext>
            </a:extLst>
          </p:cNvPr>
          <p:cNvSpPr>
            <a:spLocks noGrp="1"/>
          </p:cNvSpPr>
          <p:nvPr>
            <p:ph idx="1"/>
          </p:nvPr>
        </p:nvSpPr>
        <p:spPr>
          <a:xfrm>
            <a:off x="838200" y="2902226"/>
            <a:ext cx="10515600" cy="3274736"/>
          </a:xfrm>
        </p:spPr>
        <p:txBody>
          <a:bodyPr>
            <a:normAutofit/>
          </a:bodyPr>
          <a:lstStyle/>
          <a:p>
            <a:pPr marL="0" indent="0">
              <a:buNone/>
            </a:pPr>
            <a:r>
              <a:rPr lang="fi-FI" sz="2400" dirty="0"/>
              <a:t>Luovassa parisuhteessa pari kokee, että heillä on jotain,</a:t>
            </a:r>
          </a:p>
          <a:p>
            <a:pPr marL="0" indent="0">
              <a:buNone/>
            </a:pPr>
            <a:r>
              <a:rPr lang="fi-FI" sz="2400" dirty="0"/>
              <a:t>• mihin he voivat olla suhteessa,</a:t>
            </a:r>
          </a:p>
          <a:p>
            <a:pPr marL="0" indent="0">
              <a:buNone/>
            </a:pPr>
            <a:r>
              <a:rPr lang="fi-FI" sz="2400" dirty="0"/>
              <a:t>• minkä puoleen he voivat kääntyä ja</a:t>
            </a:r>
          </a:p>
          <a:p>
            <a:pPr marL="0" indent="0">
              <a:buNone/>
            </a:pPr>
            <a:r>
              <a:rPr lang="fi-FI" sz="2400" dirty="0"/>
              <a:t>• mikä sisällyttää heidät molemmat yksilöinä.</a:t>
            </a:r>
          </a:p>
        </p:txBody>
      </p:sp>
      <p:sp>
        <p:nvSpPr>
          <p:cNvPr id="4" name="Alatunnisteen paikkamerkki 3">
            <a:extLst>
              <a:ext uri="{FF2B5EF4-FFF2-40B4-BE49-F238E27FC236}">
                <a16:creationId xmlns:a16="http://schemas.microsoft.com/office/drawing/2014/main" id="{04450F65-16AE-46EF-B80F-FBF3B94AC556}"/>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5A5BACC9-0CF8-4133-B9AF-21626F3548E8}"/>
              </a:ext>
            </a:extLst>
          </p:cNvPr>
          <p:cNvSpPr>
            <a:spLocks noGrp="1"/>
          </p:cNvSpPr>
          <p:nvPr>
            <p:ph type="sldNum" sz="quarter" idx="12"/>
          </p:nvPr>
        </p:nvSpPr>
        <p:spPr/>
        <p:txBody>
          <a:bodyPr/>
          <a:lstStyle/>
          <a:p>
            <a:fld id="{9E558EAB-96B8-4558-80C2-8F26C86674AF}" type="slidenum">
              <a:rPr lang="fi-FI" smtClean="0"/>
              <a:t>30</a:t>
            </a:fld>
            <a:endParaRPr lang="fi-FI"/>
          </a:p>
        </p:txBody>
      </p:sp>
    </p:spTree>
    <p:extLst>
      <p:ext uri="{BB962C8B-B14F-4D97-AF65-F5344CB8AC3E}">
        <p14:creationId xmlns:p14="http://schemas.microsoft.com/office/powerpoint/2010/main" val="2488876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A43572-EC9F-4E8C-A199-E1B38C0CAABC}"/>
              </a:ext>
            </a:extLst>
          </p:cNvPr>
          <p:cNvSpPr>
            <a:spLocks noGrp="1"/>
          </p:cNvSpPr>
          <p:nvPr>
            <p:ph type="title"/>
          </p:nvPr>
        </p:nvSpPr>
        <p:spPr>
          <a:xfrm>
            <a:off x="1295402" y="982132"/>
            <a:ext cx="9601196" cy="893163"/>
          </a:xfrm>
        </p:spPr>
        <p:txBody>
          <a:bodyPr/>
          <a:lstStyle/>
          <a:p>
            <a:r>
              <a:rPr lang="fi-FI" dirty="0"/>
              <a:t>Parisuhde alkaa rakastumisesta</a:t>
            </a:r>
          </a:p>
        </p:txBody>
      </p:sp>
      <p:sp>
        <p:nvSpPr>
          <p:cNvPr id="3" name="Sisällön paikkamerkki 2">
            <a:extLst>
              <a:ext uri="{FF2B5EF4-FFF2-40B4-BE49-F238E27FC236}">
                <a16:creationId xmlns:a16="http://schemas.microsoft.com/office/drawing/2014/main" id="{5A901768-23F6-4D96-BD0B-10368823823B}"/>
              </a:ext>
            </a:extLst>
          </p:cNvPr>
          <p:cNvSpPr>
            <a:spLocks noGrp="1"/>
          </p:cNvSpPr>
          <p:nvPr>
            <p:ph idx="1"/>
          </p:nvPr>
        </p:nvSpPr>
        <p:spPr>
          <a:xfrm>
            <a:off x="838200" y="1875295"/>
            <a:ext cx="10515600" cy="4617580"/>
          </a:xfrm>
        </p:spPr>
        <p:txBody>
          <a:bodyPr/>
          <a:lstStyle/>
          <a:p>
            <a:r>
              <a:rPr lang="fi-FI" dirty="0"/>
              <a:t>Suhde solmitaan yhtä paljon tietoisista kuin tiedostamattomistakin syistä</a:t>
            </a:r>
          </a:p>
        </p:txBody>
      </p:sp>
      <p:sp>
        <p:nvSpPr>
          <p:cNvPr id="5" name="Alatunnisteen paikkamerkki 4">
            <a:extLst>
              <a:ext uri="{FF2B5EF4-FFF2-40B4-BE49-F238E27FC236}">
                <a16:creationId xmlns:a16="http://schemas.microsoft.com/office/drawing/2014/main" id="{1FA1201A-9736-42F0-9EF8-86F46C92D12D}"/>
              </a:ext>
            </a:extLst>
          </p:cNvPr>
          <p:cNvSpPr>
            <a:spLocks noGrp="1"/>
          </p:cNvSpPr>
          <p:nvPr>
            <p:ph type="ftr" sz="quarter" idx="11"/>
          </p:nvPr>
        </p:nvSpPr>
        <p:spPr/>
        <p:txBody>
          <a:bodyPr/>
          <a:lstStyle/>
          <a:p>
            <a:r>
              <a:rPr lang="fi-FI"/>
              <a:t>Anne Anttonen 2019</a:t>
            </a:r>
          </a:p>
        </p:txBody>
      </p:sp>
      <p:sp>
        <p:nvSpPr>
          <p:cNvPr id="4" name="Suorakulmio 3">
            <a:extLst>
              <a:ext uri="{FF2B5EF4-FFF2-40B4-BE49-F238E27FC236}">
                <a16:creationId xmlns:a16="http://schemas.microsoft.com/office/drawing/2014/main" id="{EFFBBAD1-F828-417A-AA44-8836CCBA915A}"/>
              </a:ext>
            </a:extLst>
          </p:cNvPr>
          <p:cNvSpPr/>
          <p:nvPr/>
        </p:nvSpPr>
        <p:spPr>
          <a:xfrm flipV="1">
            <a:off x="2713877" y="3012903"/>
            <a:ext cx="2640163" cy="2154409"/>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8" name="Vuokaaviosymboli: Liitin 7">
            <a:extLst>
              <a:ext uri="{FF2B5EF4-FFF2-40B4-BE49-F238E27FC236}">
                <a16:creationId xmlns:a16="http://schemas.microsoft.com/office/drawing/2014/main" id="{60B50329-7F45-46CD-9FD1-A749875A7D8C}"/>
              </a:ext>
            </a:extLst>
          </p:cNvPr>
          <p:cNvSpPr/>
          <p:nvPr/>
        </p:nvSpPr>
        <p:spPr>
          <a:xfrm>
            <a:off x="6307868" y="3012903"/>
            <a:ext cx="2640162" cy="2575893"/>
          </a:xfrm>
          <a:prstGeom prst="flowChartConnector">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ydän 8">
            <a:extLst>
              <a:ext uri="{FF2B5EF4-FFF2-40B4-BE49-F238E27FC236}">
                <a16:creationId xmlns:a16="http://schemas.microsoft.com/office/drawing/2014/main" id="{E6FD6106-6FC4-4EC4-8BB4-29D258AD28EA}"/>
              </a:ext>
            </a:extLst>
          </p:cNvPr>
          <p:cNvSpPr/>
          <p:nvPr/>
        </p:nvSpPr>
        <p:spPr>
          <a:xfrm rot="10800000" flipV="1">
            <a:off x="4033959" y="3578550"/>
            <a:ext cx="3593990" cy="2718561"/>
          </a:xfrm>
          <a:prstGeom prst="hear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110917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C2DC82-9402-47A5-A616-69885F630E30}"/>
              </a:ext>
            </a:extLst>
          </p:cNvPr>
          <p:cNvSpPr>
            <a:spLocks noGrp="1"/>
          </p:cNvSpPr>
          <p:nvPr>
            <p:ph type="title"/>
          </p:nvPr>
        </p:nvSpPr>
        <p:spPr>
          <a:xfrm>
            <a:off x="838200" y="365125"/>
            <a:ext cx="10515600" cy="1097915"/>
          </a:xfrm>
        </p:spPr>
        <p:txBody>
          <a:bodyPr/>
          <a:lstStyle/>
          <a:p>
            <a:r>
              <a:rPr lang="fi-FI" dirty="0"/>
              <a:t>		Parin yhteensopivuus</a:t>
            </a:r>
          </a:p>
        </p:txBody>
      </p:sp>
      <p:sp>
        <p:nvSpPr>
          <p:cNvPr id="3" name="Sisällön paikkamerkki 2">
            <a:extLst>
              <a:ext uri="{FF2B5EF4-FFF2-40B4-BE49-F238E27FC236}">
                <a16:creationId xmlns:a16="http://schemas.microsoft.com/office/drawing/2014/main" id="{786FB6B7-F9E6-40B8-88D3-A4FED0431238}"/>
              </a:ext>
            </a:extLst>
          </p:cNvPr>
          <p:cNvSpPr>
            <a:spLocks noGrp="1"/>
          </p:cNvSpPr>
          <p:nvPr>
            <p:ph idx="1"/>
          </p:nvPr>
        </p:nvSpPr>
        <p:spPr>
          <a:xfrm>
            <a:off x="2589212" y="1463040"/>
            <a:ext cx="8915400" cy="4448182"/>
          </a:xfrm>
        </p:spPr>
        <p:txBody>
          <a:bodyPr>
            <a:normAutofit fontScale="92500" lnSpcReduction="20000"/>
          </a:bodyPr>
          <a:lstStyle/>
          <a:p>
            <a:r>
              <a:rPr lang="fi-FI" sz="2400" dirty="0"/>
              <a:t>1. Julkinen yhteensopivuus</a:t>
            </a:r>
          </a:p>
          <a:p>
            <a:pPr lvl="1"/>
            <a:r>
              <a:rPr lang="fi-FI" sz="2400" dirty="0"/>
              <a:t>Jaetut sosiokulttuuriset normit ja arvot, uskonto, rotu, koulutustausta ”yksi meistä” –kokemus.</a:t>
            </a:r>
          </a:p>
          <a:p>
            <a:pPr lvl="1"/>
            <a:endParaRPr lang="fi-FI" sz="2400" dirty="0"/>
          </a:p>
          <a:p>
            <a:r>
              <a:rPr lang="fi-FI" sz="2400" dirty="0"/>
              <a:t>2. Henkilökohtainen yhteensopivuus</a:t>
            </a:r>
          </a:p>
          <a:p>
            <a:pPr lvl="1"/>
            <a:r>
              <a:rPr lang="fi-FI" sz="2400" dirty="0"/>
              <a:t>Puolisoiden ”kehityksellinen taso”, kyky erillisyyteen ja omiin näkemyksiin</a:t>
            </a:r>
          </a:p>
          <a:p>
            <a:pPr lvl="1"/>
            <a:endParaRPr lang="fi-FI" sz="2400" dirty="0"/>
          </a:p>
          <a:p>
            <a:r>
              <a:rPr lang="fi-FI" sz="2400" dirty="0"/>
              <a:t>3. Tiedostamaton yhteensopivuus</a:t>
            </a:r>
          </a:p>
          <a:p>
            <a:pPr lvl="1"/>
            <a:r>
              <a:rPr lang="fi-FI" sz="2400" dirty="0"/>
              <a:t>Kiintymyssuhteen laatu, objektikonstanssi, kyky sietää turhautumista ja pettymyksiä, kyky olla vastavuoroisessa suhteessa</a:t>
            </a:r>
          </a:p>
          <a:p>
            <a:pPr marL="0" indent="0">
              <a:buNone/>
            </a:pPr>
            <a:endParaRPr lang="fi-FI" dirty="0"/>
          </a:p>
        </p:txBody>
      </p:sp>
    </p:spTree>
    <p:extLst>
      <p:ext uri="{BB962C8B-B14F-4D97-AF65-F5344CB8AC3E}">
        <p14:creationId xmlns:p14="http://schemas.microsoft.com/office/powerpoint/2010/main" val="1667410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631092" y="550505"/>
            <a:ext cx="9722708" cy="1410031"/>
          </a:xfrm>
        </p:spPr>
        <p:txBody>
          <a:bodyPr>
            <a:normAutofit fontScale="90000"/>
          </a:bodyPr>
          <a:lstStyle/>
          <a:p>
            <a:r>
              <a:rPr lang="fi-FI" dirty="0"/>
              <a:t>Rakastuminen salaisena sopimuksena </a:t>
            </a:r>
            <a:br>
              <a:rPr lang="fi-FI" sz="3600" dirty="0"/>
            </a:br>
            <a:r>
              <a:rPr lang="fi-FI" sz="3600" dirty="0"/>
              <a:t>					</a:t>
            </a:r>
            <a:r>
              <a:rPr lang="fi-FI" sz="2800" dirty="0"/>
              <a:t>(Henry </a:t>
            </a:r>
            <a:r>
              <a:rPr lang="fi-FI" sz="2800" dirty="0" err="1"/>
              <a:t>Dicks</a:t>
            </a:r>
            <a:r>
              <a:rPr lang="fi-FI" sz="2800" dirty="0"/>
              <a:t>: </a:t>
            </a:r>
            <a:r>
              <a:rPr lang="fi-FI" sz="2800" dirty="0" err="1"/>
              <a:t>Secret</a:t>
            </a:r>
            <a:r>
              <a:rPr lang="fi-FI" sz="2800" dirty="0"/>
              <a:t> marriage)</a:t>
            </a:r>
            <a:br>
              <a:rPr lang="fi-FI" sz="3600" dirty="0"/>
            </a:br>
            <a:endParaRPr lang="fi-FI" sz="3600" dirty="0"/>
          </a:p>
        </p:txBody>
      </p:sp>
      <p:sp>
        <p:nvSpPr>
          <p:cNvPr id="3" name="Sisällön paikkamerkki 2"/>
          <p:cNvSpPr>
            <a:spLocks noGrp="1"/>
          </p:cNvSpPr>
          <p:nvPr>
            <p:ph idx="1"/>
          </p:nvPr>
        </p:nvSpPr>
        <p:spPr>
          <a:xfrm>
            <a:off x="838200" y="1960536"/>
            <a:ext cx="10515600" cy="4216427"/>
          </a:xfrm>
        </p:spPr>
        <p:txBody>
          <a:bodyPr>
            <a:normAutofit/>
          </a:bodyPr>
          <a:lstStyle/>
          <a:p>
            <a:pPr marL="0" lvl="0" indent="0">
              <a:buNone/>
            </a:pPr>
            <a:r>
              <a:rPr lang="fi-FI" sz="2600" dirty="0"/>
              <a:t>Yhteen liitytään sekä tietoisista että tiedostamattomista syistä</a:t>
            </a:r>
          </a:p>
          <a:p>
            <a:pPr lvl="1"/>
            <a:r>
              <a:rPr lang="fi-FI" sz="2000" dirty="0"/>
              <a:t>Puolisot tunnistavat toisissaan syvän ymmärryksen toistensa kokemuksiin</a:t>
            </a:r>
          </a:p>
          <a:p>
            <a:pPr lvl="1"/>
            <a:r>
              <a:rPr lang="fi-FI" sz="2000" dirty="0"/>
              <a:t>Kokemukset välittyvät sanattomasti tiedostamattomalla tasolla toiselta toiselle</a:t>
            </a:r>
          </a:p>
          <a:p>
            <a:pPr lvl="1"/>
            <a:r>
              <a:rPr lang="fi-FI" sz="2000" dirty="0"/>
              <a:t>Puolisot löytävät toisensa juuri itselleen sopiviksi, oman itsen kadotettujen ja yhteyttä etsivien puolien työstäjiksi</a:t>
            </a:r>
          </a:p>
          <a:p>
            <a:pPr marL="457200" lvl="1" indent="0">
              <a:buNone/>
            </a:pPr>
            <a:endParaRPr lang="fi-FI" dirty="0"/>
          </a:p>
          <a:p>
            <a:r>
              <a:rPr lang="fi-FI" sz="2600" dirty="0"/>
              <a:t>Hyväksymällä toistensa projektiot pari antaa toisilleen tunteen tunnistetuksi tulemisesta ja hyväksynnästä</a:t>
            </a:r>
          </a:p>
          <a:p>
            <a:pPr lvl="1"/>
            <a:endParaRPr lang="fi-FI" dirty="0"/>
          </a:p>
          <a:p>
            <a:endParaRPr lang="fi-FI" dirty="0"/>
          </a:p>
        </p:txBody>
      </p:sp>
      <p:sp>
        <p:nvSpPr>
          <p:cNvPr id="5" name="Alatunnisteen paikkamerkki 4">
            <a:extLst>
              <a:ext uri="{FF2B5EF4-FFF2-40B4-BE49-F238E27FC236}">
                <a16:creationId xmlns:a16="http://schemas.microsoft.com/office/drawing/2014/main" id="{D5D50082-EF65-4A93-9674-18FECC8F5E55}"/>
              </a:ext>
            </a:extLst>
          </p:cNvPr>
          <p:cNvSpPr>
            <a:spLocks noGrp="1"/>
          </p:cNvSpPr>
          <p:nvPr>
            <p:ph type="ftr" sz="quarter" idx="11"/>
          </p:nvPr>
        </p:nvSpPr>
        <p:spPr/>
        <p:txBody>
          <a:bodyPr/>
          <a:lstStyle/>
          <a:p>
            <a:r>
              <a:rPr lang="fi-FI"/>
              <a:t>Anne Anttonen 2019</a:t>
            </a:r>
          </a:p>
        </p:txBody>
      </p:sp>
    </p:spTree>
    <p:extLst>
      <p:ext uri="{BB962C8B-B14F-4D97-AF65-F5344CB8AC3E}">
        <p14:creationId xmlns:p14="http://schemas.microsoft.com/office/powerpoint/2010/main" val="1253780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1295402" y="982132"/>
            <a:ext cx="9601196" cy="877665"/>
          </a:xfrm>
        </p:spPr>
        <p:txBody>
          <a:bodyPr/>
          <a:lstStyle/>
          <a:p>
            <a:r>
              <a:rPr lang="fi-FI" dirty="0"/>
              <a:t>Parisuhde sisäisen vakauden palauttajana </a:t>
            </a:r>
          </a:p>
        </p:txBody>
      </p:sp>
      <p:sp>
        <p:nvSpPr>
          <p:cNvPr id="3" name="Sisällön paikkamerkki 2"/>
          <p:cNvSpPr>
            <a:spLocks noGrp="1"/>
          </p:cNvSpPr>
          <p:nvPr>
            <p:ph idx="1"/>
          </p:nvPr>
        </p:nvSpPr>
        <p:spPr>
          <a:xfrm>
            <a:off x="1046747" y="1441342"/>
            <a:ext cx="10515600" cy="5039668"/>
          </a:xfrm>
        </p:spPr>
        <p:txBody>
          <a:bodyPr>
            <a:normAutofit/>
          </a:bodyPr>
          <a:lstStyle/>
          <a:p>
            <a:pPr marL="0" indent="0">
              <a:buNone/>
            </a:pPr>
            <a:endParaRPr lang="fi-FI" dirty="0"/>
          </a:p>
          <a:p>
            <a:pPr marL="0" indent="0">
              <a:buNone/>
            </a:pPr>
            <a:r>
              <a:rPr lang="fi-FI" sz="2400" dirty="0"/>
              <a:t>Rakastumme kumppaniin, joka voi auttaa meitä tulemaan kokonaisemmaksi ja ehjemmäksi.</a:t>
            </a:r>
          </a:p>
          <a:p>
            <a:pPr marL="0" indent="0">
              <a:buNone/>
            </a:pPr>
            <a:r>
              <a:rPr lang="fi-FI" sz="2400" dirty="0"/>
              <a:t>Kun hakeudumme lapsuudesta tuttujen ongelmien äärelle parisuhteessa, yritämme tiedostamattamme päästä kosketuksiin niiden itsemme puolien kanssa, jotka aiemmin ovat olleet piilossa.</a:t>
            </a:r>
          </a:p>
          <a:p>
            <a:pPr marL="0" indent="0">
              <a:buNone/>
            </a:pPr>
            <a:endParaRPr lang="fi-FI" sz="2400" dirty="0"/>
          </a:p>
          <a:p>
            <a:pPr marL="0" indent="0">
              <a:buNone/>
            </a:pPr>
            <a:r>
              <a:rPr lang="fi-FI" sz="2400" dirty="0">
                <a:sym typeface="Wingdings" panose="05000000000000000000" pitchFamily="2" charset="2"/>
              </a:rPr>
              <a:t> </a:t>
            </a:r>
            <a:endParaRPr lang="fi-FI" sz="2400" dirty="0"/>
          </a:p>
        </p:txBody>
      </p:sp>
      <p:sp>
        <p:nvSpPr>
          <p:cNvPr id="5" name="Alatunnisteen paikkamerkki 4"/>
          <p:cNvSpPr>
            <a:spLocks noGrp="1"/>
          </p:cNvSpPr>
          <p:nvPr>
            <p:ph type="ftr" sz="quarter" idx="11"/>
          </p:nvPr>
        </p:nvSpPr>
        <p:spPr/>
        <p:txBody>
          <a:bodyPr/>
          <a:lstStyle/>
          <a:p>
            <a:r>
              <a:rPr lang="fi-FI"/>
              <a:t>Anne Anttonen 2019</a:t>
            </a:r>
          </a:p>
        </p:txBody>
      </p:sp>
      <p:pic>
        <p:nvPicPr>
          <p:cNvPr id="4" name="Kuva 3"/>
          <p:cNvPicPr>
            <a:picLocks noChangeAspect="1"/>
          </p:cNvPicPr>
          <p:nvPr/>
        </p:nvPicPr>
        <p:blipFill>
          <a:blip r:embed="rId2"/>
          <a:stretch>
            <a:fillRect/>
          </a:stretch>
        </p:blipFill>
        <p:spPr>
          <a:xfrm>
            <a:off x="4667249" y="3882189"/>
            <a:ext cx="5415213" cy="2598821"/>
          </a:xfrm>
          <a:prstGeom prst="rect">
            <a:avLst/>
          </a:prstGeom>
        </p:spPr>
      </p:pic>
    </p:spTree>
    <p:extLst>
      <p:ext uri="{BB962C8B-B14F-4D97-AF65-F5344CB8AC3E}">
        <p14:creationId xmlns:p14="http://schemas.microsoft.com/office/powerpoint/2010/main" val="605397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130FF1-D3F0-4C2A-BE01-3653D1F94E75}"/>
              </a:ext>
            </a:extLst>
          </p:cNvPr>
          <p:cNvSpPr>
            <a:spLocks noGrp="1"/>
          </p:cNvSpPr>
          <p:nvPr>
            <p:ph type="title"/>
          </p:nvPr>
        </p:nvSpPr>
        <p:spPr>
          <a:xfrm>
            <a:off x="838200" y="365125"/>
            <a:ext cx="10515600" cy="1707514"/>
          </a:xfrm>
        </p:spPr>
        <p:txBody>
          <a:bodyPr>
            <a:normAutofit fontScale="90000"/>
          </a:bodyPr>
          <a:lstStyle/>
          <a:p>
            <a:br>
              <a:rPr lang="fi-FI" dirty="0"/>
            </a:br>
            <a:r>
              <a:rPr lang="fi-FI" dirty="0"/>
              <a:t>		Kehittyvä parisuhde</a:t>
            </a:r>
            <a:br>
              <a:rPr lang="fi-FI" dirty="0"/>
            </a:br>
            <a:endParaRPr lang="fi-FI" dirty="0"/>
          </a:p>
        </p:txBody>
      </p:sp>
      <p:sp>
        <p:nvSpPr>
          <p:cNvPr id="3" name="Sisällön paikkamerkki 2">
            <a:extLst>
              <a:ext uri="{FF2B5EF4-FFF2-40B4-BE49-F238E27FC236}">
                <a16:creationId xmlns:a16="http://schemas.microsoft.com/office/drawing/2014/main" id="{28E521A3-EFDE-46C8-84F1-82AE7B11BA54}"/>
              </a:ext>
            </a:extLst>
          </p:cNvPr>
          <p:cNvSpPr>
            <a:spLocks noGrp="1"/>
          </p:cNvSpPr>
          <p:nvPr>
            <p:ph idx="1"/>
          </p:nvPr>
        </p:nvSpPr>
        <p:spPr>
          <a:xfrm>
            <a:off x="838200" y="2072639"/>
            <a:ext cx="10515600" cy="4104323"/>
          </a:xfrm>
        </p:spPr>
        <p:txBody>
          <a:bodyPr>
            <a:normAutofit/>
          </a:bodyPr>
          <a:lstStyle/>
          <a:p>
            <a:pPr marL="0" indent="0">
              <a:buNone/>
            </a:pPr>
            <a:endParaRPr lang="fi-FI" dirty="0"/>
          </a:p>
          <a:p>
            <a:pPr marL="0" indent="0">
              <a:buNone/>
            </a:pPr>
            <a:r>
              <a:rPr lang="fi-FI" dirty="0"/>
              <a:t> </a:t>
            </a:r>
            <a:r>
              <a:rPr lang="fi-FI" sz="2400" dirty="0"/>
              <a:t>Parisuhteen arki on jatkuvaa projektiivisten identifikaatioiden virtaa</a:t>
            </a:r>
          </a:p>
          <a:p>
            <a:pPr marL="0" indent="0">
              <a:buNone/>
            </a:pPr>
            <a:r>
              <a:rPr lang="fi-FI" sz="2400" dirty="0"/>
              <a:t>• Suhde kehittyy sitä mukaa kuin puolisot ottavat takaisin toiseen sijoittamiaan ja toisen sulattamia projektioitaan </a:t>
            </a:r>
            <a:r>
              <a:rPr lang="fi-FI" sz="2400" dirty="0">
                <a:sym typeface="Wingdings" panose="05000000000000000000" pitchFamily="2" charset="2"/>
              </a:rPr>
              <a:t> </a:t>
            </a:r>
            <a:r>
              <a:rPr lang="fi-FI" sz="2400" dirty="0"/>
              <a:t>sisällyttämisfunktio toimii</a:t>
            </a:r>
          </a:p>
          <a:p>
            <a:pPr marL="0" indent="0">
              <a:buNone/>
            </a:pPr>
            <a:r>
              <a:rPr lang="fi-FI" sz="2400" dirty="0"/>
              <a:t>• Sisäiset konfliktit tulevat näkyviin parin vuorovaikutuksessa</a:t>
            </a:r>
          </a:p>
          <a:p>
            <a:pPr marL="0" indent="0">
              <a:buNone/>
            </a:pPr>
            <a:r>
              <a:rPr lang="fi-FI" sz="2400" dirty="0"/>
              <a:t>• Parisuhde voi tarjota suojaavan ja kannattelevan ympäristön muutokselle sekä mielen kehittymiselle.</a:t>
            </a:r>
          </a:p>
        </p:txBody>
      </p:sp>
      <p:sp>
        <p:nvSpPr>
          <p:cNvPr id="4" name="Alatunnisteen paikkamerkki 3">
            <a:extLst>
              <a:ext uri="{FF2B5EF4-FFF2-40B4-BE49-F238E27FC236}">
                <a16:creationId xmlns:a16="http://schemas.microsoft.com/office/drawing/2014/main" id="{62F5387C-1569-4705-9E8F-D55F3C21E915}"/>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E552CB9E-4989-4EB4-B3EA-934A8E53C951}"/>
              </a:ext>
            </a:extLst>
          </p:cNvPr>
          <p:cNvSpPr>
            <a:spLocks noGrp="1"/>
          </p:cNvSpPr>
          <p:nvPr>
            <p:ph type="sldNum" sz="quarter" idx="12"/>
          </p:nvPr>
        </p:nvSpPr>
        <p:spPr/>
        <p:txBody>
          <a:bodyPr/>
          <a:lstStyle/>
          <a:p>
            <a:fld id="{9E558EAB-96B8-4558-80C2-8F26C86674AF}" type="slidenum">
              <a:rPr lang="fi-FI" smtClean="0"/>
              <a:t>8</a:t>
            </a:fld>
            <a:endParaRPr lang="fi-FI"/>
          </a:p>
        </p:txBody>
      </p:sp>
    </p:spTree>
    <p:extLst>
      <p:ext uri="{BB962C8B-B14F-4D97-AF65-F5344CB8AC3E}">
        <p14:creationId xmlns:p14="http://schemas.microsoft.com/office/powerpoint/2010/main" val="3825734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Alatunnisteen paikkamerkki 3">
            <a:extLst>
              <a:ext uri="{FF2B5EF4-FFF2-40B4-BE49-F238E27FC236}">
                <a16:creationId xmlns:a16="http://schemas.microsoft.com/office/drawing/2014/main" id="{04430DB1-BEA2-4867-AB91-435DBCEB6769}"/>
              </a:ext>
            </a:extLst>
          </p:cNvPr>
          <p:cNvSpPr>
            <a:spLocks noGrp="1"/>
          </p:cNvSpPr>
          <p:nvPr>
            <p:ph type="ftr" sz="quarter" idx="11"/>
          </p:nvPr>
        </p:nvSpPr>
        <p:spPr/>
        <p:txBody>
          <a:bodyPr/>
          <a:lstStyle/>
          <a:p>
            <a:r>
              <a:rPr lang="fi-FI"/>
              <a:t>Anne Anttonen 2025</a:t>
            </a:r>
          </a:p>
        </p:txBody>
      </p:sp>
      <p:sp>
        <p:nvSpPr>
          <p:cNvPr id="5" name="Dian numeron paikkamerkki 4">
            <a:extLst>
              <a:ext uri="{FF2B5EF4-FFF2-40B4-BE49-F238E27FC236}">
                <a16:creationId xmlns:a16="http://schemas.microsoft.com/office/drawing/2014/main" id="{02DB26DE-0A6D-440E-901A-79A94C2E0798}"/>
              </a:ext>
            </a:extLst>
          </p:cNvPr>
          <p:cNvSpPr>
            <a:spLocks noGrp="1"/>
          </p:cNvSpPr>
          <p:nvPr>
            <p:ph type="sldNum" sz="quarter" idx="12"/>
          </p:nvPr>
        </p:nvSpPr>
        <p:spPr/>
        <p:txBody>
          <a:bodyPr/>
          <a:lstStyle/>
          <a:p>
            <a:fld id="{9E558EAB-96B8-4558-80C2-8F26C86674AF}" type="slidenum">
              <a:rPr lang="fi-FI" smtClean="0"/>
              <a:t>9</a:t>
            </a:fld>
            <a:endParaRPr lang="fi-FI"/>
          </a:p>
        </p:txBody>
      </p:sp>
      <p:sp>
        <p:nvSpPr>
          <p:cNvPr id="6" name="Ellipsi 5">
            <a:extLst>
              <a:ext uri="{FF2B5EF4-FFF2-40B4-BE49-F238E27FC236}">
                <a16:creationId xmlns:a16="http://schemas.microsoft.com/office/drawing/2014/main" id="{AF20536E-8BE4-4CB1-A86B-F65CD35B20E4}"/>
              </a:ext>
            </a:extLst>
          </p:cNvPr>
          <p:cNvSpPr/>
          <p:nvPr/>
        </p:nvSpPr>
        <p:spPr>
          <a:xfrm>
            <a:off x="2133137" y="3429000"/>
            <a:ext cx="579120" cy="62484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7" name="Ellipsi 6">
            <a:extLst>
              <a:ext uri="{FF2B5EF4-FFF2-40B4-BE49-F238E27FC236}">
                <a16:creationId xmlns:a16="http://schemas.microsoft.com/office/drawing/2014/main" id="{9F616A93-B392-4F56-82E5-E294B4385DA3}"/>
              </a:ext>
            </a:extLst>
          </p:cNvPr>
          <p:cNvSpPr/>
          <p:nvPr/>
        </p:nvSpPr>
        <p:spPr>
          <a:xfrm>
            <a:off x="8321040" y="1152272"/>
            <a:ext cx="579120" cy="62484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8" name="Suorakulmio 7">
            <a:extLst>
              <a:ext uri="{FF2B5EF4-FFF2-40B4-BE49-F238E27FC236}">
                <a16:creationId xmlns:a16="http://schemas.microsoft.com/office/drawing/2014/main" id="{06507D49-C2B6-4EF3-8978-FED50A45A675}"/>
              </a:ext>
            </a:extLst>
          </p:cNvPr>
          <p:cNvSpPr/>
          <p:nvPr/>
        </p:nvSpPr>
        <p:spPr>
          <a:xfrm>
            <a:off x="9594519" y="1192024"/>
            <a:ext cx="746760" cy="62484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9" name="Suorakulmio 8">
            <a:extLst>
              <a:ext uri="{FF2B5EF4-FFF2-40B4-BE49-F238E27FC236}">
                <a16:creationId xmlns:a16="http://schemas.microsoft.com/office/drawing/2014/main" id="{6CDBFBD1-2DFC-412A-9E3E-90C5A030A0DD}"/>
              </a:ext>
            </a:extLst>
          </p:cNvPr>
          <p:cNvSpPr/>
          <p:nvPr/>
        </p:nvSpPr>
        <p:spPr>
          <a:xfrm>
            <a:off x="3213106" y="3429000"/>
            <a:ext cx="746760" cy="62484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0" name="Ellipsi 9">
            <a:extLst>
              <a:ext uri="{FF2B5EF4-FFF2-40B4-BE49-F238E27FC236}">
                <a16:creationId xmlns:a16="http://schemas.microsoft.com/office/drawing/2014/main" id="{BDB25072-403E-46B8-80B0-C2CB4842394F}"/>
              </a:ext>
            </a:extLst>
          </p:cNvPr>
          <p:cNvSpPr/>
          <p:nvPr/>
        </p:nvSpPr>
        <p:spPr>
          <a:xfrm>
            <a:off x="1893204" y="2836595"/>
            <a:ext cx="2545080" cy="2606040"/>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FD5209DB-5292-4D49-90FD-98ED1F96E270}"/>
              </a:ext>
            </a:extLst>
          </p:cNvPr>
          <p:cNvSpPr/>
          <p:nvPr/>
        </p:nvSpPr>
        <p:spPr>
          <a:xfrm>
            <a:off x="8565826" y="2882013"/>
            <a:ext cx="2545079" cy="2198876"/>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2" name="Ellipsi 11">
            <a:extLst>
              <a:ext uri="{FF2B5EF4-FFF2-40B4-BE49-F238E27FC236}">
                <a16:creationId xmlns:a16="http://schemas.microsoft.com/office/drawing/2014/main" id="{1F224FB3-80D0-4CD3-BEF6-E26E452D8B86}"/>
              </a:ext>
            </a:extLst>
          </p:cNvPr>
          <p:cNvSpPr/>
          <p:nvPr/>
        </p:nvSpPr>
        <p:spPr>
          <a:xfrm>
            <a:off x="2225040" y="1304672"/>
            <a:ext cx="579120" cy="62484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3" name="Ellipsi 12">
            <a:extLst>
              <a:ext uri="{FF2B5EF4-FFF2-40B4-BE49-F238E27FC236}">
                <a16:creationId xmlns:a16="http://schemas.microsoft.com/office/drawing/2014/main" id="{77B0A01B-84B0-4C11-93D3-F4857F7CE841}"/>
              </a:ext>
            </a:extLst>
          </p:cNvPr>
          <p:cNvSpPr/>
          <p:nvPr/>
        </p:nvSpPr>
        <p:spPr>
          <a:xfrm>
            <a:off x="8729179" y="3137343"/>
            <a:ext cx="579120" cy="62484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dirty="0"/>
          </a:p>
        </p:txBody>
      </p:sp>
      <p:sp>
        <p:nvSpPr>
          <p:cNvPr id="14" name="Suorakulmio 13">
            <a:extLst>
              <a:ext uri="{FF2B5EF4-FFF2-40B4-BE49-F238E27FC236}">
                <a16:creationId xmlns:a16="http://schemas.microsoft.com/office/drawing/2014/main" id="{068F3860-EADF-456B-B148-5D54749B42FA}"/>
              </a:ext>
            </a:extLst>
          </p:cNvPr>
          <p:cNvSpPr/>
          <p:nvPr/>
        </p:nvSpPr>
        <p:spPr>
          <a:xfrm>
            <a:off x="9967899" y="3160203"/>
            <a:ext cx="746760" cy="62484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6600BE40-76C4-4589-8A31-56F489DFD968}"/>
              </a:ext>
            </a:extLst>
          </p:cNvPr>
          <p:cNvSpPr/>
          <p:nvPr/>
        </p:nvSpPr>
        <p:spPr>
          <a:xfrm>
            <a:off x="3185162" y="1195328"/>
            <a:ext cx="746760" cy="624840"/>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cxnSp>
        <p:nvCxnSpPr>
          <p:cNvPr id="17" name="Yhdistin: Kulma 16">
            <a:extLst>
              <a:ext uri="{FF2B5EF4-FFF2-40B4-BE49-F238E27FC236}">
                <a16:creationId xmlns:a16="http://schemas.microsoft.com/office/drawing/2014/main" id="{D5A71F3D-01C8-4E4F-A553-366810425208}"/>
              </a:ext>
            </a:extLst>
          </p:cNvPr>
          <p:cNvCxnSpPr>
            <a:cxnSpLocks/>
          </p:cNvCxnSpPr>
          <p:nvPr/>
        </p:nvCxnSpPr>
        <p:spPr>
          <a:xfrm rot="5400000" flipH="1" flipV="1">
            <a:off x="2501900" y="2325230"/>
            <a:ext cx="12700" cy="12700"/>
          </a:xfrm>
          <a:prstGeom prst="bentConnector3">
            <a:avLst>
              <a:gd name="adj1" fmla="val 3120000"/>
            </a:avLst>
          </a:prstGeom>
        </p:spPr>
        <p:style>
          <a:lnRef idx="1">
            <a:schemeClr val="accent1"/>
          </a:lnRef>
          <a:fillRef idx="0">
            <a:schemeClr val="accent1"/>
          </a:fillRef>
          <a:effectRef idx="0">
            <a:schemeClr val="accent1"/>
          </a:effectRef>
          <a:fontRef idx="minor">
            <a:schemeClr val="tx1"/>
          </a:fontRef>
        </p:style>
      </p:cxnSp>
      <p:cxnSp>
        <p:nvCxnSpPr>
          <p:cNvPr id="21" name="Suora yhdysviiva 20">
            <a:extLst>
              <a:ext uri="{FF2B5EF4-FFF2-40B4-BE49-F238E27FC236}">
                <a16:creationId xmlns:a16="http://schemas.microsoft.com/office/drawing/2014/main" id="{04B70F5C-46DC-4282-A47D-607BCD35F412}"/>
              </a:ext>
            </a:extLst>
          </p:cNvPr>
          <p:cNvCxnSpPr>
            <a:cxnSpLocks/>
            <a:endCxn id="15" idx="2"/>
          </p:cNvCxnSpPr>
          <p:nvPr/>
        </p:nvCxnSpPr>
        <p:spPr>
          <a:xfrm flipV="1">
            <a:off x="3558542" y="1820168"/>
            <a:ext cx="0" cy="48704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uora yhdysviiva 28">
            <a:extLst>
              <a:ext uri="{FF2B5EF4-FFF2-40B4-BE49-F238E27FC236}">
                <a16:creationId xmlns:a16="http://schemas.microsoft.com/office/drawing/2014/main" id="{F3FAB760-10C4-4881-9C17-BE1E3ABCD70A}"/>
              </a:ext>
            </a:extLst>
          </p:cNvPr>
          <p:cNvCxnSpPr>
            <a:cxnSpLocks/>
          </p:cNvCxnSpPr>
          <p:nvPr/>
        </p:nvCxnSpPr>
        <p:spPr>
          <a:xfrm flipH="1" flipV="1">
            <a:off x="2537459" y="2314197"/>
            <a:ext cx="1043942" cy="9271"/>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34" name="Suora yhdysviiva 33">
            <a:extLst>
              <a:ext uri="{FF2B5EF4-FFF2-40B4-BE49-F238E27FC236}">
                <a16:creationId xmlns:a16="http://schemas.microsoft.com/office/drawing/2014/main" id="{369E33DA-0AD1-4B6A-968C-72342C456BD3}"/>
              </a:ext>
            </a:extLst>
          </p:cNvPr>
          <p:cNvCxnSpPr>
            <a:cxnSpLocks/>
            <a:stCxn id="7" idx="4"/>
          </p:cNvCxnSpPr>
          <p:nvPr/>
        </p:nvCxnSpPr>
        <p:spPr>
          <a:xfrm>
            <a:off x="8610600" y="1777112"/>
            <a:ext cx="0" cy="552271"/>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uora yhdysviiva 37">
            <a:extLst>
              <a:ext uri="{FF2B5EF4-FFF2-40B4-BE49-F238E27FC236}">
                <a16:creationId xmlns:a16="http://schemas.microsoft.com/office/drawing/2014/main" id="{D1015C2E-BFA5-498E-BB37-3B8D49130EF8}"/>
              </a:ext>
            </a:extLst>
          </p:cNvPr>
          <p:cNvCxnSpPr>
            <a:cxnSpLocks/>
          </p:cNvCxnSpPr>
          <p:nvPr/>
        </p:nvCxnSpPr>
        <p:spPr>
          <a:xfrm flipH="1" flipV="1">
            <a:off x="8610600" y="2390908"/>
            <a:ext cx="1334439" cy="1772"/>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43" name="Suora yhdysviiva 42">
            <a:extLst>
              <a:ext uri="{FF2B5EF4-FFF2-40B4-BE49-F238E27FC236}">
                <a16:creationId xmlns:a16="http://schemas.microsoft.com/office/drawing/2014/main" id="{0F8525D0-2A5D-48B0-88FF-31C971C4F4B9}"/>
              </a:ext>
            </a:extLst>
          </p:cNvPr>
          <p:cNvCxnSpPr>
            <a:cxnSpLocks/>
            <a:endCxn id="8" idx="2"/>
          </p:cNvCxnSpPr>
          <p:nvPr/>
        </p:nvCxnSpPr>
        <p:spPr>
          <a:xfrm flipV="1">
            <a:off x="9966960" y="1816864"/>
            <a:ext cx="939" cy="550858"/>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uora yhdysviiva 48">
            <a:extLst>
              <a:ext uri="{FF2B5EF4-FFF2-40B4-BE49-F238E27FC236}">
                <a16:creationId xmlns:a16="http://schemas.microsoft.com/office/drawing/2014/main" id="{0245C94C-9117-4B0B-BF3E-6417CC5045C9}"/>
              </a:ext>
            </a:extLst>
          </p:cNvPr>
          <p:cNvCxnSpPr/>
          <p:nvPr/>
        </p:nvCxnSpPr>
        <p:spPr>
          <a:xfrm>
            <a:off x="3059430" y="2331580"/>
            <a:ext cx="0" cy="53058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uora yhdysviiva 50">
            <a:extLst>
              <a:ext uri="{FF2B5EF4-FFF2-40B4-BE49-F238E27FC236}">
                <a16:creationId xmlns:a16="http://schemas.microsoft.com/office/drawing/2014/main" id="{8D1A1716-2F7F-4D16-93B8-DD7ED3470000}"/>
              </a:ext>
            </a:extLst>
          </p:cNvPr>
          <p:cNvCxnSpPr/>
          <p:nvPr/>
        </p:nvCxnSpPr>
        <p:spPr>
          <a:xfrm>
            <a:off x="9277819" y="2390908"/>
            <a:ext cx="0" cy="471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uora yhdysviiva 52">
            <a:extLst>
              <a:ext uri="{FF2B5EF4-FFF2-40B4-BE49-F238E27FC236}">
                <a16:creationId xmlns:a16="http://schemas.microsoft.com/office/drawing/2014/main" id="{80CCDE93-29C7-45A4-9798-E0D00CDA9328}"/>
              </a:ext>
            </a:extLst>
          </p:cNvPr>
          <p:cNvCxnSpPr>
            <a:cxnSpLocks/>
            <a:stCxn id="6" idx="6"/>
            <a:endCxn id="9" idx="1"/>
          </p:cNvCxnSpPr>
          <p:nvPr/>
        </p:nvCxnSpPr>
        <p:spPr>
          <a:xfrm>
            <a:off x="2712257" y="3741420"/>
            <a:ext cx="500849"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59" name="Suora yhdysviiva 58">
            <a:extLst>
              <a:ext uri="{FF2B5EF4-FFF2-40B4-BE49-F238E27FC236}">
                <a16:creationId xmlns:a16="http://schemas.microsoft.com/office/drawing/2014/main" id="{AD5AB44C-8F41-4454-86F2-FD46C0BEA53E}"/>
              </a:ext>
            </a:extLst>
          </p:cNvPr>
          <p:cNvCxnSpPr>
            <a:stCxn id="13" idx="6"/>
            <a:endCxn id="14" idx="1"/>
          </p:cNvCxnSpPr>
          <p:nvPr/>
        </p:nvCxnSpPr>
        <p:spPr>
          <a:xfrm>
            <a:off x="9308299" y="3449763"/>
            <a:ext cx="659600" cy="2286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1" name="Suora yhdysviiva 60">
            <a:extLst>
              <a:ext uri="{FF2B5EF4-FFF2-40B4-BE49-F238E27FC236}">
                <a16:creationId xmlns:a16="http://schemas.microsoft.com/office/drawing/2014/main" id="{717D9143-AC5B-4D63-A0E4-7901AB5C3BD2}"/>
              </a:ext>
            </a:extLst>
          </p:cNvPr>
          <p:cNvCxnSpPr>
            <a:cxnSpLocks/>
            <a:endCxn id="10" idx="6"/>
          </p:cNvCxnSpPr>
          <p:nvPr/>
        </p:nvCxnSpPr>
        <p:spPr>
          <a:xfrm flipH="1">
            <a:off x="4438284" y="4139615"/>
            <a:ext cx="4127542" cy="0"/>
          </a:xfrm>
          <a:prstGeom prst="line">
            <a:avLst/>
          </a:prstGeom>
          <a:ln w="5715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65" name="Suora yhdysviiva 64">
            <a:extLst>
              <a:ext uri="{FF2B5EF4-FFF2-40B4-BE49-F238E27FC236}">
                <a16:creationId xmlns:a16="http://schemas.microsoft.com/office/drawing/2014/main" id="{17029141-E4FA-43DF-86AC-88C9BA025865}"/>
              </a:ext>
            </a:extLst>
          </p:cNvPr>
          <p:cNvCxnSpPr>
            <a:cxnSpLocks/>
          </p:cNvCxnSpPr>
          <p:nvPr/>
        </p:nvCxnSpPr>
        <p:spPr>
          <a:xfrm flipH="1">
            <a:off x="4438284" y="4292015"/>
            <a:ext cx="4172316" cy="0"/>
          </a:xfrm>
          <a:prstGeom prst="line">
            <a:avLst/>
          </a:prstGeom>
          <a:ln w="57150">
            <a:solidFill>
              <a:srgbClr val="0070C0"/>
            </a:solidFill>
          </a:ln>
        </p:spPr>
        <p:style>
          <a:lnRef idx="1">
            <a:schemeClr val="accent1"/>
          </a:lnRef>
          <a:fillRef idx="0">
            <a:schemeClr val="accent1"/>
          </a:fillRef>
          <a:effectRef idx="0">
            <a:schemeClr val="accent1"/>
          </a:effectRef>
          <a:fontRef idx="minor">
            <a:schemeClr val="tx1"/>
          </a:fontRef>
        </p:style>
      </p:cxnSp>
      <p:sp>
        <p:nvSpPr>
          <p:cNvPr id="70" name="Tekstiruutu 69">
            <a:extLst>
              <a:ext uri="{FF2B5EF4-FFF2-40B4-BE49-F238E27FC236}">
                <a16:creationId xmlns:a16="http://schemas.microsoft.com/office/drawing/2014/main" id="{0008D767-C4A5-4809-B14F-41F1187CFFC7}"/>
              </a:ext>
            </a:extLst>
          </p:cNvPr>
          <p:cNvSpPr txBox="1"/>
          <p:nvPr/>
        </p:nvSpPr>
        <p:spPr>
          <a:xfrm flipH="1">
            <a:off x="4698675" y="662836"/>
            <a:ext cx="2794649" cy="523220"/>
          </a:xfrm>
          <a:prstGeom prst="rect">
            <a:avLst/>
          </a:prstGeom>
          <a:noFill/>
        </p:spPr>
        <p:txBody>
          <a:bodyPr wrap="square" rtlCol="0">
            <a:spAutoFit/>
          </a:bodyPr>
          <a:lstStyle/>
          <a:p>
            <a:r>
              <a:rPr lang="fi-FI" sz="2800" dirty="0"/>
              <a:t>Sisäinen pari</a:t>
            </a:r>
          </a:p>
        </p:txBody>
      </p:sp>
      <p:sp>
        <p:nvSpPr>
          <p:cNvPr id="2" name="Ellipsi 1">
            <a:extLst>
              <a:ext uri="{FF2B5EF4-FFF2-40B4-BE49-F238E27FC236}">
                <a16:creationId xmlns:a16="http://schemas.microsoft.com/office/drawing/2014/main" id="{9B41C5FE-73C9-440D-A305-1584CB1F48B8}"/>
              </a:ext>
            </a:extLst>
          </p:cNvPr>
          <p:cNvSpPr/>
          <p:nvPr/>
        </p:nvSpPr>
        <p:spPr>
          <a:xfrm>
            <a:off x="1937979" y="3230551"/>
            <a:ext cx="2329213" cy="112504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8" name="Ellipsi 27">
            <a:extLst>
              <a:ext uri="{FF2B5EF4-FFF2-40B4-BE49-F238E27FC236}">
                <a16:creationId xmlns:a16="http://schemas.microsoft.com/office/drawing/2014/main" id="{1A83799D-1B13-46FB-8591-D648A2C7AEB6}"/>
              </a:ext>
            </a:extLst>
          </p:cNvPr>
          <p:cNvSpPr/>
          <p:nvPr/>
        </p:nvSpPr>
        <p:spPr>
          <a:xfrm>
            <a:off x="8553085" y="2909824"/>
            <a:ext cx="2511258" cy="1125045"/>
          </a:xfrm>
          <a:prstGeom prst="ellipse">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575405232"/>
      </p:ext>
    </p:extLst>
  </p:cSld>
  <p:clrMapOvr>
    <a:masterClrMapping/>
  </p:clrMapOvr>
</p:sld>
</file>

<file path=ppt/theme/theme1.xml><?xml version="1.0" encoding="utf-8"?>
<a:theme xmlns:a="http://schemas.openxmlformats.org/drawingml/2006/main" name="Kuiskaus">
  <a:themeElements>
    <a:clrScheme name="Kuiskaus">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Kuiskau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uiskaus">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5136</TotalTime>
  <Words>1431</Words>
  <Application>Microsoft Macintosh PowerPoint</Application>
  <PresentationFormat>Laajakuva</PresentationFormat>
  <Paragraphs>195</Paragraphs>
  <Slides>30</Slides>
  <Notes>0</Notes>
  <HiddenSlides>5</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30</vt:i4>
      </vt:variant>
    </vt:vector>
  </HeadingPairs>
  <TitlesOfParts>
    <vt:vector size="36" baseType="lpstr">
      <vt:lpstr>Arial</vt:lpstr>
      <vt:lpstr>Calibri</vt:lpstr>
      <vt:lpstr>Century Gothic</vt:lpstr>
      <vt:lpstr>Wingdings</vt:lpstr>
      <vt:lpstr>Wingdings 3</vt:lpstr>
      <vt:lpstr>Kuiskaus</vt:lpstr>
      <vt:lpstr>Parisuhde kasvun ja kehityksen mahdollistajana</vt:lpstr>
      <vt:lpstr>Parina olemisen vaikeudesta</vt:lpstr>
      <vt:lpstr>Millä perusteella parisuhdekumppani valitaan?  Kiinnostuksen kohteet samat Ulkonäkö ja feromonit Turvallisuuden kokemus / vai rentut? Intuitio – kokemus hyvästä olosta Odotus tietynlaisesta kohtelusta – elintaso, prinsessakohtelu. Tarjoaa tiettyä statusta, arvonantoa lapsuuden tärkeiden henkilöiden toistaminen tai välttäminen Selittämätön tuttuus Riittävän sama siisteystaso, elämäntapojen samankaltaisuus Arvomaailman samankaltaisuus Hengellisyyden yhteensopivuus Yhteinen elämäntehtävä Perhetoiveet Yhteiset tulevaisuuden näkymät Perusasenne maailmaan Seksuaalinen vetovoima Yhteiskuntaluokka   </vt:lpstr>
      <vt:lpstr>Parisuhde alkaa rakastumisesta</vt:lpstr>
      <vt:lpstr>  Parin yhteensopivuus</vt:lpstr>
      <vt:lpstr>Rakastuminen salaisena sopimuksena       (Henry Dicks: Secret marriage) </vt:lpstr>
      <vt:lpstr>Parisuhde sisäisen vakauden palauttajana </vt:lpstr>
      <vt:lpstr>   Kehittyvä parisuhde </vt:lpstr>
      <vt:lpstr>PowerPoint-esitys</vt:lpstr>
      <vt:lpstr>Suojautuva (defensiivinen) parisuhde</vt:lpstr>
      <vt:lpstr> Rakastumisen huuman jälkeen toinen alkaa paljastumaan omana itsenään </vt:lpstr>
      <vt:lpstr>Jännite läheisyyden kaipuun ja oman tilan välillä kasvaa…</vt:lpstr>
      <vt:lpstr>  Parisuhde on yhteyden etsimistä, kadottamista ja uudelleen löytämistä</vt:lpstr>
      <vt:lpstr>Läheisyyden ja erillisyyden luonnollinen vaihtelu edellyttää molemmilta puolisoilta </vt:lpstr>
      <vt:lpstr>Läheisyys ja erillisyys parisuhteen perusjännitteenä</vt:lpstr>
      <vt:lpstr>Kun samanlaisuus alkaa paljastua kuvitelmaksi ja erilaisuus nostaa päätään suhteessa:</vt:lpstr>
      <vt:lpstr>  Yhteys on elämän elinehto, mutta samaan aikaan sitä vastaan on suojauduttava henkensä kaupalla </vt:lpstr>
      <vt:lpstr> Varhaisten kokemusten merkitys erillisyyden ja erilaisuuden sietämiselle </vt:lpstr>
      <vt:lpstr>Vaikeus suostua todellisuuteen</vt:lpstr>
      <vt:lpstr> Puolisot ovat yhdessä välttääkseen suhteen, koska toisen erilaisen laskeminen lähelle on molemmille yhtä vaarallista </vt:lpstr>
      <vt:lpstr> Kolmannen läsnäolo helpottaa kahden välistä jännitettä</vt:lpstr>
      <vt:lpstr>Parimielentila –Couple State of Mind</vt:lpstr>
      <vt:lpstr>Parimielentilan merkitys parisuhteessa</vt:lpstr>
      <vt:lpstr>Parimielentilan merkitys parien hoidossa</vt:lpstr>
      <vt:lpstr>Miten  parimielentila toimii parien hoidossa?</vt:lpstr>
      <vt:lpstr>Miten parimielentila auttaa terapeuttia?</vt:lpstr>
      <vt:lpstr>Työntekijän parimielentila siirtyy parin käyttöön</vt:lpstr>
      <vt:lpstr> Erilaisuuden sietäminen mahdollistaa luovuuden </vt:lpstr>
      <vt:lpstr> Luova pari(suhde) </vt:lpstr>
      <vt:lpstr> Parisuhde kolmantena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Parisuhde uutena mahdollisuutena</dc:title>
  <dc:creator>Anttonen Anne</dc:creator>
  <cp:lastModifiedBy>Anne Anttonen</cp:lastModifiedBy>
  <cp:revision>24</cp:revision>
  <dcterms:created xsi:type="dcterms:W3CDTF">2020-04-30T09:37:08Z</dcterms:created>
  <dcterms:modified xsi:type="dcterms:W3CDTF">2026-08-20T12:54:52Z</dcterms:modified>
</cp:coreProperties>
</file>