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3" r:id="rId3"/>
    <p:sldId id="261" r:id="rId4"/>
    <p:sldId id="262" r:id="rId5"/>
    <p:sldId id="260" r:id="rId6"/>
    <p:sldId id="269" r:id="rId7"/>
    <p:sldId id="265" r:id="rId8"/>
    <p:sldId id="274" r:id="rId9"/>
    <p:sldId id="264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B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7CF2F-B14C-4184-B606-B6E9CB9CAE51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E9944-F343-4DFB-A48A-F1391FF50F6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GB" dirty="0" smtClean="0"/>
              <a:t>Just as young children explore life</a:t>
            </a:r>
          </a:p>
          <a:p>
            <a:pPr lvl="0">
              <a:buNone/>
            </a:pPr>
            <a:r>
              <a:rPr lang="en-GB" dirty="0" smtClean="0"/>
              <a:t>by playing homes and shops with child-sized kitchens and grocery stores, Edinburgh’s play church is made up of a beautifully carved and engraved altar, with drawers for items used in various church services. </a:t>
            </a:r>
          </a:p>
          <a:p>
            <a:pPr lvl="0"/>
            <a:r>
              <a:rPr lang="en-GB" dirty="0" smtClean="0"/>
              <a:t>It is portable, travelling to six churches in the diocese each year.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E9944-F343-4DFB-A48A-F1391FF50F61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B6D0-AA09-4F3E-AB0F-340D88B63CC3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5ED-F9AF-432B-99D1-CFFDDC2E8E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B6D0-AA09-4F3E-AB0F-340D88B63CC3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5ED-F9AF-432B-99D1-CFFDDC2E8E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B6D0-AA09-4F3E-AB0F-340D88B63CC3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5ED-F9AF-432B-99D1-CFFDDC2E8E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B6D0-AA09-4F3E-AB0F-340D88B63CC3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5ED-F9AF-432B-99D1-CFFDDC2E8E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B6D0-AA09-4F3E-AB0F-340D88B63CC3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5ED-F9AF-432B-99D1-CFFDDC2E8E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B6D0-AA09-4F3E-AB0F-340D88B63CC3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5ED-F9AF-432B-99D1-CFFDDC2E8E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B6D0-AA09-4F3E-AB0F-340D88B63CC3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5ED-F9AF-432B-99D1-CFFDDC2E8E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B6D0-AA09-4F3E-AB0F-340D88B63CC3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5ED-F9AF-432B-99D1-CFFDDC2E8E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B6D0-AA09-4F3E-AB0F-340D88B63CC3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5ED-F9AF-432B-99D1-CFFDDC2E8E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B6D0-AA09-4F3E-AB0F-340D88B63CC3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5ED-F9AF-432B-99D1-CFFDDC2E8E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B6D0-AA09-4F3E-AB0F-340D88B63CC3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5ED-F9AF-432B-99D1-CFFDDC2E8E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BB6D0-AA09-4F3E-AB0F-340D88B63CC3}" type="datetimeFigureOut">
              <a:rPr lang="en-US" smtClean="0"/>
              <a:pPr/>
              <a:t>4/30/2024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25ED-F9AF-432B-99D1-CFFDDC2E8E0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286124"/>
            <a:ext cx="6400800" cy="278608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b="1" dirty="0" smtClean="0">
                <a:solidFill>
                  <a:srgbClr val="002060"/>
                </a:solidFill>
              </a:rPr>
              <a:t>Rev. Christine Downey </a:t>
            </a:r>
          </a:p>
          <a:p>
            <a:pPr algn="l"/>
            <a:r>
              <a:rPr lang="en-GB" dirty="0" smtClean="0">
                <a:solidFill>
                  <a:srgbClr val="002060"/>
                </a:solidFill>
              </a:rPr>
              <a:t>Rector of St Mary’s, </a:t>
            </a:r>
            <a:r>
              <a:rPr lang="en-GB" dirty="0" err="1" smtClean="0">
                <a:solidFill>
                  <a:srgbClr val="002060"/>
                </a:solidFill>
              </a:rPr>
              <a:t>Dalmahoy</a:t>
            </a:r>
            <a:r>
              <a:rPr lang="en-GB" dirty="0" smtClean="0">
                <a:solidFill>
                  <a:srgbClr val="002060"/>
                </a:solidFill>
              </a:rPr>
              <a:t>, </a:t>
            </a:r>
          </a:p>
          <a:p>
            <a:pPr algn="l"/>
            <a:r>
              <a:rPr lang="en-GB" dirty="0" smtClean="0">
                <a:solidFill>
                  <a:srgbClr val="002060"/>
                </a:solidFill>
              </a:rPr>
              <a:t>and Member of the International Committee</a:t>
            </a:r>
          </a:p>
          <a:p>
            <a:pPr algn="l"/>
            <a:endParaRPr lang="en-GB" dirty="0" smtClean="0">
              <a:solidFill>
                <a:srgbClr val="002060"/>
              </a:solidFill>
            </a:endParaRPr>
          </a:p>
          <a:p>
            <a:pPr algn="l"/>
            <a:r>
              <a:rPr lang="en-GB" b="1" dirty="0" smtClean="0">
                <a:solidFill>
                  <a:srgbClr val="002060"/>
                </a:solidFill>
              </a:rPr>
              <a:t>Rev. Sarah Shaw</a:t>
            </a:r>
          </a:p>
          <a:p>
            <a:pPr algn="l"/>
            <a:r>
              <a:rPr lang="en-GB" dirty="0" smtClean="0">
                <a:solidFill>
                  <a:srgbClr val="002060"/>
                </a:solidFill>
              </a:rPr>
              <a:t>Rector of Christ Church, Falkirk, </a:t>
            </a:r>
          </a:p>
          <a:p>
            <a:pPr algn="l"/>
            <a:r>
              <a:rPr lang="en-GB" dirty="0" smtClean="0">
                <a:solidFill>
                  <a:srgbClr val="002060"/>
                </a:solidFill>
              </a:rPr>
              <a:t>and Synod Clerk for the Diocese of Edinburgh</a:t>
            </a:r>
          </a:p>
          <a:p>
            <a:pPr algn="l"/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4" name="Picture 3" descr="Edinburgh Diocese ban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714356"/>
            <a:ext cx="6858048" cy="171451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643074"/>
          </a:xfrm>
        </p:spPr>
        <p:txBody>
          <a:bodyPr>
            <a:normAutofit fontScale="90000"/>
          </a:bodyPr>
          <a:lstStyle/>
          <a:p>
            <a:pPr algn="r"/>
            <a:r>
              <a:rPr lang="en-GB" sz="4000" b="1" dirty="0" smtClean="0"/>
              <a:t>DMMC</a:t>
            </a:r>
            <a:br>
              <a:rPr lang="en-GB" sz="4000" b="1" dirty="0" smtClean="0"/>
            </a:br>
            <a:r>
              <a:rPr lang="en-GB" sz="4000" b="1" dirty="0" smtClean="0"/>
              <a:t>Advisor </a:t>
            </a:r>
            <a:br>
              <a:rPr lang="en-GB" sz="4000" b="1" dirty="0" smtClean="0"/>
            </a:br>
            <a:r>
              <a:rPr lang="en-GB" sz="4000" b="1" dirty="0" smtClean="0"/>
              <a:t>for Christian Life 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 Diocesan Mission and Ministry Committee (DMMC) (lay and ordained members</a:t>
            </a:r>
            <a:r>
              <a:rPr lang="en-GB" smtClean="0"/>
              <a:t>) supports </a:t>
            </a:r>
            <a:r>
              <a:rPr lang="en-GB" dirty="0" smtClean="0"/>
              <a:t>the Diocese in offering and promoting initiatives for spiritual and ministerial formation (study groups; gatherings; retreats; pilgrimages; quiet days; courses; prayer events)</a:t>
            </a:r>
          </a:p>
          <a:p>
            <a:r>
              <a:rPr lang="en-GB" dirty="0" smtClean="0"/>
              <a:t>The Advisor for Christian Life (a paid, Diocesan staff member) takes their work forward and keeps in touch with all Clergy and Vestry Secretaries to promote and organise such events.</a:t>
            </a:r>
          </a:p>
          <a:p>
            <a:endParaRPr lang="en-GB" dirty="0"/>
          </a:p>
        </p:txBody>
      </p:sp>
      <p:pic>
        <p:nvPicPr>
          <p:cNvPr id="4" name="Picture 3" descr="Edinburgh Diocese ban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500042"/>
            <a:ext cx="3643338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/>
              <a:t>Diocesan</a:t>
            </a:r>
            <a:br>
              <a:rPr lang="en-GB" sz="3100" dirty="0" smtClean="0"/>
            </a:br>
            <a:r>
              <a:rPr lang="en-GB" sz="3100" dirty="0" smtClean="0"/>
              <a:t> Gathering</a:t>
            </a:r>
            <a:br>
              <a:rPr lang="en-GB" sz="3100" dirty="0" smtClean="0"/>
            </a:br>
            <a:r>
              <a:rPr lang="en-GB" sz="3100" dirty="0" smtClean="0"/>
              <a:t> </a:t>
            </a:r>
            <a:r>
              <a:rPr lang="en-GB" dirty="0" smtClean="0"/>
              <a:t>2024</a:t>
            </a:r>
            <a:endParaRPr lang="en-GB" dirty="0"/>
          </a:p>
        </p:txBody>
      </p:sp>
      <p:pic>
        <p:nvPicPr>
          <p:cNvPr id="5" name="Content Placeholder 4" descr="Big-Day-Heade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500306"/>
            <a:ext cx="8658228" cy="2986094"/>
          </a:xfrm>
        </p:spPr>
      </p:pic>
      <p:pic>
        <p:nvPicPr>
          <p:cNvPr id="4" name="Picture 3" descr="Edinburgh Diocese bann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428604"/>
            <a:ext cx="3643338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‘Let us Pray!’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 smtClean="0"/>
              <a:t>Let Us Pray! 2024 Diocesan Gathering</a:t>
            </a:r>
          </a:p>
          <a:p>
            <a:pPr>
              <a:buNone/>
            </a:pPr>
            <a:r>
              <a:rPr lang="en-GB" b="1" dirty="0" smtClean="0"/>
              <a:t>	</a:t>
            </a:r>
            <a:r>
              <a:rPr lang="en-GB" dirty="0" smtClean="0"/>
              <a:t>Saturday 11</a:t>
            </a:r>
            <a:r>
              <a:rPr lang="en-GB" baseline="30000" dirty="0" smtClean="0"/>
              <a:t>th</a:t>
            </a:r>
            <a:r>
              <a:rPr lang="en-GB" dirty="0" smtClean="0"/>
              <a:t> May 2024, from 10:30am until 3:30pm, in St Mary’s Cathedral. It is a free day for the whole Church family to learn, worship, and pray together.</a:t>
            </a:r>
          </a:p>
          <a:p>
            <a:endParaRPr lang="en-GB" dirty="0" smtClean="0"/>
          </a:p>
          <a:p>
            <a:r>
              <a:rPr lang="en-GB" b="1" dirty="0" smtClean="0"/>
              <a:t>Workshops: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A Prayer Walk; </a:t>
            </a:r>
            <a:r>
              <a:rPr lang="en-GB" dirty="0" err="1" smtClean="0"/>
              <a:t>Lectio</a:t>
            </a:r>
            <a:r>
              <a:rPr lang="en-GB" dirty="0" smtClean="0"/>
              <a:t> </a:t>
            </a:r>
            <a:r>
              <a:rPr lang="en-GB" dirty="0" err="1" smtClean="0"/>
              <a:t>Divina</a:t>
            </a:r>
            <a:r>
              <a:rPr lang="en-GB" dirty="0" smtClean="0"/>
              <a:t>; Imaginative prayer; The </a:t>
            </a:r>
            <a:r>
              <a:rPr lang="en-GB" dirty="0" err="1" smtClean="0"/>
              <a:t>Examen</a:t>
            </a:r>
            <a:r>
              <a:rPr lang="en-GB" dirty="0" smtClean="0"/>
              <a:t>; Bible </a:t>
            </a:r>
            <a:r>
              <a:rPr lang="en-GB" dirty="0" err="1" smtClean="0"/>
              <a:t>journalling</a:t>
            </a:r>
            <a:r>
              <a:rPr lang="en-GB" dirty="0" smtClean="0"/>
              <a:t>; Prayer and movement; The Lord’s Prayer in British Sign Language; ‘Stations of the Cross’ for the Climate Crisis; and more.</a:t>
            </a:r>
            <a:endParaRPr lang="en-GB" dirty="0"/>
          </a:p>
        </p:txBody>
      </p:sp>
      <p:pic>
        <p:nvPicPr>
          <p:cNvPr id="4" name="Picture 3" descr="Edinburgh Diocese ban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428604"/>
            <a:ext cx="3643338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GB" dirty="0" smtClean="0"/>
              <a:t>Play Church</a:t>
            </a:r>
            <a:br>
              <a:rPr lang="en-GB" dirty="0" smtClean="0"/>
            </a:br>
            <a:r>
              <a:rPr lang="en-GB" dirty="0" smtClean="0"/>
              <a:t> – a Diocesan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en-GB" sz="2800" dirty="0" smtClean="0"/>
              <a:t>Edinburgh churches have designed</a:t>
            </a:r>
          </a:p>
          <a:p>
            <a:pPr lvl="0">
              <a:buNone/>
            </a:pPr>
            <a:r>
              <a:rPr lang="en-GB" sz="2800" dirty="0" smtClean="0"/>
              <a:t>and created a child-sized altar</a:t>
            </a:r>
          </a:p>
          <a:p>
            <a:pPr lvl="0">
              <a:buNone/>
            </a:pPr>
            <a:r>
              <a:rPr lang="en-GB" sz="2800" dirty="0" smtClean="0"/>
              <a:t>to help children explore their faith</a:t>
            </a:r>
          </a:p>
          <a:p>
            <a:pPr lvl="0">
              <a:buNone/>
            </a:pPr>
            <a:r>
              <a:rPr lang="en-GB" sz="2800" dirty="0" smtClean="0"/>
              <a:t>and church in a fun and unique way.</a:t>
            </a:r>
          </a:p>
          <a:p>
            <a:pPr lvl="0">
              <a:buNone/>
            </a:pPr>
            <a:endParaRPr lang="en-GB" sz="2800" dirty="0" smtClean="0"/>
          </a:p>
          <a:p>
            <a:pPr lvl="0">
              <a:buNone/>
            </a:pPr>
            <a:r>
              <a:rPr lang="en-GB" sz="2800" dirty="0" smtClean="0"/>
              <a:t>‘Play Church’ visits 6 churches a year.</a:t>
            </a:r>
          </a:p>
          <a:p>
            <a:pPr lvl="0">
              <a:buNone/>
            </a:pPr>
            <a:endParaRPr lang="en-GB" sz="2800" dirty="0" smtClean="0"/>
          </a:p>
          <a:p>
            <a:pPr lvl="0">
              <a:buNone/>
            </a:pPr>
            <a:r>
              <a:rPr lang="en-GB" sz="2800" dirty="0" smtClean="0"/>
              <a:t>Everything is child-sized, including</a:t>
            </a:r>
          </a:p>
          <a:p>
            <a:pPr lvl="0">
              <a:buNone/>
            </a:pPr>
            <a:r>
              <a:rPr lang="en-GB" sz="2800" dirty="0" smtClean="0"/>
              <a:t>a Bishop’s mitre!</a:t>
            </a:r>
          </a:p>
          <a:p>
            <a:endParaRPr lang="en-GB" sz="2800" dirty="0"/>
          </a:p>
        </p:txBody>
      </p:sp>
      <p:pic>
        <p:nvPicPr>
          <p:cNvPr id="4" name="Picture 3" descr="Edinburgh Diocese bann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357166"/>
            <a:ext cx="3643338" cy="1143008"/>
          </a:xfrm>
          <a:prstGeom prst="rect">
            <a:avLst/>
          </a:prstGeom>
        </p:spPr>
      </p:pic>
      <p:pic>
        <p:nvPicPr>
          <p:cNvPr id="5" name="Content Placeholder 3" descr="Play Church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1714488"/>
            <a:ext cx="2646366" cy="4572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6" descr="Edinburgh Diocese ban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3643338" cy="1143008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algn="ctr">
              <a:buNone/>
            </a:pPr>
            <a:r>
              <a:rPr lang="en-GB" sz="4400" b="1" dirty="0" smtClean="0"/>
              <a:t>Spiritual Leadership </a:t>
            </a:r>
          </a:p>
          <a:p>
            <a:pPr algn="ctr">
              <a:buNone/>
            </a:pPr>
            <a:r>
              <a:rPr lang="en-GB" sz="4400" b="1" dirty="0" smtClean="0"/>
              <a:t>in the </a:t>
            </a:r>
          </a:p>
          <a:p>
            <a:pPr algn="ctr">
              <a:buNone/>
            </a:pPr>
            <a:r>
              <a:rPr lang="en-GB" sz="4400" b="1" dirty="0" smtClean="0"/>
              <a:t>Diocese of Edinburgh</a:t>
            </a:r>
            <a:endParaRPr lang="en-GB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0000" lnSpcReduction="20000"/>
          </a:bodyPr>
          <a:lstStyle/>
          <a:p>
            <a:endParaRPr lang="en-GB" dirty="0" smtClean="0"/>
          </a:p>
          <a:p>
            <a:endParaRPr lang="en-GB" sz="3500" b="1" dirty="0" smtClean="0"/>
          </a:p>
          <a:p>
            <a:pPr>
              <a:buNone/>
            </a:pPr>
            <a:r>
              <a:rPr lang="en-GB" sz="3500" b="1" dirty="0" smtClean="0"/>
              <a:t>The origins of Christianity in Scotland</a:t>
            </a:r>
          </a:p>
          <a:p>
            <a:r>
              <a:rPr lang="en-GB" sz="3500" dirty="0" smtClean="0"/>
              <a:t>Monks came from Ireland to Scotland in the fifth century</a:t>
            </a:r>
          </a:p>
          <a:p>
            <a:r>
              <a:rPr lang="en-GB" sz="3500" dirty="0" smtClean="0"/>
              <a:t>St Columba found the monastic community on Iona in 563.  Many monasteries were founded, over the centuries, such as Arbroath Abbey, above (now a ruin)</a:t>
            </a:r>
          </a:p>
          <a:p>
            <a:r>
              <a:rPr lang="en-GB" sz="3500" dirty="0" smtClean="0"/>
              <a:t>After the Scottish Reformation which started in 1560, the Scottish Church was at times Presbyterian, and at others Episcopalian, until 1690.</a:t>
            </a:r>
          </a:p>
          <a:p>
            <a:r>
              <a:rPr lang="en-GB" sz="3500" dirty="0" smtClean="0"/>
              <a:t>Some pre-reformation places of worship and artefacts can still be seen, entirely or partially </a:t>
            </a:r>
          </a:p>
          <a:p>
            <a:endParaRPr lang="en-GB" sz="3500" dirty="0" smtClean="0"/>
          </a:p>
          <a:p>
            <a:endParaRPr lang="en-GB" dirty="0" smtClean="0"/>
          </a:p>
        </p:txBody>
      </p:sp>
      <p:pic>
        <p:nvPicPr>
          <p:cNvPr id="5" name="Picture 4" descr="Edinburgh Diocese ban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6858048" cy="1714512"/>
          </a:xfrm>
          <a:prstGeom prst="rect">
            <a:avLst/>
          </a:prstGeom>
        </p:spPr>
      </p:pic>
      <p:pic>
        <p:nvPicPr>
          <p:cNvPr id="7" name="Picture 6" descr="IMG_20190104_1331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285728"/>
            <a:ext cx="1928826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Monastic origins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 Scottish Episcopal Church, our monastic origins show themselves in the praying of The Offices – Morning, Evening, and Night Prayer.</a:t>
            </a:r>
          </a:p>
          <a:p>
            <a:r>
              <a:rPr lang="en-GB" dirty="0" smtClean="0"/>
              <a:t>Clergy are obliged to say Morning and Evening Prayer, either privately or publicly.</a:t>
            </a:r>
          </a:p>
          <a:p>
            <a:r>
              <a:rPr lang="en-GB" dirty="0" smtClean="0"/>
              <a:t>The Bishop prays for the Clergy and in turn, the Clergy and people of the Diocese pray for The Bishop.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4" descr="Edinburgh Diocese ban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428604"/>
            <a:ext cx="3643338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GB" dirty="0" smtClean="0"/>
              <a:t>Commitment</a:t>
            </a:r>
            <a:br>
              <a:rPr lang="en-GB" dirty="0" smtClean="0"/>
            </a:br>
            <a:r>
              <a:rPr lang="en-GB" dirty="0" smtClean="0"/>
              <a:t>to prayer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GB" b="1" dirty="0" smtClean="0"/>
          </a:p>
          <a:p>
            <a:pPr>
              <a:lnSpc>
                <a:spcPct val="120000"/>
              </a:lnSpc>
              <a:buNone/>
            </a:pPr>
            <a:r>
              <a:rPr lang="en-GB" sz="9600" b="1" dirty="0" smtClean="0"/>
              <a:t>Baptism vows</a:t>
            </a:r>
          </a:p>
          <a:p>
            <a:pPr>
              <a:lnSpc>
                <a:spcPct val="120000"/>
              </a:lnSpc>
              <a:buNone/>
            </a:pPr>
            <a:r>
              <a:rPr lang="en-US" sz="9600" dirty="0" smtClean="0"/>
              <a:t> </a:t>
            </a:r>
            <a:endParaRPr lang="en-GB" sz="9600" dirty="0" smtClean="0"/>
          </a:p>
          <a:p>
            <a:pPr>
              <a:lnSpc>
                <a:spcPct val="120000"/>
              </a:lnSpc>
              <a:buNone/>
            </a:pPr>
            <a:r>
              <a:rPr lang="en-US" sz="9600" dirty="0" smtClean="0"/>
              <a:t>N., as a disciple of Christ will you continue in the Apostles‘ teaching and fellowship, in the breaking of bread and in the prayers?</a:t>
            </a:r>
            <a:endParaRPr lang="en-GB" sz="9600" dirty="0" smtClean="0"/>
          </a:p>
          <a:p>
            <a:pPr>
              <a:lnSpc>
                <a:spcPct val="120000"/>
              </a:lnSpc>
              <a:buNone/>
            </a:pPr>
            <a:r>
              <a:rPr lang="en-US" sz="9600" dirty="0" smtClean="0"/>
              <a:t> </a:t>
            </a:r>
            <a:r>
              <a:rPr lang="en-US" sz="9600" i="1" dirty="0" smtClean="0"/>
              <a:t>Answer 	With the help of God, I will. 	(Or, when an infant is being </a:t>
            </a:r>
            <a:r>
              <a:rPr lang="en-US" sz="9600" i="1" dirty="0" err="1" smtClean="0"/>
              <a:t>baptised</a:t>
            </a:r>
            <a:r>
              <a:rPr lang="en-US" sz="9600" i="1" dirty="0" smtClean="0"/>
              <a:t>): </a:t>
            </a:r>
            <a:endParaRPr lang="en-GB" sz="9600" dirty="0" smtClean="0"/>
          </a:p>
          <a:p>
            <a:pPr>
              <a:lnSpc>
                <a:spcPct val="120000"/>
              </a:lnSpc>
              <a:buNone/>
            </a:pPr>
            <a:r>
              <a:rPr lang="en-US" sz="9600" dirty="0" smtClean="0"/>
              <a:t>		</a:t>
            </a:r>
          </a:p>
          <a:p>
            <a:pPr>
              <a:lnSpc>
                <a:spcPct val="120000"/>
              </a:lnSpc>
              <a:buNone/>
            </a:pPr>
            <a:r>
              <a:rPr lang="en-US" sz="9600" dirty="0" smtClean="0"/>
              <a:t>NN., as those who will love and care for N., will you continue in </a:t>
            </a:r>
            <a:r>
              <a:rPr lang="en-US" sz="9600" smtClean="0"/>
              <a:t>the Apostles‘ teaching </a:t>
            </a:r>
            <a:r>
              <a:rPr lang="en-US" sz="9600" dirty="0" smtClean="0"/>
              <a:t>and fellowship, in the breaking of bread and in the prayers?</a:t>
            </a:r>
            <a:endParaRPr lang="en-GB" sz="9600" dirty="0" smtClean="0"/>
          </a:p>
          <a:p>
            <a:pPr>
              <a:lnSpc>
                <a:spcPct val="120000"/>
              </a:lnSpc>
              <a:buNone/>
            </a:pPr>
            <a:r>
              <a:rPr lang="en-US" sz="9600" i="1" dirty="0" smtClean="0"/>
              <a:t>Answer	With the help of God, I will.</a:t>
            </a:r>
            <a:endParaRPr lang="en-GB" sz="9600" dirty="0" smtClean="0"/>
          </a:p>
          <a:p>
            <a:pPr>
              <a:buNone/>
            </a:pPr>
            <a:endParaRPr lang="en-GB" sz="5000" b="1" dirty="0" smtClean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endParaRPr lang="en-GB" dirty="0" smtClean="0"/>
          </a:p>
        </p:txBody>
      </p:sp>
      <p:pic>
        <p:nvPicPr>
          <p:cNvPr id="4" name="Picture 3" descr="Edinburgh Diocese ban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57166"/>
            <a:ext cx="3643338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GB" dirty="0" smtClean="0"/>
              <a:t>Commitment</a:t>
            </a:r>
            <a:br>
              <a:rPr lang="en-GB" dirty="0" smtClean="0"/>
            </a:br>
            <a:r>
              <a:rPr lang="en-GB" dirty="0" smtClean="0"/>
              <a:t>to prayer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/>
              <a:t>The Ordination of Deacons and Priests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b="1" dirty="0" smtClean="0"/>
              <a:t>Bishop:</a:t>
            </a:r>
            <a:r>
              <a:rPr lang="en-GB" dirty="0" smtClean="0"/>
              <a:t> Will you devote yourself to prayer, to reading the Holy Scriptures and to all studies that will increase your faith and deepen your understanding of the truth?</a:t>
            </a:r>
          </a:p>
          <a:p>
            <a:r>
              <a:rPr lang="en-GB" b="1" dirty="0" smtClean="0"/>
              <a:t>Answer: </a:t>
            </a:r>
            <a:r>
              <a:rPr lang="en-GB" dirty="0" smtClean="0"/>
              <a:t>By the help of God, I will</a:t>
            </a:r>
          </a:p>
          <a:p>
            <a:endParaRPr lang="en-GB" dirty="0" smtClean="0"/>
          </a:p>
          <a:p>
            <a:pPr>
              <a:buNone/>
            </a:pPr>
            <a:r>
              <a:rPr lang="en-GB" sz="2800" dirty="0" smtClean="0"/>
              <a:t>(Scottish Ordinal 1984)</a:t>
            </a:r>
          </a:p>
          <a:p>
            <a:endParaRPr lang="en-GB" dirty="0"/>
          </a:p>
        </p:txBody>
      </p:sp>
      <p:pic>
        <p:nvPicPr>
          <p:cNvPr id="4" name="Picture 3" descr="Edinburgh Diocese ban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57166"/>
            <a:ext cx="3643338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Spiritual Leadership </a:t>
            </a:r>
            <a:br>
              <a:rPr lang="en-GB" dirty="0" smtClean="0"/>
            </a:br>
            <a:r>
              <a:rPr lang="en-GB" dirty="0" smtClean="0"/>
              <a:t>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Welcome and Induction</a:t>
            </a:r>
          </a:p>
          <a:p>
            <a:r>
              <a:rPr lang="en-GB" dirty="0" smtClean="0"/>
              <a:t>Ministerial Review process</a:t>
            </a:r>
          </a:p>
          <a:p>
            <a:r>
              <a:rPr lang="en-GB" dirty="0" smtClean="0"/>
              <a:t>Diocesan Prayer Diary</a:t>
            </a:r>
          </a:p>
          <a:p>
            <a:r>
              <a:rPr lang="en-GB" dirty="0" smtClean="0"/>
              <a:t>Diocesan Mission and Ministry Committee (DMMC)/Advisor for Christian Life</a:t>
            </a:r>
          </a:p>
          <a:p>
            <a:r>
              <a:rPr lang="en-GB" dirty="0" smtClean="0"/>
              <a:t>‘Let us Pray!’ Diocesan Gathering 2024</a:t>
            </a:r>
          </a:p>
          <a:p>
            <a:r>
              <a:rPr lang="en-GB" dirty="0" smtClean="0"/>
              <a:t>Play Church – a Diocesan resource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 lvl="8">
              <a:buNone/>
            </a:pPr>
            <a:endParaRPr lang="en-GB" dirty="0" smtClean="0"/>
          </a:p>
          <a:p>
            <a:pPr lvl="8"/>
            <a:endParaRPr lang="en-GB" dirty="0"/>
          </a:p>
        </p:txBody>
      </p:sp>
      <p:pic>
        <p:nvPicPr>
          <p:cNvPr id="4" name="Picture 3" descr="Edinburgh Diocese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428604"/>
            <a:ext cx="3214710" cy="928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3200" dirty="0" smtClean="0"/>
              <a:t>Welcome and Induction;</a:t>
            </a:r>
            <a:br>
              <a:rPr lang="en-GB" sz="3200" dirty="0" smtClean="0"/>
            </a:br>
            <a:r>
              <a:rPr lang="en-GB" sz="3200" dirty="0" smtClean="0"/>
              <a:t>Ministerial Review</a:t>
            </a:r>
            <a:endParaRPr lang="en-GB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On arrival in the Diocese, Clergy are offered pastoral supervision (free, for 1 year)</a:t>
            </a:r>
          </a:p>
          <a:p>
            <a:r>
              <a:rPr lang="en-GB" dirty="0" smtClean="0"/>
              <a:t>Clergy are expected to have regular Spiritual Direction and an annual Retreat; help can be given to organise these</a:t>
            </a:r>
          </a:p>
          <a:p>
            <a:r>
              <a:rPr lang="en-GB" dirty="0" smtClean="0"/>
              <a:t>The annual Ministerial Review process is a ‘peer review’ system where each clergy person meets with one other, to review the past year of ministry</a:t>
            </a:r>
          </a:p>
          <a:p>
            <a:r>
              <a:rPr lang="en-GB" dirty="0" smtClean="0"/>
              <a:t>One of the aspects of this is to reflect on the following promise in the Ordinal: </a:t>
            </a:r>
            <a:r>
              <a:rPr lang="en-US" b="1" i="1" dirty="0" smtClean="0"/>
              <a:t>“Will you devote yourself to prayer, to reading the Holy Scriptures and to all studies that will increase your faith and deepen your understating of the truth?” </a:t>
            </a:r>
            <a:endParaRPr lang="en-GB" dirty="0"/>
          </a:p>
        </p:txBody>
      </p:sp>
      <p:pic>
        <p:nvPicPr>
          <p:cNvPr id="6" name="Picture 5" descr="Edinburgh Diocese ban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85728"/>
            <a:ext cx="3643338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Diocesan Prayer Diary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Autofit/>
          </a:bodyPr>
          <a:lstStyle/>
          <a:p>
            <a:r>
              <a:rPr lang="en-GB" sz="2600" dirty="0" smtClean="0"/>
              <a:t>The Diocese of Edinburgh publishes a ‘Prayer Diary,’ whereby the clergy and people of each Church are encouraged to pray for every other church, in a Cycle of Prayer</a:t>
            </a:r>
          </a:p>
          <a:p>
            <a:r>
              <a:rPr lang="en-GB" sz="2600" dirty="0" smtClean="0"/>
              <a:t>Included in the Prayer Diary are our friends in our linked Dioceses of Espoo, Cape Coast, Ghana, and Dunedin, NZ</a:t>
            </a:r>
          </a:p>
          <a:p>
            <a:r>
              <a:rPr lang="en-GB" sz="2600" dirty="0" smtClean="0"/>
              <a:t>We also pray for particular groups, such as our ministries to children and young people; older people; workplace chaplains; and religious communities</a:t>
            </a:r>
          </a:p>
          <a:p>
            <a:r>
              <a:rPr lang="en-GB" sz="2600" dirty="0" smtClean="0"/>
              <a:t>As of October 2023 we have a new religious community of Franciscan brothers in our Diocese, who pray, live and work in an urban priority area of Edinburgh. </a:t>
            </a:r>
            <a:endParaRPr lang="en-GB" sz="2600" dirty="0"/>
          </a:p>
        </p:txBody>
      </p:sp>
      <p:pic>
        <p:nvPicPr>
          <p:cNvPr id="4" name="Picture 3" descr="Edinburgh Diocese ban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85728"/>
            <a:ext cx="3643338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711</Words>
  <Application>Microsoft Office PowerPoint</Application>
  <PresentationFormat>On-screen Show (4:3)</PresentationFormat>
  <Paragraphs>85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Monastic origins</vt:lpstr>
      <vt:lpstr>Commitment to prayer</vt:lpstr>
      <vt:lpstr>Commitment to prayer</vt:lpstr>
      <vt:lpstr> Spiritual Leadership  examples</vt:lpstr>
      <vt:lpstr>Welcome and Induction; Ministerial Review</vt:lpstr>
      <vt:lpstr> Diocesan Prayer Diary</vt:lpstr>
      <vt:lpstr>DMMC Advisor  for Christian Life  </vt:lpstr>
      <vt:lpstr> Diocesan  Gathering  2024</vt:lpstr>
      <vt:lpstr>‘Let us Pray!’</vt:lpstr>
      <vt:lpstr>Play Church  – a Diocesan Resource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Kindness</dc:title>
  <dc:creator>Corporate Edition</dc:creator>
  <cp:lastModifiedBy>Corporate Edition</cp:lastModifiedBy>
  <cp:revision>103</cp:revision>
  <dcterms:created xsi:type="dcterms:W3CDTF">2021-01-26T17:46:18Z</dcterms:created>
  <dcterms:modified xsi:type="dcterms:W3CDTF">2024-04-30T20:19:58Z</dcterms:modified>
</cp:coreProperties>
</file>