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C83BE-6E07-4366-A663-18D197250357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2F2E-CE72-4684-87CB-9F8F8C9D9B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98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40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36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32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/>
              <a:t>Dokumentointiportfoliosta nuoli jonnekin.......</a:t>
            </a:r>
            <a:r>
              <a:rPr lang="sv-FI" baseline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619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38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767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91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58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17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81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defRPr/>
            </a:lvl2pPr>
            <a:lvl3pPr lvl="2" rtl="0">
              <a:spcBef>
                <a:spcPts val="0"/>
              </a:spcBef>
              <a:buClr>
                <a:schemeClr val="dk1"/>
              </a:buClr>
              <a:defRPr/>
            </a:lvl3pPr>
            <a:lvl4pPr lvl="3" rtl="0">
              <a:spcBef>
                <a:spcPts val="0"/>
              </a:spcBef>
              <a:buClr>
                <a:schemeClr val="dk1"/>
              </a:buClr>
              <a:defRPr/>
            </a:lvl4pPr>
            <a:lvl5pPr lvl="4" rtl="0">
              <a:spcBef>
                <a:spcPts val="0"/>
              </a:spcBef>
              <a:buClr>
                <a:schemeClr val="dk1"/>
              </a:buClr>
              <a:defRPr/>
            </a:lvl5pPr>
            <a:lvl6pPr lvl="5" rtl="0">
              <a:spcBef>
                <a:spcPts val="0"/>
              </a:spcBef>
              <a:buClr>
                <a:schemeClr val="dk1"/>
              </a:buClr>
              <a:defRPr/>
            </a:lvl6pPr>
            <a:lvl7pPr lvl="6" rtl="0">
              <a:spcBef>
                <a:spcPts val="0"/>
              </a:spcBef>
              <a:buClr>
                <a:schemeClr val="dk1"/>
              </a:buClr>
              <a:defRPr/>
            </a:lvl7pPr>
            <a:lvl8pPr lvl="7" rtl="0">
              <a:spcBef>
                <a:spcPts val="0"/>
              </a:spcBef>
              <a:buClr>
                <a:schemeClr val="dk1"/>
              </a:buClr>
              <a:defRPr/>
            </a:lvl8pPr>
            <a:lvl9pPr lvl="8" rtl="0">
              <a:spcBef>
                <a:spcPts val="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44398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18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19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47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74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54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0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8334-5B85-4737-839C-8DF7700559BC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BC4C-7AEE-4541-B0C9-3DB5FDE7F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10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ja.kankaanranta@jyu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a.s.m.alanko@student.jyu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1548900" y="2476933"/>
            <a:ext cx="6046200" cy="9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FI" sz="4800" b="1">
                <a:solidFill>
                  <a:schemeClr val="accent3"/>
                </a:solidFill>
                <a:latin typeface="Cambria"/>
                <a:ea typeface="Cambria"/>
                <a:cs typeface="Cambria"/>
                <a:sym typeface="Cambria"/>
              </a:rPr>
              <a:t>Pedagogisk modell för arbete med den digitala </a:t>
            </a:r>
            <a:r>
              <a:rPr lang="sv-FI" sz="4800" b="1" smtClean="0">
                <a:solidFill>
                  <a:schemeClr val="accent3"/>
                </a:solidFill>
                <a:latin typeface="Cambria"/>
                <a:ea typeface="Cambria"/>
                <a:cs typeface="Cambria"/>
                <a:sym typeface="Cambria"/>
              </a:rPr>
              <a:t>portfolion</a:t>
            </a:r>
            <a:endParaRPr lang="sv-FI" sz="4800" b="1">
              <a:solidFill>
                <a:schemeClr val="accent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/>
              <a:t>13.7.2017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FI"/>
              <a:t>Marja Kankaanranta &amp; Maria Alanko / JU</a:t>
            </a:r>
          </a:p>
        </p:txBody>
      </p:sp>
    </p:spTree>
    <p:extLst>
      <p:ext uri="{BB962C8B-B14F-4D97-AF65-F5344CB8AC3E}">
        <p14:creationId xmlns:p14="http://schemas.microsoft.com/office/powerpoint/2010/main" val="163791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>
            <a:off x="1651950" y="5730633"/>
            <a:ext cx="5840100" cy="668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Planen för småbarnspedagogik</a:t>
            </a:r>
          </a:p>
        </p:txBody>
      </p:sp>
      <p:sp>
        <p:nvSpPr>
          <p:cNvPr id="278" name="Shape 278"/>
          <p:cNvSpPr/>
          <p:nvPr/>
        </p:nvSpPr>
        <p:spPr>
          <a:xfrm>
            <a:off x="1913100" y="5013933"/>
            <a:ext cx="5317800" cy="668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Daghemmets / barngruppens verksamhet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716016" y="6361874"/>
            <a:ext cx="3502152" cy="365125"/>
          </a:xfrm>
        </p:spPr>
        <p:txBody>
          <a:bodyPr/>
          <a:lstStyle/>
          <a:p>
            <a:r>
              <a:rPr lang="sv-FI"/>
              <a:t>Marja Kankaanranta &amp; Maria Alanko / JU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sv-FI"/>
              <a:t>13.7.2017</a:t>
            </a:r>
          </a:p>
        </p:txBody>
      </p:sp>
      <p:sp>
        <p:nvSpPr>
          <p:cNvPr id="2" name="Rektangel med rundade hörn 1"/>
          <p:cNvSpPr/>
          <p:nvPr/>
        </p:nvSpPr>
        <p:spPr>
          <a:xfrm>
            <a:off x="3681754" y="552107"/>
            <a:ext cx="178049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Reflektion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6060441" y="1524920"/>
            <a:ext cx="178049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Presentation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6044036" y="3132319"/>
            <a:ext cx="181330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Självutvärdering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3347864" y="3912258"/>
            <a:ext cx="2251738" cy="10147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Barnets plan för småbarnspedagogik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1122938" y="3096388"/>
            <a:ext cx="178049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Dokumentation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3" name="Rektangel med rundade hörn 12"/>
          <p:cNvSpPr/>
          <p:nvPr/>
        </p:nvSpPr>
        <p:spPr>
          <a:xfrm>
            <a:off x="1122938" y="1524920"/>
            <a:ext cx="178049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smtClean="0">
                <a:solidFill>
                  <a:schemeClr val="tx1"/>
                </a:solidFill>
              </a:rPr>
              <a:t>Val</a:t>
            </a:r>
            <a:endParaRPr lang="sv-SE" b="1">
              <a:solidFill>
                <a:schemeClr val="tx1"/>
              </a:solidFill>
            </a:endParaRPr>
          </a:p>
        </p:txBody>
      </p:sp>
      <p:cxnSp>
        <p:nvCxnSpPr>
          <p:cNvPr id="15" name="Rak pilkoppling 14"/>
          <p:cNvCxnSpPr/>
          <p:nvPr/>
        </p:nvCxnSpPr>
        <p:spPr>
          <a:xfrm>
            <a:off x="5663586" y="972224"/>
            <a:ext cx="1152128" cy="314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/>
          <p:nvPr/>
        </p:nvCxnSpPr>
        <p:spPr>
          <a:xfrm>
            <a:off x="6876256" y="2564904"/>
            <a:ext cx="0" cy="352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/>
          <p:cNvCxnSpPr/>
          <p:nvPr/>
        </p:nvCxnSpPr>
        <p:spPr>
          <a:xfrm flipV="1">
            <a:off x="1913100" y="2599646"/>
            <a:ext cx="0" cy="31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koppling 30"/>
          <p:cNvCxnSpPr/>
          <p:nvPr/>
        </p:nvCxnSpPr>
        <p:spPr>
          <a:xfrm flipV="1">
            <a:off x="2013184" y="984896"/>
            <a:ext cx="1128346" cy="321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/>
          <p:cNvCxnSpPr/>
          <p:nvPr/>
        </p:nvCxnSpPr>
        <p:spPr>
          <a:xfrm flipH="1">
            <a:off x="5940152" y="4159165"/>
            <a:ext cx="936104" cy="33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koppling 37"/>
          <p:cNvCxnSpPr/>
          <p:nvPr/>
        </p:nvCxnSpPr>
        <p:spPr>
          <a:xfrm flipH="1" flipV="1">
            <a:off x="2123728" y="4159165"/>
            <a:ext cx="1017802" cy="333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01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3900425" y="3864867"/>
            <a:ext cx="1004700" cy="97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 sz="1200" b="1" dirty="0" smtClean="0"/>
              <a:t>Barnet</a:t>
            </a:r>
            <a:endParaRPr lang="sv-FI" sz="1200" b="1" dirty="0"/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142475" y="188640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spcBef>
                <a:spcPts val="0"/>
              </a:spcBef>
              <a:buNone/>
            </a:pPr>
            <a:r>
              <a:rPr lang="sv-FI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/>
                <a:ea typeface="Cambria"/>
                <a:cs typeface="Cambria"/>
                <a:sym typeface="Cambria"/>
              </a:rPr>
              <a:t>Planen </a:t>
            </a:r>
            <a:r>
              <a:rPr lang="sv-FI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/>
                <a:ea typeface="Cambria"/>
                <a:cs typeface="Cambria"/>
                <a:sym typeface="Cambria"/>
              </a:rPr>
              <a:t>FÖR SMÅBARNSPEDAGOGIK</a:t>
            </a:r>
          </a:p>
        </p:txBody>
      </p:sp>
      <p:sp>
        <p:nvSpPr>
          <p:cNvPr id="285" name="Shape 285"/>
          <p:cNvSpPr/>
          <p:nvPr/>
        </p:nvSpPr>
        <p:spPr>
          <a:xfrm>
            <a:off x="180474" y="2667000"/>
            <a:ext cx="2879357" cy="2932800"/>
          </a:xfrm>
          <a:prstGeom prst="rightArrowCallout">
            <a:avLst>
              <a:gd name="adj1" fmla="val 16253"/>
              <a:gd name="adj2" fmla="val 18126"/>
              <a:gd name="adj3" fmla="val 25000"/>
              <a:gd name="adj4" fmla="val 703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spcBef>
                <a:spcPts val="0"/>
              </a:spcBef>
              <a:buNone/>
            </a:pPr>
            <a:r>
              <a:rPr lang="sv-FI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BARNETS</a:t>
            </a: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intressen</a:t>
            </a:r>
          </a:p>
          <a:p>
            <a:pPr marL="457200" lvl="0" indent="-228600">
              <a:spcBef>
                <a:spcPts val="0"/>
              </a:spcBef>
              <a:buFont typeface="Calibri"/>
              <a:buChar char="-"/>
            </a:pPr>
            <a:r>
              <a:rPr lang="sv-FI" b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styrkor</a:t>
            </a:r>
            <a:endParaRPr lang="sv-FI" b="1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>
              <a:spcBef>
                <a:spcPts val="0"/>
              </a:spcBef>
              <a:buFont typeface="Calibri"/>
              <a:buChar char="-"/>
            </a:pPr>
            <a:r>
              <a:rPr lang="sv-FI" b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behov</a:t>
            </a:r>
          </a:p>
        </p:txBody>
      </p:sp>
      <p:sp>
        <p:nvSpPr>
          <p:cNvPr id="286" name="Shape 286"/>
          <p:cNvSpPr/>
          <p:nvPr/>
        </p:nvSpPr>
        <p:spPr>
          <a:xfrm>
            <a:off x="5580112" y="1930200"/>
            <a:ext cx="3456384" cy="4406400"/>
          </a:xfrm>
          <a:prstGeom prst="leftArrowCallout">
            <a:avLst>
              <a:gd name="adj1" fmla="val 10345"/>
              <a:gd name="adj2" fmla="val 12932"/>
              <a:gd name="adj3" fmla="val 18534"/>
              <a:gd name="adj4" fmla="val 6796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lvl="0">
              <a:spcBef>
                <a:spcPts val="0"/>
              </a:spcBef>
              <a:buNone/>
            </a:pPr>
            <a:r>
              <a:rPr lang="sv-FI" b="1" cap="all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mbria"/>
                <a:ea typeface="Cambria"/>
                <a:cs typeface="Cambria"/>
                <a:sym typeface="Cambria"/>
              </a:rPr>
              <a:t>Lärområden </a:t>
            </a:r>
            <a:r>
              <a:rPr lang="sv-FI" b="1" cap="all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mbria"/>
                <a:ea typeface="Cambria"/>
                <a:cs typeface="Cambria"/>
                <a:sym typeface="Cambria"/>
              </a:rPr>
              <a:t>enligt planen för </a:t>
            </a:r>
            <a:r>
              <a:rPr lang="sv-FI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mbria"/>
                <a:ea typeface="Cambria"/>
                <a:cs typeface="Cambria"/>
                <a:sym typeface="Cambria"/>
              </a:rPr>
              <a:t>småbarns-pedagogik</a:t>
            </a:r>
            <a:endParaRPr lang="sv-FI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Språkens rika värld</a:t>
            </a: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Mina många uttrycksformer</a:t>
            </a: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Jag och vår gemenskap</a:t>
            </a: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Jag utforskar min omgivning</a:t>
            </a:r>
          </a:p>
          <a:p>
            <a:pPr marL="457200" lvl="0" indent="-228600" rtl="0">
              <a:spcBef>
                <a:spcPts val="0"/>
              </a:spcBef>
              <a:buFont typeface="Calibri"/>
              <a:buChar char="-"/>
            </a:pPr>
            <a:r>
              <a:rPr lang="sv-FI" b="1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Jag växer, rör på mig och utvecklas</a:t>
            </a:r>
          </a:p>
        </p:txBody>
      </p:sp>
      <p:sp>
        <p:nvSpPr>
          <p:cNvPr id="287" name="Shape 287"/>
          <p:cNvSpPr/>
          <p:nvPr/>
        </p:nvSpPr>
        <p:spPr>
          <a:xfrm>
            <a:off x="1651580" y="1051909"/>
            <a:ext cx="4963032" cy="1579103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FI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MÅNGSIDIG KOMPETENS</a:t>
            </a:r>
            <a:endParaRPr lang="sv-FI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135725" y="2471500"/>
            <a:ext cx="157800" cy="391200"/>
          </a:xfrm>
          <a:prstGeom prst="upDownArrow">
            <a:avLst>
              <a:gd name="adj1" fmla="val 50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5070300" y="2471500"/>
            <a:ext cx="157800" cy="391200"/>
          </a:xfrm>
          <a:prstGeom prst="upDownArrow">
            <a:avLst>
              <a:gd name="adj1" fmla="val 50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2981092" y="3014136"/>
            <a:ext cx="2359850" cy="2369300"/>
          </a:xfrm>
          <a:custGeom>
            <a:avLst/>
            <a:gdLst/>
            <a:ahLst/>
            <a:cxnLst/>
            <a:rect l="0" t="0" r="0" b="0"/>
            <a:pathLst>
              <a:path w="94394" h="71079" extrusionOk="0">
                <a:moveTo>
                  <a:pt x="0" y="8816"/>
                </a:moveTo>
                <a:cubicBezTo>
                  <a:pt x="5834" y="1523"/>
                  <a:pt x="17750" y="2179"/>
                  <a:pt x="27071" y="1597"/>
                </a:cubicBezTo>
                <a:cubicBezTo>
                  <a:pt x="36388" y="1014"/>
                  <a:pt x="45709" y="244"/>
                  <a:pt x="55045" y="244"/>
                </a:cubicBezTo>
                <a:cubicBezTo>
                  <a:pt x="68618" y="244"/>
                  <a:pt x="92799" y="-2418"/>
                  <a:pt x="94298" y="11072"/>
                </a:cubicBezTo>
                <a:cubicBezTo>
                  <a:pt x="95065" y="17983"/>
                  <a:pt x="81801" y="17913"/>
                  <a:pt x="74897" y="18742"/>
                </a:cubicBezTo>
                <a:cubicBezTo>
                  <a:pt x="60558" y="20461"/>
                  <a:pt x="45952" y="21081"/>
                  <a:pt x="31583" y="19644"/>
                </a:cubicBezTo>
                <a:cubicBezTo>
                  <a:pt x="23012" y="18786"/>
                  <a:pt x="8681" y="22512"/>
                  <a:pt x="6317" y="14230"/>
                </a:cubicBezTo>
                <a:cubicBezTo>
                  <a:pt x="6065" y="13350"/>
                  <a:pt x="5151" y="12094"/>
                  <a:pt x="5866" y="11523"/>
                </a:cubicBezTo>
                <a:cubicBezTo>
                  <a:pt x="14491" y="4625"/>
                  <a:pt x="27757" y="7914"/>
                  <a:pt x="38802" y="7914"/>
                </a:cubicBezTo>
                <a:cubicBezTo>
                  <a:pt x="47525" y="7914"/>
                  <a:pt x="56283" y="7124"/>
                  <a:pt x="64971" y="7914"/>
                </a:cubicBezTo>
                <a:cubicBezTo>
                  <a:pt x="75248" y="8847"/>
                  <a:pt x="88321" y="18829"/>
                  <a:pt x="87530" y="29119"/>
                </a:cubicBezTo>
                <a:cubicBezTo>
                  <a:pt x="87116" y="34494"/>
                  <a:pt x="78027" y="35211"/>
                  <a:pt x="72641" y="35436"/>
                </a:cubicBezTo>
                <a:cubicBezTo>
                  <a:pt x="58665" y="36018"/>
                  <a:pt x="44642" y="36732"/>
                  <a:pt x="30681" y="35887"/>
                </a:cubicBezTo>
                <a:cubicBezTo>
                  <a:pt x="24331" y="35502"/>
                  <a:pt x="17185" y="36904"/>
                  <a:pt x="11731" y="33631"/>
                </a:cubicBezTo>
                <a:cubicBezTo>
                  <a:pt x="9898" y="32531"/>
                  <a:pt x="6280" y="30290"/>
                  <a:pt x="7671" y="28668"/>
                </a:cubicBezTo>
                <a:cubicBezTo>
                  <a:pt x="13061" y="22377"/>
                  <a:pt x="23321" y="22512"/>
                  <a:pt x="31583" y="21900"/>
                </a:cubicBezTo>
                <a:cubicBezTo>
                  <a:pt x="50193" y="20520"/>
                  <a:pt x="83018" y="25346"/>
                  <a:pt x="83018" y="44008"/>
                </a:cubicBezTo>
                <a:cubicBezTo>
                  <a:pt x="83018" y="53274"/>
                  <a:pt x="65213" y="50325"/>
                  <a:pt x="55947" y="50325"/>
                </a:cubicBezTo>
                <a:cubicBezTo>
                  <a:pt x="44624" y="50325"/>
                  <a:pt x="20131" y="51220"/>
                  <a:pt x="23462" y="40399"/>
                </a:cubicBezTo>
                <a:cubicBezTo>
                  <a:pt x="24949" y="35567"/>
                  <a:pt x="32410" y="34954"/>
                  <a:pt x="37449" y="34534"/>
                </a:cubicBezTo>
                <a:cubicBezTo>
                  <a:pt x="51738" y="33342"/>
                  <a:pt x="74343" y="37986"/>
                  <a:pt x="76702" y="52130"/>
                </a:cubicBezTo>
                <a:cubicBezTo>
                  <a:pt x="78759" y="64470"/>
                  <a:pt x="50688" y="64436"/>
                  <a:pt x="39705" y="58446"/>
                </a:cubicBezTo>
                <a:cubicBezTo>
                  <a:pt x="36919" y="56926"/>
                  <a:pt x="32333" y="52390"/>
                  <a:pt x="34742" y="50325"/>
                </a:cubicBezTo>
                <a:cubicBezTo>
                  <a:pt x="41998" y="44102"/>
                  <a:pt x="57093" y="48910"/>
                  <a:pt x="62715" y="56642"/>
                </a:cubicBezTo>
                <a:cubicBezTo>
                  <a:pt x="64580" y="59207"/>
                  <a:pt x="65376" y="63476"/>
                  <a:pt x="63617" y="66116"/>
                </a:cubicBezTo>
                <a:cubicBezTo>
                  <a:pt x="60714" y="70468"/>
                  <a:pt x="53959" y="71079"/>
                  <a:pt x="48728" y="71079"/>
                </a:cubicBezTo>
              </a:path>
            </a:pathLst>
          </a:custGeom>
          <a:ln>
            <a:headEnd type="none" w="lg" len="lg"/>
            <a:tailEnd type="non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sp>
      <p:sp>
        <p:nvSpPr>
          <p:cNvPr id="291" name="Shape 291"/>
          <p:cNvSpPr txBox="1"/>
          <p:nvPr/>
        </p:nvSpPr>
        <p:spPr>
          <a:xfrm>
            <a:off x="3090376" y="3358800"/>
            <a:ext cx="1765500" cy="2025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 sz="1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Calibri"/>
                <a:sym typeface="Calibri"/>
              </a:rPr>
              <a:t>Lärandeprocess</a:t>
            </a:r>
            <a:endParaRPr lang="sv-FI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4668425" y="2723116"/>
            <a:ext cx="157800" cy="3143200"/>
          </a:xfrm>
          <a:prstGeom prst="upDownArrow">
            <a:avLst>
              <a:gd name="adj1" fmla="val 50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 txBox="1"/>
          <p:nvPr/>
        </p:nvSpPr>
        <p:spPr>
          <a:xfrm>
            <a:off x="4826225" y="5072093"/>
            <a:ext cx="2007900" cy="3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Calibri"/>
                <a:sym typeface="Calibri"/>
              </a:rPr>
              <a:t>Arbete med </a:t>
            </a:r>
            <a:r>
              <a:rPr lang="sv-FI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Calibri"/>
                <a:sym typeface="Calibri"/>
              </a:rPr>
              <a:t>portfolion</a:t>
            </a:r>
            <a:endParaRPr lang="sv-FI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1331640" y="6020167"/>
            <a:ext cx="5282972" cy="705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 sz="160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VÄRDERINGAR</a:t>
            </a:r>
            <a:r>
              <a:rPr lang="sv-FI" sz="160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sv-FI" sz="160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SYN PÅ LÄRANDE</a:t>
            </a:r>
            <a:r>
              <a:rPr lang="sv-FI" sz="16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sv-FI" sz="16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KULTURARV</a:t>
            </a:r>
            <a:endParaRPr lang="sv-FI" sz="16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2842450" y="4586667"/>
            <a:ext cx="925800" cy="3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296" name="Shape 296"/>
          <p:cNvSpPr txBox="1"/>
          <p:nvPr/>
        </p:nvSpPr>
        <p:spPr>
          <a:xfrm>
            <a:off x="5018575" y="4354667"/>
            <a:ext cx="749400" cy="28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5971938" y="6500730"/>
            <a:ext cx="318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Marja Kankaanranta &amp; Maria Alanko / JU</a:t>
            </a:r>
          </a:p>
        </p:txBody>
      </p:sp>
      <p:sp>
        <p:nvSpPr>
          <p:cNvPr id="18" name="Päivämäärän paikkamerkki 1"/>
          <p:cNvSpPr txBox="1">
            <a:spLocks/>
          </p:cNvSpPr>
          <p:nvPr/>
        </p:nvSpPr>
        <p:spPr>
          <a:xfrm>
            <a:off x="180474" y="641260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13.7.2017</a:t>
            </a:r>
          </a:p>
        </p:txBody>
      </p:sp>
    </p:spTree>
    <p:extLst>
      <p:ext uri="{BB962C8B-B14F-4D97-AF65-F5344CB8AC3E}">
        <p14:creationId xmlns:p14="http://schemas.microsoft.com/office/powerpoint/2010/main" val="45437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1397155" y="1640696"/>
            <a:ext cx="1716820" cy="1524000"/>
          </a:xfrm>
          <a:prstGeom prst="flowChartAlternateProcess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 cap="flat" cmpd="sng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FI" sz="2000" b="1" dirty="0">
                <a:latin typeface="Calibri"/>
                <a:ea typeface="Calibri"/>
                <a:cs typeface="Calibri"/>
                <a:sym typeface="Calibri"/>
              </a:rPr>
              <a:t>Barnets plan för </a:t>
            </a:r>
            <a:r>
              <a:rPr lang="sv-FI" sz="2000" b="1" dirty="0" smtClean="0">
                <a:latin typeface="Calibri"/>
                <a:ea typeface="Calibri"/>
                <a:cs typeface="Calibri"/>
                <a:sym typeface="Calibri"/>
              </a:rPr>
              <a:t>småbarns-pedagogik</a:t>
            </a:r>
            <a:endParaRPr lang="sv-FI"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235199" y="1736267"/>
            <a:ext cx="3761100" cy="13128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2000" b="1" smtClean="0">
                <a:latin typeface="Calibri"/>
                <a:ea typeface="Calibri"/>
                <a:cs typeface="Calibri"/>
                <a:sym typeface="Calibri"/>
              </a:rPr>
              <a:t>Dokumentation</a:t>
            </a:r>
            <a:endParaRPr lang="sv-FI" sz="2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3149786" y="4056067"/>
            <a:ext cx="5820600" cy="289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Arbetsprocessen och arbetets mångsidighet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Vad gjorde jag?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Dokumentation </a:t>
            </a:r>
            <a:r>
              <a:rPr lang="sv-FI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av evenemang, verksamhet och resultat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Dokumentation </a:t>
            </a:r>
            <a:r>
              <a:rPr lang="sv-FI" sz="18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av </a:t>
            </a:r>
            <a:r>
              <a:rPr lang="sv-FI" sz="180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lärprocessen </a:t>
            </a:r>
            <a:endParaRPr lang="sv-FI" sz="1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Medielek, sagotering, videoinspelning, fotografering, inspelning...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dirty="0">
                <a:latin typeface="Calibri"/>
                <a:ea typeface="Calibri"/>
                <a:cs typeface="Calibri"/>
                <a:sym typeface="Calibri"/>
              </a:rPr>
              <a:t>I olika skeden av projekten – inte endast den färdiga produkten</a:t>
            </a:r>
          </a:p>
        </p:txBody>
      </p:sp>
      <p:sp>
        <p:nvSpPr>
          <p:cNvPr id="305" name="Shape 305"/>
          <p:cNvSpPr/>
          <p:nvPr/>
        </p:nvSpPr>
        <p:spPr>
          <a:xfrm>
            <a:off x="6996299" y="1682467"/>
            <a:ext cx="1834200" cy="14204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sv-FI" sz="1400" b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förvaringsmapp</a:t>
            </a:r>
            <a:endParaRPr lang="sv-FI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3113975" y="1028700"/>
            <a:ext cx="3729000" cy="836000"/>
          </a:xfrm>
          <a:prstGeom prst="downArrowCallout">
            <a:avLst>
              <a:gd name="adj1" fmla="val 9481"/>
              <a:gd name="adj2" fmla="val 17508"/>
              <a:gd name="adj3" fmla="val 25000"/>
              <a:gd name="adj4" fmla="val 64977"/>
            </a:avLst>
          </a:prstGeom>
          <a:gradFill flip="none" rotWithShape="1">
            <a:gsLst>
              <a:gs pos="35000">
                <a:srgbClr val="00B445"/>
              </a:gs>
              <a:gs pos="73000">
                <a:srgbClr val="29FF80"/>
              </a:gs>
              <a:gs pos="100000">
                <a:srgbClr val="9FFFC8"/>
              </a:gs>
            </a:gsLst>
            <a:lin ang="162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8750"/>
              <a:buFont typeface="Arial"/>
              <a:buNone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BARNET DOKUMENTERAR</a:t>
            </a:r>
          </a:p>
        </p:txBody>
      </p:sp>
      <p:sp>
        <p:nvSpPr>
          <p:cNvPr id="307" name="Shape 307"/>
          <p:cNvSpPr/>
          <p:nvPr/>
        </p:nvSpPr>
        <p:spPr>
          <a:xfrm>
            <a:off x="179512" y="1572469"/>
            <a:ext cx="1134900" cy="1627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 b="1" dirty="0" smtClean="0">
                <a:latin typeface="Calibri"/>
                <a:ea typeface="Calibri"/>
                <a:cs typeface="Calibri"/>
                <a:sym typeface="Calibri"/>
              </a:rPr>
              <a:t>PLANEN </a:t>
            </a:r>
            <a:r>
              <a:rPr lang="sv-FI" b="1" dirty="0">
                <a:latin typeface="Calibri"/>
                <a:ea typeface="Calibri"/>
                <a:cs typeface="Calibri"/>
                <a:sym typeface="Calibri"/>
              </a:rPr>
              <a:t>FÖR </a:t>
            </a:r>
            <a:r>
              <a:rPr lang="sv-FI" b="1" dirty="0" smtClean="0">
                <a:latin typeface="Calibri"/>
                <a:ea typeface="Calibri"/>
                <a:cs typeface="Calibri"/>
                <a:sym typeface="Calibri"/>
              </a:rPr>
              <a:t>SMÅ-BARNS-PEDA-GOGIK</a:t>
            </a:r>
            <a:endParaRPr lang="sv-FI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3235199" y="2905067"/>
            <a:ext cx="3607800" cy="1232800"/>
          </a:xfrm>
          <a:prstGeom prst="upArrowCallout">
            <a:avLst>
              <a:gd name="adj1" fmla="val 8963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Pedagogen stöder, ger </a:t>
            </a:r>
            <a:r>
              <a:rPr lang="sv-FI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möjlighet </a:t>
            </a: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 dokumenterar 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6228184" y="6473378"/>
            <a:ext cx="318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Marja Kankaanranta &amp; Maria Alanko / JU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86774" y="3431059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/>
              <a:t>Barnets </a:t>
            </a:r>
            <a:r>
              <a:rPr lang="sv-FI" smtClean="0"/>
              <a:t>styrkor, </a:t>
            </a:r>
            <a:r>
              <a:rPr lang="sv-FI"/>
              <a:t>intressen och behov</a:t>
            </a:r>
          </a:p>
          <a:p>
            <a:endParaRPr lang="fi-FI" dirty="0"/>
          </a:p>
          <a:p>
            <a:r>
              <a:rPr lang="sv-FI"/>
              <a:t>Målen för pedagogisk verksamhet och genomförande av stöd</a:t>
            </a:r>
          </a:p>
        </p:txBody>
      </p:sp>
      <p:sp>
        <p:nvSpPr>
          <p:cNvPr id="13" name="Päivämäärän paikkamerkki 1"/>
          <p:cNvSpPr txBox="1">
            <a:spLocks/>
          </p:cNvSpPr>
          <p:nvPr/>
        </p:nvSpPr>
        <p:spPr>
          <a:xfrm>
            <a:off x="179512" y="638525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13.7.2017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996299" y="3183760"/>
            <a:ext cx="2114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FI" sz="1400"/>
              <a:t>Platsen där materialet förvaras, om det inte flyttas direkt till </a:t>
            </a:r>
            <a:r>
              <a:rPr lang="sv-FI" sz="1400" smtClean="0"/>
              <a:t>portfolion</a:t>
            </a:r>
            <a:endParaRPr lang="sv-FI" sz="1400"/>
          </a:p>
        </p:txBody>
      </p:sp>
      <p:sp>
        <p:nvSpPr>
          <p:cNvPr id="2" name="Nuoli oikealle 1"/>
          <p:cNvSpPr/>
          <p:nvPr/>
        </p:nvSpPr>
        <p:spPr>
          <a:xfrm>
            <a:off x="6996299" y="2456057"/>
            <a:ext cx="2100174" cy="898020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FI" b="1"/>
              <a:t>Att välja</a:t>
            </a:r>
          </a:p>
        </p:txBody>
      </p:sp>
    </p:spTree>
    <p:extLst>
      <p:ext uri="{BB962C8B-B14F-4D97-AF65-F5344CB8AC3E}">
        <p14:creationId xmlns:p14="http://schemas.microsoft.com/office/powerpoint/2010/main" val="162901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269975" y="1279933"/>
            <a:ext cx="3055800" cy="13128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2000" b="1">
                <a:latin typeface="Calibri"/>
                <a:ea typeface="Calibri"/>
                <a:cs typeface="Calibri"/>
                <a:sym typeface="Calibri"/>
              </a:rPr>
              <a:t>Val &amp; bedömning av arbeten</a:t>
            </a:r>
          </a:p>
          <a:p>
            <a:pPr lvl="0" algn="ctr" rtl="0">
              <a:spcBef>
                <a:spcPts val="0"/>
              </a:spcBef>
              <a:buNone/>
            </a:pPr>
            <a:endParaRPr lang="sv-FI" sz="2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269975" y="387033"/>
            <a:ext cx="3055800" cy="763600"/>
          </a:xfrm>
          <a:prstGeom prst="downArrowCallout">
            <a:avLst>
              <a:gd name="adj1" fmla="val 8756"/>
              <a:gd name="adj2" fmla="val 16464"/>
              <a:gd name="adj3" fmla="val 20898"/>
              <a:gd name="adj4" fmla="val 68360"/>
            </a:avLst>
          </a:prstGeom>
          <a:gradFill flip="none" rotWithShape="1">
            <a:gsLst>
              <a:gs pos="35000">
                <a:srgbClr val="00B445"/>
              </a:gs>
              <a:gs pos="73000">
                <a:srgbClr val="29FF80"/>
              </a:gs>
              <a:gs pos="100000">
                <a:srgbClr val="9FFFC8"/>
              </a:gs>
            </a:gsLst>
            <a:lin ang="162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-69850" algn="ctr">
              <a:buClr>
                <a:srgbClr val="000000"/>
              </a:buClr>
              <a:buSzPct val="68750"/>
              <a:buFont typeface="Arial"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BARNET VÄLJER OCH REFLEKTERAR</a:t>
            </a:r>
          </a:p>
        </p:txBody>
      </p:sp>
      <p:sp>
        <p:nvSpPr>
          <p:cNvPr id="315" name="Shape 315"/>
          <p:cNvSpPr/>
          <p:nvPr/>
        </p:nvSpPr>
        <p:spPr>
          <a:xfrm>
            <a:off x="298775" y="2592733"/>
            <a:ext cx="3055800" cy="1034000"/>
          </a:xfrm>
          <a:prstGeom prst="upArrowCallout">
            <a:avLst>
              <a:gd name="adj1" fmla="val 10128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ct val="68750"/>
              <a:buFont typeface="Arial"/>
            </a:pP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Pedagogen ger </a:t>
            </a:r>
            <a:r>
              <a:rPr lang="sv-FI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möjlighet </a:t>
            </a: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 handleder 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-36512" y="3729171"/>
            <a:ext cx="4680520" cy="289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Arbetets resultat &amp; kvalitet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Vad lärde jag mig?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Den som lär sig kommenterar och reflekterar över ändring av beteende, åsikter och verksamhet 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Bedömningskriterier, motiveringar: </a:t>
            </a:r>
            <a:br>
              <a:rPr lang="sv-FI" sz="1800">
                <a:latin typeface="Calibri"/>
                <a:ea typeface="Calibri"/>
                <a:cs typeface="Calibri"/>
                <a:sym typeface="Calibri"/>
              </a:rPr>
            </a:b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Varför väljer man på ett visst sätt?</a:t>
            </a:r>
          </a:p>
        </p:txBody>
      </p:sp>
      <p:sp>
        <p:nvSpPr>
          <p:cNvPr id="317" name="Shape 317"/>
          <p:cNvSpPr/>
          <p:nvPr/>
        </p:nvSpPr>
        <p:spPr>
          <a:xfrm>
            <a:off x="5215275" y="1215300"/>
            <a:ext cx="3055800" cy="13128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2000" b="1">
                <a:latin typeface="Calibri"/>
                <a:ea typeface="Calibri"/>
                <a:cs typeface="Calibri"/>
                <a:sym typeface="Calibri"/>
              </a:rPr>
              <a:t>Reflektering</a:t>
            </a:r>
          </a:p>
        </p:txBody>
      </p:sp>
      <p:sp>
        <p:nvSpPr>
          <p:cNvPr id="318" name="Shape 318"/>
          <p:cNvSpPr/>
          <p:nvPr/>
        </p:nvSpPr>
        <p:spPr>
          <a:xfrm>
            <a:off x="5215200" y="387033"/>
            <a:ext cx="3055800" cy="763600"/>
          </a:xfrm>
          <a:prstGeom prst="downArrowCallout">
            <a:avLst>
              <a:gd name="adj1" fmla="val 9481"/>
              <a:gd name="adj2" fmla="val 17508"/>
              <a:gd name="adj3" fmla="val 25000"/>
              <a:gd name="adj4" fmla="val 64977"/>
            </a:avLst>
          </a:prstGeom>
          <a:gradFill flip="none" rotWithShape="1">
            <a:gsLst>
              <a:gs pos="35000">
                <a:srgbClr val="00B445"/>
              </a:gs>
              <a:gs pos="73000">
                <a:srgbClr val="29FF80"/>
              </a:gs>
              <a:gs pos="100000">
                <a:srgbClr val="9FFFC8"/>
              </a:gs>
            </a:gsLst>
            <a:lin ang="162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-69850" algn="ctr">
              <a:buClr>
                <a:srgbClr val="000000"/>
              </a:buClr>
              <a:buSzPct val="68750"/>
              <a:buFont typeface="Arial"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BARNET REFLEKTERAR</a:t>
            </a:r>
          </a:p>
        </p:txBody>
      </p:sp>
      <p:sp>
        <p:nvSpPr>
          <p:cNvPr id="319" name="Shape 319"/>
          <p:cNvSpPr/>
          <p:nvPr/>
        </p:nvSpPr>
        <p:spPr>
          <a:xfrm>
            <a:off x="5215175" y="2592767"/>
            <a:ext cx="3055800" cy="1088800"/>
          </a:xfrm>
          <a:prstGeom prst="upArrowCallout">
            <a:avLst>
              <a:gd name="adj1" fmla="val 10877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ct val="68750"/>
              <a:buFont typeface="Arial"/>
            </a:pP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Pedagogen stöder och ger </a:t>
            </a:r>
            <a:r>
              <a:rPr lang="sv-FI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möjlighet</a:t>
            </a:r>
            <a:endParaRPr lang="sv-FI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4427985" y="3625648"/>
            <a:ext cx="4680519" cy="27398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latin typeface="Calibri"/>
                <a:ea typeface="Calibri"/>
                <a:cs typeface="Calibri"/>
                <a:sym typeface="Calibri"/>
              </a:rPr>
              <a:t>Arbetets värde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latin typeface="Calibri"/>
                <a:ea typeface="Calibri"/>
                <a:cs typeface="Calibri"/>
                <a:sym typeface="Calibri"/>
              </a:rPr>
              <a:t>Vad härnäst? </a:t>
            </a:r>
          </a:p>
          <a:p>
            <a:pPr marL="457200" indent="-342900"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latin typeface="Calibri"/>
                <a:ea typeface="Calibri"/>
                <a:cs typeface="Calibri"/>
                <a:sym typeface="Calibri"/>
              </a:rPr>
              <a:t>Målen förverkligas och sätts </a:t>
            </a:r>
            <a:r>
              <a:rPr lang="sv-FI" sz="1800" dirty="0" smtClean="0">
                <a:latin typeface="Calibri"/>
                <a:ea typeface="Calibri"/>
                <a:cs typeface="Calibri"/>
                <a:sym typeface="Calibri"/>
              </a:rPr>
              <a:t>upp på nytt</a:t>
            </a:r>
            <a:r>
              <a:rPr lang="sv-FI" sz="1800" smtClean="0">
                <a:latin typeface="Calibri"/>
                <a:ea typeface="Calibri"/>
                <a:cs typeface="Calibri"/>
                <a:sym typeface="Calibri"/>
              </a:rPr>
              <a:t>: kommande lärande planeras</a:t>
            </a:r>
            <a:endParaRPr lang="sv-FI"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 dirty="0">
                <a:latin typeface="Calibri"/>
                <a:ea typeface="Calibri"/>
                <a:cs typeface="Calibri"/>
                <a:sym typeface="Calibri"/>
              </a:rPr>
              <a:t>Granskning av tidigare arbeten, jämförelse</a:t>
            </a:r>
          </a:p>
          <a:p>
            <a:pPr marL="457200" lvl="7" indent="-342900"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Betydande </a:t>
            </a:r>
            <a:r>
              <a:rPr lang="sv-FI" sz="1800" smtClean="0">
                <a:latin typeface="Calibri"/>
                <a:ea typeface="Calibri"/>
                <a:cs typeface="Calibri"/>
                <a:sym typeface="Calibri"/>
              </a:rPr>
              <a:t>samband </a:t>
            </a:r>
            <a:r>
              <a:rPr lang="sv-FI" sz="1800" dirty="0">
                <a:latin typeface="Calibri"/>
                <a:ea typeface="Calibri"/>
                <a:cs typeface="Calibri"/>
                <a:sym typeface="Calibri"/>
              </a:rPr>
              <a:t>mellan arbeten och det kommande</a:t>
            </a:r>
          </a:p>
        </p:txBody>
      </p:sp>
      <p:sp>
        <p:nvSpPr>
          <p:cNvPr id="321" name="Shape 321"/>
          <p:cNvSpPr/>
          <p:nvPr/>
        </p:nvSpPr>
        <p:spPr>
          <a:xfrm>
            <a:off x="3490375" y="1133533"/>
            <a:ext cx="1589100" cy="16056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FI" b="1"/>
              <a:t> </a:t>
            </a:r>
            <a:r>
              <a:rPr lang="sv-FI" b="1" smtClean="0"/>
              <a:t>PORTFOLIO</a:t>
            </a:r>
            <a:endParaRPr lang="sv-FI" b="1"/>
          </a:p>
        </p:txBody>
      </p:sp>
      <p:sp>
        <p:nvSpPr>
          <p:cNvPr id="12" name="Tekstiruutu 11"/>
          <p:cNvSpPr txBox="1"/>
          <p:nvPr/>
        </p:nvSpPr>
        <p:spPr>
          <a:xfrm>
            <a:off x="6228184" y="6473378"/>
            <a:ext cx="318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Marja Kankaanranta &amp; Maria Alanko / JU</a:t>
            </a:r>
          </a:p>
        </p:txBody>
      </p:sp>
      <p:sp>
        <p:nvSpPr>
          <p:cNvPr id="13" name="Päivämäärän paikkamerkki 1"/>
          <p:cNvSpPr txBox="1">
            <a:spLocks/>
          </p:cNvSpPr>
          <p:nvPr/>
        </p:nvSpPr>
        <p:spPr>
          <a:xfrm>
            <a:off x="269975" y="638525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13.7.2017</a:t>
            </a:r>
          </a:p>
        </p:txBody>
      </p:sp>
    </p:spTree>
    <p:extLst>
      <p:ext uri="{BB962C8B-B14F-4D97-AF65-F5344CB8AC3E}">
        <p14:creationId xmlns:p14="http://schemas.microsoft.com/office/powerpoint/2010/main" val="293437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/>
        </p:nvSpPr>
        <p:spPr>
          <a:xfrm>
            <a:off x="3806050" y="1792400"/>
            <a:ext cx="2307300" cy="13128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2000" b="1">
                <a:latin typeface="Calibri"/>
                <a:ea typeface="Calibri"/>
                <a:cs typeface="Calibri"/>
                <a:sym typeface="Calibri"/>
              </a:rPr>
              <a:t>Bedömning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3422225" y="4274000"/>
            <a:ext cx="3450600" cy="22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00050" lvl="0" indent="-28575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Granskning av hela </a:t>
            </a:r>
            <a:r>
              <a:rPr lang="sv-FI" smtClean="0">
                <a:latin typeface="Calibri"/>
                <a:ea typeface="Calibri"/>
                <a:cs typeface="Calibri"/>
                <a:sym typeface="Calibri"/>
              </a:rPr>
              <a:t>portfolion</a:t>
            </a:r>
            <a:endParaRPr lang="sv-FI" sz="1800"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Förverkligande av målen</a:t>
            </a:r>
          </a:p>
          <a:p>
            <a:pPr marL="400050" lvl="0" indent="-28575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Grunden för uppdatering av barnets plan för småbarnspedagogik: nya mål sätts upp</a:t>
            </a:r>
          </a:p>
        </p:txBody>
      </p:sp>
      <p:sp>
        <p:nvSpPr>
          <p:cNvPr id="328" name="Shape 328"/>
          <p:cNvSpPr/>
          <p:nvPr/>
        </p:nvSpPr>
        <p:spPr>
          <a:xfrm>
            <a:off x="3859900" y="792400"/>
            <a:ext cx="2199600" cy="1000000"/>
          </a:xfrm>
          <a:prstGeom prst="downArrowCallout">
            <a:avLst>
              <a:gd name="adj1" fmla="val 9481"/>
              <a:gd name="adj2" fmla="val 17508"/>
              <a:gd name="adj3" fmla="val 25000"/>
              <a:gd name="adj4" fmla="val 64977"/>
            </a:avLst>
          </a:prstGeom>
          <a:gradFill flip="none" rotWithShape="1">
            <a:gsLst>
              <a:gs pos="35000">
                <a:srgbClr val="00B445"/>
              </a:gs>
              <a:gs pos="73000">
                <a:srgbClr val="29FF80"/>
              </a:gs>
              <a:gs pos="100000">
                <a:srgbClr val="9FFFC8"/>
              </a:gs>
            </a:gsLst>
            <a:lin ang="162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-69850" algn="ctr">
              <a:buClr>
                <a:srgbClr val="000000"/>
              </a:buClr>
              <a:buSzPct val="68750"/>
              <a:buFont typeface="Arial"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BARNET BEDÖMER</a:t>
            </a:r>
          </a:p>
        </p:txBody>
      </p:sp>
      <p:sp>
        <p:nvSpPr>
          <p:cNvPr id="329" name="Shape 329"/>
          <p:cNvSpPr/>
          <p:nvPr/>
        </p:nvSpPr>
        <p:spPr>
          <a:xfrm>
            <a:off x="3806050" y="3105200"/>
            <a:ext cx="2307300" cy="1122800"/>
          </a:xfrm>
          <a:prstGeom prst="upArrowCallout">
            <a:avLst>
              <a:gd name="adj1" fmla="val 9348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ct val="68750"/>
              <a:buFont typeface="Arial"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Pedagogen bedömer</a:t>
            </a:r>
          </a:p>
        </p:txBody>
      </p:sp>
      <p:sp>
        <p:nvSpPr>
          <p:cNvPr id="330" name="Shape 330"/>
          <p:cNvSpPr/>
          <p:nvPr/>
        </p:nvSpPr>
        <p:spPr>
          <a:xfrm>
            <a:off x="6819250" y="1738000"/>
            <a:ext cx="1879800" cy="14216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sv-FI" sz="2000" b="1">
                <a:latin typeface="Calibri"/>
                <a:ea typeface="Calibri"/>
                <a:cs typeface="Calibri"/>
                <a:sym typeface="Calibri"/>
              </a:rPr>
              <a:t>Användning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6391485" y="4274000"/>
            <a:ext cx="2853578" cy="1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Bedömning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Analysering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Kontinuitet: från daghemmet till skolan, från år till år</a:t>
            </a:r>
          </a:p>
        </p:txBody>
      </p:sp>
      <p:sp>
        <p:nvSpPr>
          <p:cNvPr id="332" name="Shape 332"/>
          <p:cNvSpPr/>
          <p:nvPr/>
        </p:nvSpPr>
        <p:spPr>
          <a:xfrm>
            <a:off x="685200" y="1792400"/>
            <a:ext cx="2307300" cy="13128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FI" sz="2000" b="1">
                <a:latin typeface="Calibri"/>
                <a:ea typeface="Calibri"/>
                <a:cs typeface="Calibri"/>
                <a:sym typeface="Calibri"/>
              </a:rPr>
              <a:t>Att dela/presentera</a:t>
            </a:r>
          </a:p>
        </p:txBody>
      </p:sp>
      <p:sp>
        <p:nvSpPr>
          <p:cNvPr id="333" name="Shape 333"/>
          <p:cNvSpPr/>
          <p:nvPr/>
        </p:nvSpPr>
        <p:spPr>
          <a:xfrm>
            <a:off x="685200" y="548680"/>
            <a:ext cx="2307300" cy="1243720"/>
          </a:xfrm>
          <a:prstGeom prst="downArrowCallout">
            <a:avLst>
              <a:gd name="adj1" fmla="val 9481"/>
              <a:gd name="adj2" fmla="val 17508"/>
              <a:gd name="adj3" fmla="val 25000"/>
              <a:gd name="adj4" fmla="val 64977"/>
            </a:avLst>
          </a:prstGeom>
          <a:gradFill flip="none" rotWithShape="1">
            <a:gsLst>
              <a:gs pos="35000">
                <a:srgbClr val="00B445"/>
              </a:gs>
              <a:gs pos="73000">
                <a:srgbClr val="29FF80"/>
              </a:gs>
              <a:gs pos="100000">
                <a:srgbClr val="9FFFC8"/>
              </a:gs>
            </a:gsLst>
            <a:lin ang="162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-69850" algn="ctr">
              <a:buClr>
                <a:srgbClr val="000000"/>
              </a:buClr>
              <a:buSzPct val="68750"/>
              <a:buFont typeface="Arial"/>
            </a:pPr>
            <a:r>
              <a:rPr lang="sv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BARNET PRESENTERAR, DISKUTERAR</a:t>
            </a:r>
          </a:p>
        </p:txBody>
      </p:sp>
      <p:sp>
        <p:nvSpPr>
          <p:cNvPr id="334" name="Shape 334"/>
          <p:cNvSpPr/>
          <p:nvPr/>
        </p:nvSpPr>
        <p:spPr>
          <a:xfrm>
            <a:off x="685200" y="3105200"/>
            <a:ext cx="2576400" cy="1122800"/>
          </a:xfrm>
          <a:prstGeom prst="upArrowCallout">
            <a:avLst>
              <a:gd name="adj1" fmla="val 8751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ct val="68750"/>
              <a:buFont typeface="Arial"/>
            </a:pPr>
            <a:r>
              <a:rPr lang="sv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Pedagogen stöder och ger möjligheter 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43350" y="4272437"/>
            <a:ext cx="3260100" cy="25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Respons, kommentarer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Olika synvinklar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</a:pPr>
            <a:r>
              <a:rPr lang="sv-FI" sz="1800">
                <a:latin typeface="Calibri"/>
                <a:ea typeface="Calibri"/>
                <a:cs typeface="Calibri"/>
                <a:sym typeface="Calibri"/>
              </a:rPr>
              <a:t>Förälder, pedagog, kompisar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6228184" y="6473378"/>
            <a:ext cx="318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Marja</a:t>
            </a:r>
            <a:r>
              <a:rPr lang="sv-FI" sz="1200">
                <a:solidFill>
                  <a:schemeClr val="accent2"/>
                </a:solidFill>
              </a:rPr>
              <a:t> </a:t>
            </a:r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Kankaanranta &amp; Maria Alanko / JU</a:t>
            </a:r>
          </a:p>
        </p:txBody>
      </p:sp>
      <p:sp>
        <p:nvSpPr>
          <p:cNvPr id="14" name="Päivämäärän paikkamerkki 1"/>
          <p:cNvSpPr txBox="1">
            <a:spLocks/>
          </p:cNvSpPr>
          <p:nvPr/>
        </p:nvSpPr>
        <p:spPr>
          <a:xfrm>
            <a:off x="343350" y="62056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FI" sz="1200">
                <a:solidFill>
                  <a:schemeClr val="tx1">
                    <a:tint val="75000"/>
                  </a:schemeClr>
                </a:solidFill>
              </a:rPr>
              <a:t>13.7.2017</a:t>
            </a:r>
          </a:p>
        </p:txBody>
      </p:sp>
    </p:spTree>
    <p:extLst>
      <p:ext uri="{BB962C8B-B14F-4D97-AF65-F5344CB8AC3E}">
        <p14:creationId xmlns:p14="http://schemas.microsoft.com/office/powerpoint/2010/main" val="395048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FI"/>
              <a:t>Kontaktuppgifter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sv-FI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Marja Kankaanranta, </a:t>
            </a:r>
            <a:r>
              <a:rPr lang="sv-FI" sz="1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marja.kankaanranta@jyu.fi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sv-FI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Maria Alanko, </a:t>
            </a:r>
            <a:r>
              <a:rPr lang="sv-FI" sz="1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maria.s.m.alanko@student.jyu.fi</a:t>
            </a:r>
            <a:r>
              <a:rPr lang="sv-FI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FI"/>
              <a:t>Marja Kankaanranta &amp; Maria Alanko / JU</a:t>
            </a:r>
          </a:p>
        </p:txBody>
      </p:sp>
      <p:sp>
        <p:nvSpPr>
          <p:cNvPr id="6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133600" cy="365125"/>
          </a:xfrm>
        </p:spPr>
        <p:txBody>
          <a:bodyPr/>
          <a:lstStyle/>
          <a:p>
            <a:r>
              <a:rPr lang="sv-FI"/>
              <a:t>13.7.2017</a:t>
            </a:r>
          </a:p>
        </p:txBody>
      </p:sp>
    </p:spTree>
    <p:extLst>
      <p:ext uri="{BB962C8B-B14F-4D97-AF65-F5344CB8AC3E}">
        <p14:creationId xmlns:p14="http://schemas.microsoft.com/office/powerpoint/2010/main" val="102025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6349E9F7898CA4786277BD70CA1C947" ma:contentTypeVersion="2" ma:contentTypeDescription="Luo uusi asiakirja." ma:contentTypeScope="" ma:versionID="c1db55ef08bd1da809628e2996e82306">
  <xsd:schema xmlns:xsd="http://www.w3.org/2001/XMLSchema" xmlns:xs="http://www.w3.org/2001/XMLSchema" xmlns:p="http://schemas.microsoft.com/office/2006/metadata/properties" xmlns:ns2="f8b331c3-1558-4542-9a3d-a364cdc2aead" targetNamespace="http://schemas.microsoft.com/office/2006/metadata/properties" ma:root="true" ma:fieldsID="8a2584fd93910c246b788179bb93845f" ns2:_="">
    <xsd:import namespace="f8b331c3-1558-4542-9a3d-a364cdc2a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331c3-1558-4542-9a3d-a364cdc2ae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B1F4C8-2606-4449-BD30-F1CAED1C77BA}"/>
</file>

<file path=customXml/itemProps2.xml><?xml version="1.0" encoding="utf-8"?>
<ds:datastoreItem xmlns:ds="http://schemas.openxmlformats.org/officeDocument/2006/customXml" ds:itemID="{842D2CEB-1D82-405D-89CA-3F62F3338E06}"/>
</file>

<file path=customXml/itemProps3.xml><?xml version="1.0" encoding="utf-8"?>
<ds:datastoreItem xmlns:ds="http://schemas.openxmlformats.org/officeDocument/2006/customXml" ds:itemID="{6FE56D15-B6EF-4A81-81FC-37BAE2D0312F}"/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362</Words>
  <Application>Microsoft Office PowerPoint</Application>
  <PresentationFormat>Bildspel på skärmen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Roboto</vt:lpstr>
      <vt:lpstr>Office-teema</vt:lpstr>
      <vt:lpstr>PowerPoint-presentation</vt:lpstr>
      <vt:lpstr>PowerPoint-presentation</vt:lpstr>
      <vt:lpstr>Planen FÖR SMÅBARNSPEDAGOGIK</vt:lpstr>
      <vt:lpstr>PowerPoint-presentation</vt:lpstr>
      <vt:lpstr>PowerPoint-presentation</vt:lpstr>
      <vt:lpstr>PowerPoint-presentation</vt:lpstr>
      <vt:lpstr>Kontaktuppgifter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Alanko Maria</dc:creator>
  <cp:lastModifiedBy>Broman Christina</cp:lastModifiedBy>
  <cp:revision>28</cp:revision>
  <dcterms:created xsi:type="dcterms:W3CDTF">2017-07-13T08:04:25Z</dcterms:created>
  <dcterms:modified xsi:type="dcterms:W3CDTF">2017-10-18T12:53:55Z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0x01010086349E9F7898CA4786277BD70CA1C947</vt:lpwstr>
  </property>
  <property fmtid="{D5CDD505-2E9C-101B-9397-08002B2CF9AE}" pid="3" name="Order">
    <vt:r8>67700</vt:r8>
  </property>
  <property fmtid="{D5CDD505-2E9C-101B-9397-08002B2CF9AE}" pid="4" name="ComplianceAssetId">
    <vt:lpwstr/>
  </property>
  <property fmtid="{D5CDD505-2E9C-101B-9397-08002B2CF9AE}" pid="5" name="_SourceUrl">
    <vt:lpwstr/>
  </property>
  <property fmtid="{D5CDD505-2E9C-101B-9397-08002B2CF9AE}" pid="6" name="_SharedFileIndex">
    <vt:lpwstr/>
  </property>
</Properties>
</file>