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4" r:id="rId1"/>
  </p:sldMasterIdLst>
  <p:notesMasterIdLst>
    <p:notesMasterId r:id="rId18"/>
  </p:notesMasterIdLst>
  <p:sldIdLst>
    <p:sldId id="256" r:id="rId2"/>
    <p:sldId id="257" r:id="rId3"/>
    <p:sldId id="264" r:id="rId4"/>
    <p:sldId id="258" r:id="rId5"/>
    <p:sldId id="259" r:id="rId6"/>
    <p:sldId id="260" r:id="rId7"/>
    <p:sldId id="261" r:id="rId8"/>
    <p:sldId id="262" r:id="rId9"/>
    <p:sldId id="263" r:id="rId10"/>
    <p:sldId id="265" r:id="rId11"/>
    <p:sldId id="267" r:id="rId12"/>
    <p:sldId id="269" r:id="rId13"/>
    <p:sldId id="266" r:id="rId14"/>
    <p:sldId id="268"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1"/>
    <p:restoredTop sz="94783"/>
  </p:normalViewPr>
  <p:slideViewPr>
    <p:cSldViewPr snapToGrid="0" snapToObjects="1">
      <p:cViewPr varScale="1">
        <p:scale>
          <a:sx n="65" d="100"/>
          <a:sy n="65" d="100"/>
        </p:scale>
        <p:origin x="5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EF0ED4-D66C-0040-8439-F3BF69D3B8D3}" type="datetimeFigureOut">
              <a:rPr lang="fi-FI" smtClean="0"/>
              <a:t>21.1.2021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C5D48A-055C-0C47-BF74-B1C14D0B62A2}" type="slidenum">
              <a:rPr lang="fi-FI" smtClean="0"/>
              <a:t>‹#›</a:t>
            </a:fld>
            <a:endParaRPr lang="fi-FI"/>
          </a:p>
        </p:txBody>
      </p:sp>
    </p:spTree>
    <p:extLst>
      <p:ext uri="{BB962C8B-B14F-4D97-AF65-F5344CB8AC3E}">
        <p14:creationId xmlns:p14="http://schemas.microsoft.com/office/powerpoint/2010/main" val="53697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68ba3172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68ba3172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28297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i-FI"/>
              <a:t>Muokkaa ots. perustyyl. napsautt.</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a:xfrm>
            <a:off x="3962399" y="5870575"/>
            <a:ext cx="4893958" cy="377825"/>
          </a:xfrm>
        </p:spPr>
        <p:txBody>
          <a:bodyPr/>
          <a:lstStyle/>
          <a:p>
            <a:endParaRPr lang="fi-FI"/>
          </a:p>
        </p:txBody>
      </p:sp>
      <p:sp>
        <p:nvSpPr>
          <p:cNvPr id="6" name="Slide Number Placeholder 5"/>
          <p:cNvSpPr>
            <a:spLocks noGrp="1"/>
          </p:cNvSpPr>
          <p:nvPr>
            <p:ph type="sldNum" sz="quarter" idx="12"/>
          </p:nvPr>
        </p:nvSpPr>
        <p:spPr>
          <a:xfrm>
            <a:off x="10608958" y="5870575"/>
            <a:ext cx="551167" cy="377825"/>
          </a:xfrm>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73359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70F8CFF-B8DD-8F4F-9B2B-25C91004204E}" type="datetimeFigureOut">
              <a:rPr lang="fi-FI" smtClean="0"/>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67670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920137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314520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797422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918761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i-FI"/>
              <a:t>Muokkaa ots. perustyyl. napsautt.</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i-FI"/>
              <a:t>Muokkaa tekstin perustyylejä napsauttamalla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693187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979583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3475505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15600" y="593367"/>
            <a:ext cx="11360800" cy="831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8" name="Google Shape;68;p17"/>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9" name="Google Shape;69;p17"/>
          <p:cNvSpPr txBox="1">
            <a:spLocks noGrp="1"/>
          </p:cNvSpPr>
          <p:nvPr>
            <p:ph type="sldNum" idx="12"/>
          </p:nvPr>
        </p:nvSpPr>
        <p:spPr>
          <a:xfrm>
            <a:off x="11330665" y="6251679"/>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fi" smtClean="0"/>
              <a:pPr/>
              <a:t>‹#›</a:t>
            </a:fld>
            <a:endParaRPr lang="fi"/>
          </a:p>
        </p:txBody>
      </p:sp>
    </p:spTree>
    <p:extLst>
      <p:ext uri="{BB962C8B-B14F-4D97-AF65-F5344CB8AC3E}">
        <p14:creationId xmlns:p14="http://schemas.microsoft.com/office/powerpoint/2010/main" val="161593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nchor="ct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280030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i-FI"/>
              <a:t>Muokkaa ots. perustyyl. napsautt.</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70F8CFF-B8DD-8F4F-9B2B-25C91004204E}" type="datetimeFigureOut">
              <a:rPr lang="fi-FI" smtClean="0"/>
              <a:t>21.1.2021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320069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70F8CFF-B8DD-8F4F-9B2B-25C91004204E}" type="datetimeFigureOut">
              <a:rPr lang="fi-FI" smtClean="0"/>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30431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70F8CFF-B8DD-8F4F-9B2B-25C91004204E}" type="datetimeFigureOut">
              <a:rPr lang="fi-FI" smtClean="0"/>
              <a:t>21.1.2021</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317864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70F8CFF-B8DD-8F4F-9B2B-25C91004204E}" type="datetimeFigureOut">
              <a:rPr lang="fi-FI" smtClean="0"/>
              <a:t>21.1.2021</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370194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E70F8CFF-B8DD-8F4F-9B2B-25C91004204E}" type="datetimeFigureOut">
              <a:rPr lang="fi-FI" smtClean="0"/>
              <a:t>21.1.2021</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396860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70F8CFF-B8DD-8F4F-9B2B-25C91004204E}" type="datetimeFigureOut">
              <a:rPr lang="fi-FI" smtClean="0"/>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40415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i-FI"/>
              <a:t>Muokkaa ots. perustyyl. napsautt.</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70F8CFF-B8DD-8F4F-9B2B-25C91004204E}" type="datetimeFigureOut">
              <a:rPr lang="fi-FI" smtClean="0"/>
              <a:t>21.1.2021</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C0F511A-81DA-364F-9EA9-6EE8F3DEB135}" type="slidenum">
              <a:rPr lang="fi-FI" smtClean="0"/>
              <a:t>‹#›</a:t>
            </a:fld>
            <a:endParaRPr lang="fi-FI"/>
          </a:p>
        </p:txBody>
      </p:sp>
    </p:spTree>
    <p:extLst>
      <p:ext uri="{BB962C8B-B14F-4D97-AF65-F5344CB8AC3E}">
        <p14:creationId xmlns:p14="http://schemas.microsoft.com/office/powerpoint/2010/main" val="1671608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0F8CFF-B8DD-8F4F-9B2B-25C91004204E}" type="datetimeFigureOut">
              <a:rPr lang="fi-FI" smtClean="0"/>
              <a:t>21.1.2021</a:t>
            </a:fld>
            <a:endParaRPr lang="fi-FI"/>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i-FI"/>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0F511A-81DA-364F-9EA9-6EE8F3DEB135}" type="slidenum">
              <a:rPr lang="fi-FI" smtClean="0"/>
              <a:t>‹#›</a:t>
            </a:fld>
            <a:endParaRPr lang="fi-FI"/>
          </a:p>
        </p:txBody>
      </p:sp>
    </p:spTree>
    <p:extLst>
      <p:ext uri="{BB962C8B-B14F-4D97-AF65-F5344CB8AC3E}">
        <p14:creationId xmlns:p14="http://schemas.microsoft.com/office/powerpoint/2010/main" val="137487193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fi.wikipedia.org/wiki/Kreikkalainen_mytologia"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fi.wikipedia.org/wiki/Kreikkalainen_mytologi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fi.wikipedia.org/wiki/Viktor_Vasnets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Viktor_Vasnetsov"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fi.wikipedia.org/wiki/Juutalaisuus" TargetMode="External"/><Relationship Id="rId2" Type="http://schemas.openxmlformats.org/officeDocument/2006/relationships/hyperlink" Target="https://fi.wikipedia.org/wiki/Babylonialainen_mytologia"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fi.wikipedia.org/wiki/Mesopotamialainen_mytolog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DA5FD-FB72-BD44-89FA-9A69448DF082}"/>
              </a:ext>
            </a:extLst>
          </p:cNvPr>
          <p:cNvSpPr>
            <a:spLocks noGrp="1"/>
          </p:cNvSpPr>
          <p:nvPr>
            <p:ph type="ctrTitle"/>
          </p:nvPr>
        </p:nvSpPr>
        <p:spPr>
          <a:xfrm>
            <a:off x="689280" y="1852108"/>
            <a:ext cx="8433926" cy="1255997"/>
          </a:xfrm>
        </p:spPr>
        <p:txBody>
          <a:bodyPr>
            <a:normAutofit fontScale="90000"/>
          </a:bodyPr>
          <a:lstStyle/>
          <a:p>
            <a:pPr algn="l"/>
            <a:r>
              <a:rPr lang="fi-FI" sz="6000" b="1" dirty="0"/>
              <a:t>Lintu </a:t>
            </a:r>
            <a:br>
              <a:rPr lang="fi-FI" sz="6000" b="1" dirty="0"/>
            </a:br>
            <a:r>
              <a:rPr lang="fi-FI" sz="6000" b="1" dirty="0"/>
              <a:t>mytologiassa</a:t>
            </a:r>
          </a:p>
        </p:txBody>
      </p:sp>
      <p:sp>
        <p:nvSpPr>
          <p:cNvPr id="3" name="Alaotsikko 2">
            <a:extLst>
              <a:ext uri="{FF2B5EF4-FFF2-40B4-BE49-F238E27FC236}">
                <a16:creationId xmlns:a16="http://schemas.microsoft.com/office/drawing/2014/main" id="{9D27EACC-647E-4543-9A6C-C38F8B50EE56}"/>
              </a:ext>
            </a:extLst>
          </p:cNvPr>
          <p:cNvSpPr>
            <a:spLocks noGrp="1"/>
          </p:cNvSpPr>
          <p:nvPr>
            <p:ph type="subTitle" idx="1"/>
          </p:nvPr>
        </p:nvSpPr>
        <p:spPr>
          <a:xfrm>
            <a:off x="486876" y="4851399"/>
            <a:ext cx="4513792" cy="914401"/>
          </a:xfrm>
        </p:spPr>
        <p:txBody>
          <a:bodyPr>
            <a:normAutofit/>
          </a:bodyPr>
          <a:lstStyle/>
          <a:p>
            <a:endParaRPr lang="fi-FI" dirty="0"/>
          </a:p>
        </p:txBody>
      </p:sp>
      <p:sp>
        <p:nvSpPr>
          <p:cNvPr id="201" name="Freeform 5">
            <a:extLst>
              <a:ext uri="{FF2B5EF4-FFF2-40B4-BE49-F238E27FC236}">
                <a16:creationId xmlns:a16="http://schemas.microsoft.com/office/drawing/2014/main" id="{91D0B925-2B82-4283-9A4B-26D75B37C1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03" name="Freeform 14">
            <a:extLst>
              <a:ext uri="{FF2B5EF4-FFF2-40B4-BE49-F238E27FC236}">
                <a16:creationId xmlns:a16="http://schemas.microsoft.com/office/drawing/2014/main" id="{9CA437C7-84DA-4869-8B01-ED2D78490B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a:extLst>
              <a:ext uri="{FF2B5EF4-FFF2-40B4-BE49-F238E27FC236}">
                <a16:creationId xmlns:a16="http://schemas.microsoft.com/office/drawing/2014/main" id="{08E49678-F167-49BE-9F7A-693F682C20B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06" name="Straight Connector 205">
              <a:extLst>
                <a:ext uri="{FF2B5EF4-FFF2-40B4-BE49-F238E27FC236}">
                  <a16:creationId xmlns:a16="http://schemas.microsoft.com/office/drawing/2014/main" id="{3989AB63-E648-40F0-97A1-A5B87C1ED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36F692CF-7BBB-46E8-ACFF-93EFB5450D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563285BC-98B3-4A2A-A616-5C357EB14D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366F05B3-3344-4BA6-878B-9E4383540D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55782A78-EE5F-4FC6-9497-EFDB579502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79ED5AE6-D5B8-4FDE-AF61-AEBE1C34748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104FBD67-AA20-4E2C-A0DB-A1402FE4A1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CBF097E4-BDA7-4C1C-8EBF-054455E611B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0F92AA45-5A4B-450D-B699-8DD0728B13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6642BB7-23F8-4490-93A3-FC1493AD23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7CC61F0B-A9CB-4BBB-AE84-50A8DAA5FF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CCF85E9-8BF1-4390-8430-93CF67C497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12D5937-83B8-44DB-92EE-F8CE396281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8F70DE7D-2944-4F28-94F4-DB5FF3665A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275C592-D23A-4D17-A5D0-1CB0A63C2E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6E6A99D6-C0BF-40C0-BA07-7B60B3008C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52DC88DB-D650-4294-944B-43B5CAB75E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AD45E2EA-A847-4EF1-BFFC-BE40296C6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BDB920C9-FFFE-4273-B2A5-A065D24314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EE1355A7-015B-447B-8540-4191EAFA77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24443849-1476-409B-BC52-22EE2D88F94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2081A51-7D07-419B-9B62-0CCBBDC70DB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9CD47CE7-D458-4E21-8924-2AA0E9ED1E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DCE023FD-9F08-4439-8FF3-52EA7A9843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828C8C7-54EA-42D6-9CEE-49852B2705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934EA16-F0C9-4D15-84BF-E83A81D6B04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7B3FD5BE-A781-4490-AE3F-E5650DF6683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B6A60DCE-BCDB-4F06-BAF8-4DC5591F23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DD8E6559-4AA5-488E-839C-44B9ABE2602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1F764FF6-87D9-4563-B257-0901F5C04E0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FB52E1AD-28FF-4199-B00E-A426860CE3A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EED0001C-A0BE-455E-B3DE-7896C92D7A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319FC06C-2C6A-47E2-B879-A0EF41237B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CA8873BC-1926-4114-BE10-E14FF64B0E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51439012-3E51-4D74-9FF2-780C87DB02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035FC7B3-BF05-4E37-882C-2A791A4941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A7C567FF-44E4-4C58-959F-28D7826C36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FB56B76F-8C76-4947-888A-75F5E92EF8A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B18A492E-231C-4B89-B11A-A1CE7E1658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127E4F73-4A9F-4AA2-A6B8-3145A87A83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3B2AC0D9-242E-4D92-B102-221EBD6F982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A83426A-015F-4B17-9820-E6D76A3837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C41F0A8-7466-4B03-9EE0-4A5D15176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BD6F7B8C-9482-4E23-AA7F-9411BF8375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0EE1D4E2-E92F-440B-A775-9B80D9AA0FD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B66C2472-0C84-4CEA-A6E9-5BC5A3DB30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0FF2AFF3-F889-4A9E-AEC1-FA94331B416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E1E652F4-2AFF-4616-9615-64FC697C407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D78ED91D-C9D7-49CA-8718-8E7351F7E5B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F4F29D0E-CB4D-43FB-8EFF-447A147C14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6B1D77EC-50A5-4994-A389-65C7770681C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62CDEEE6-A2B4-45C0-B942-66306583B5E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1F83B12D-91B8-4D06-9DBC-0607226B5D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A25594B9-1F75-4E14-AF9B-806D06683B9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6E447488-CCC0-4267-BD73-6DC2775B1A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B7E2176D-B76F-494D-AEE5-BC0E445D8CA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BD50096-36E6-4DE9-AEB8-A360216DC2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0D6F891C-00E0-46CF-8138-64A70AEEA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4D117AD0-1882-4AD9-A765-EDB9B21C53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DDFCFFB0-2E4B-4B50-9297-42B1F1D5D5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F66C79DB-E90E-4192-9A64-34FA2EB5DB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143FC299-982A-4307-97E4-00A1BDAEB7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3A76C799-63FA-4767-A0FA-E018EF6EE28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22B23C3-FCEF-4BFC-AD03-17D92E07AD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BF5C56D-9DBE-454E-A584-422E5FB2F8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4608B5A8-9FAA-4DC0-87FC-F4D879ABE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3B279D37-02D4-4925-B2DD-3765F65F7EB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9E72009F-1FFC-4EDB-9C18-EB0F5E8B9E2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91FA6C71-6237-4ED8-A9BE-D15AC11116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ED2DD310-9B69-442B-89C0-37F7412DDA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4F9FE545-059E-4996-9E84-BCE18A735D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36849649-2DB2-427D-B6CB-9CFB032BFC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1BAB73D-2CD4-48CF-8299-CB2B8F0878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B156630B-D53F-46CB-BC27-BEB8138CB57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FEC10B1-AF32-4C41-B84C-FEC99614BD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D7EDD4C7-FBEF-4868-96E8-214EE6C78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E79D291-029D-40DE-B44A-B52781E970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8677C5F-1BF8-4733-9E39-A570EC8F02C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10244" name="Picture 4" descr="Ancient Egyptian Art Print Horus Falcon Wall Decor | Ancient egypt art,  Ancient egyptian art, Ancient egyptian gods">
            <a:extLst>
              <a:ext uri="{FF2B5EF4-FFF2-40B4-BE49-F238E27FC236}">
                <a16:creationId xmlns:a16="http://schemas.microsoft.com/office/drawing/2014/main" id="{EC53191C-DFC0-C747-83E2-BD008C3E76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07627" y="1731777"/>
            <a:ext cx="3581657" cy="4606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8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849753-7E3E-654A-AA67-F6AE815AE733}"/>
              </a:ext>
            </a:extLst>
          </p:cNvPr>
          <p:cNvSpPr>
            <a:spLocks noGrp="1"/>
          </p:cNvSpPr>
          <p:nvPr>
            <p:ph type="title"/>
          </p:nvPr>
        </p:nvSpPr>
        <p:spPr>
          <a:xfrm>
            <a:off x="685801" y="609600"/>
            <a:ext cx="5521035" cy="1456267"/>
          </a:xfrm>
        </p:spPr>
        <p:txBody>
          <a:bodyPr/>
          <a:lstStyle/>
          <a:p>
            <a:r>
              <a:rPr lang="fi-FI" b="1" dirty="0"/>
              <a:t>Tehtävä</a:t>
            </a:r>
          </a:p>
        </p:txBody>
      </p:sp>
      <p:sp>
        <p:nvSpPr>
          <p:cNvPr id="3" name="Sisällön paikkamerkki 2">
            <a:extLst>
              <a:ext uri="{FF2B5EF4-FFF2-40B4-BE49-F238E27FC236}">
                <a16:creationId xmlns:a16="http://schemas.microsoft.com/office/drawing/2014/main" id="{052EC21D-8D43-6D44-B58C-42791C946D8D}"/>
              </a:ext>
            </a:extLst>
          </p:cNvPr>
          <p:cNvSpPr>
            <a:spLocks noGrp="1"/>
          </p:cNvSpPr>
          <p:nvPr>
            <p:ph idx="1"/>
          </p:nvPr>
        </p:nvSpPr>
        <p:spPr>
          <a:xfrm>
            <a:off x="596830" y="1873444"/>
            <a:ext cx="5714999" cy="4084011"/>
          </a:xfrm>
        </p:spPr>
        <p:txBody>
          <a:bodyPr>
            <a:normAutofit lnSpcReduction="10000"/>
          </a:bodyPr>
          <a:lstStyle/>
          <a:p>
            <a:r>
              <a:rPr lang="fi-FI" sz="2800" dirty="0"/>
              <a:t>Suunnittele maalaus jossa lintu ja ihminen yhdistyvät jollain tavoin. Maalaus voi olla kasvo, tai kokovartalo kuva. </a:t>
            </a:r>
          </a:p>
          <a:p>
            <a:endParaRPr lang="fi-FI" sz="2800" dirty="0"/>
          </a:p>
          <a:p>
            <a:r>
              <a:rPr lang="fi-FI" sz="2800" dirty="0"/>
              <a:t>Voit etsiä internetistä ideakuvia maalaustasi varten. </a:t>
            </a:r>
          </a:p>
          <a:p>
            <a:endParaRPr lang="fi-FI" sz="2800" dirty="0"/>
          </a:p>
          <a:p>
            <a:r>
              <a:rPr lang="fi-FI" sz="2800" dirty="0"/>
              <a:t>Piirrä luonnos</a:t>
            </a:r>
          </a:p>
        </p:txBody>
      </p:sp>
      <p:pic>
        <p:nvPicPr>
          <p:cNvPr id="9220" name="Picture 4" descr="Tarinauttisen hämärän hetket: Astrid Lindgren: Ronja Ryövärintytär">
            <a:extLst>
              <a:ext uri="{FF2B5EF4-FFF2-40B4-BE49-F238E27FC236}">
                <a16:creationId xmlns:a16="http://schemas.microsoft.com/office/drawing/2014/main" id="{55D5EBAD-5425-4844-BFA0-CCF9E9FC8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311" y="124691"/>
            <a:ext cx="3886488" cy="623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041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a:extLst>
              <a:ext uri="{FF2B5EF4-FFF2-40B4-BE49-F238E27FC236}">
                <a16:creationId xmlns:a16="http://schemas.microsoft.com/office/drawing/2014/main" id="{60C86617-2784-B64F-9810-59E9071D8054}"/>
              </a:ext>
            </a:extLst>
          </p:cNvPr>
          <p:cNvPicPr>
            <a:picLocks noGrp="1" noChangeAspect="1"/>
          </p:cNvPicPr>
          <p:nvPr>
            <p:ph idx="1"/>
          </p:nvPr>
        </p:nvPicPr>
        <p:blipFill>
          <a:blip r:embed="rId2"/>
          <a:stretch>
            <a:fillRect/>
          </a:stretch>
        </p:blipFill>
        <p:spPr>
          <a:xfrm>
            <a:off x="775376" y="148192"/>
            <a:ext cx="9851059" cy="6969538"/>
          </a:xfrm>
        </p:spPr>
      </p:pic>
    </p:spTree>
    <p:extLst>
      <p:ext uri="{BB962C8B-B14F-4D97-AF65-F5344CB8AC3E}">
        <p14:creationId xmlns:p14="http://schemas.microsoft.com/office/powerpoint/2010/main" val="2043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7"/>
          <p:cNvPicPr preferRelativeResize="0"/>
          <p:nvPr/>
        </p:nvPicPr>
        <p:blipFill>
          <a:blip r:embed="rId3">
            <a:alphaModFix/>
          </a:blip>
          <a:stretch>
            <a:fillRect/>
          </a:stretch>
        </p:blipFill>
        <p:spPr>
          <a:xfrm>
            <a:off x="3362367" y="304800"/>
            <a:ext cx="7620000" cy="6248400"/>
          </a:xfrm>
          <a:prstGeom prst="rect">
            <a:avLst/>
          </a:prstGeom>
          <a:noFill/>
          <a:ln>
            <a:noFill/>
          </a:ln>
        </p:spPr>
      </p:pic>
      <p:sp>
        <p:nvSpPr>
          <p:cNvPr id="114" name="Google Shape;114;p27"/>
          <p:cNvSpPr txBox="1"/>
          <p:nvPr/>
        </p:nvSpPr>
        <p:spPr>
          <a:xfrm>
            <a:off x="222400" y="389233"/>
            <a:ext cx="2964145" cy="5457385"/>
          </a:xfrm>
          <a:prstGeom prst="rect">
            <a:avLst/>
          </a:prstGeom>
          <a:noFill/>
          <a:ln>
            <a:noFill/>
          </a:ln>
        </p:spPr>
        <p:txBody>
          <a:bodyPr spcFirstLastPara="1" wrap="square" lIns="121900" tIns="121900" rIns="121900" bIns="121900" anchor="t" anchorCtr="0">
            <a:noAutofit/>
          </a:bodyPr>
          <a:lstStyle/>
          <a:p>
            <a:r>
              <a:rPr lang="fi" sz="3200" dirty="0">
                <a:latin typeface="Source Sans Pro"/>
                <a:ea typeface="Source Sans Pro"/>
                <a:cs typeface="Source Sans Pro"/>
                <a:sym typeface="Source Sans Pro"/>
              </a:rPr>
              <a:t>IHMISEN </a:t>
            </a:r>
            <a:endParaRPr sz="3200" dirty="0">
              <a:latin typeface="Source Sans Pro"/>
              <a:ea typeface="Source Sans Pro"/>
              <a:cs typeface="Source Sans Pro"/>
              <a:sym typeface="Source Sans Pro"/>
            </a:endParaRPr>
          </a:p>
          <a:p>
            <a:r>
              <a:rPr lang="fi" sz="3200" dirty="0">
                <a:latin typeface="Source Sans Pro"/>
                <a:ea typeface="Source Sans Pro"/>
                <a:cs typeface="Source Sans Pro"/>
                <a:sym typeface="Source Sans Pro"/>
              </a:rPr>
              <a:t>MITTASUHTEET</a:t>
            </a:r>
            <a:endParaRPr sz="3200" dirty="0">
              <a:latin typeface="Source Sans Pro"/>
              <a:ea typeface="Source Sans Pro"/>
              <a:cs typeface="Source Sans Pro"/>
              <a:sym typeface="Source Sans Pro"/>
            </a:endParaRPr>
          </a:p>
          <a:p>
            <a:endParaRPr sz="3200" dirty="0">
              <a:latin typeface="Source Sans Pro"/>
              <a:ea typeface="Source Sans Pro"/>
              <a:cs typeface="Source Sans Pro"/>
              <a:sym typeface="Source Sans Pro"/>
            </a:endParaRPr>
          </a:p>
          <a:p>
            <a:r>
              <a:rPr lang="fi" sz="2667" dirty="0">
                <a:latin typeface="Source Sans Pro"/>
                <a:ea typeface="Source Sans Pro"/>
                <a:cs typeface="Source Sans Pro"/>
                <a:sym typeface="Source Sans Pro"/>
              </a:rPr>
              <a:t>Piirtäessä käytetään 6-8 pään asteikkoa, eli pää on yksi mittayksikkö. </a:t>
            </a:r>
          </a:p>
          <a:p>
            <a:endParaRPr sz="2400" dirty="0">
              <a:latin typeface="Source Sans Pro"/>
              <a:ea typeface="Source Sans Pro"/>
              <a:cs typeface="Source Sans Pro"/>
              <a:sym typeface="Source Sans Pro"/>
            </a:endParaRPr>
          </a:p>
          <a:p>
            <a:endParaRPr sz="2933" dirty="0">
              <a:latin typeface="Source Sans Pro"/>
              <a:ea typeface="Source Sans Pro"/>
              <a:cs typeface="Source Sans Pro"/>
              <a:sym typeface="Source Sans Pro"/>
            </a:endParaRPr>
          </a:p>
          <a:p>
            <a:endParaRPr sz="2933" dirty="0">
              <a:latin typeface="Source Sans Pro"/>
              <a:ea typeface="Source Sans Pro"/>
              <a:cs typeface="Source Sans Pro"/>
              <a:sym typeface="Source Sans Pro"/>
            </a:endParaRPr>
          </a:p>
        </p:txBody>
      </p:sp>
    </p:spTree>
    <p:extLst>
      <p:ext uri="{BB962C8B-B14F-4D97-AF65-F5344CB8AC3E}">
        <p14:creationId xmlns:p14="http://schemas.microsoft.com/office/powerpoint/2010/main" val="3539181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675CF1B-B7DD-D14A-9D74-9122C618023A}"/>
              </a:ext>
            </a:extLst>
          </p:cNvPr>
          <p:cNvSpPr>
            <a:spLocks noGrp="1"/>
          </p:cNvSpPr>
          <p:nvPr>
            <p:ph idx="1"/>
          </p:nvPr>
        </p:nvSpPr>
        <p:spPr>
          <a:xfrm>
            <a:off x="685801" y="484909"/>
            <a:ext cx="10131425" cy="5306291"/>
          </a:xfrm>
        </p:spPr>
        <p:txBody>
          <a:bodyPr>
            <a:normAutofit/>
          </a:bodyPr>
          <a:lstStyle/>
          <a:p>
            <a:r>
              <a:rPr lang="fi-FI" sz="3600" dirty="0"/>
              <a:t>Maalaus toteutetaan monokromaattisena maalauksena kahdella värillä, sinisellä ja valkoisella. Käytä teoksessa </a:t>
            </a:r>
            <a:r>
              <a:rPr lang="fi-FI" sz="3600" dirty="0" err="1" smtClean="0"/>
              <a:t>valööreja</a:t>
            </a:r>
            <a:r>
              <a:rPr lang="fi-FI" sz="3600" dirty="0"/>
              <a:t>.</a:t>
            </a:r>
          </a:p>
          <a:p>
            <a:endParaRPr lang="fi-FI" sz="3600" dirty="0"/>
          </a:p>
          <a:p>
            <a:r>
              <a:rPr lang="fi-FI" sz="3600" dirty="0"/>
              <a:t>Jos sinulla on mallikuva, muuta </a:t>
            </a:r>
            <a:r>
              <a:rPr lang="fi-FI" sz="3600"/>
              <a:t>se </a:t>
            </a:r>
            <a:r>
              <a:rPr lang="fi-FI" sz="3600" smtClean="0"/>
              <a:t>mustavalkoiseksi</a:t>
            </a:r>
            <a:r>
              <a:rPr lang="fi-FI" sz="3600" dirty="0"/>
              <a:t>. Se auttaa sinua löytämään kuvasta eri valöörit.</a:t>
            </a:r>
            <a:endParaRPr lang="fi-FI" dirty="0"/>
          </a:p>
        </p:txBody>
      </p:sp>
    </p:spTree>
    <p:extLst>
      <p:ext uri="{BB962C8B-B14F-4D97-AF65-F5344CB8AC3E}">
        <p14:creationId xmlns:p14="http://schemas.microsoft.com/office/powerpoint/2010/main" val="4149550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43D5DF-5C51-BE41-8849-9C1FEB9104FF}"/>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C525518E-6C23-D04F-BFEE-BF98B287CA64}"/>
              </a:ext>
            </a:extLst>
          </p:cNvPr>
          <p:cNvPicPr>
            <a:picLocks noGrp="1" noChangeAspect="1"/>
          </p:cNvPicPr>
          <p:nvPr>
            <p:ph idx="1"/>
          </p:nvPr>
        </p:nvPicPr>
        <p:blipFill rotWithShape="1">
          <a:blip r:embed="rId2"/>
          <a:srcRect l="30778" t="25063" r="8362" b="10758"/>
          <a:stretch/>
        </p:blipFill>
        <p:spPr>
          <a:xfrm>
            <a:off x="1075037" y="123568"/>
            <a:ext cx="11103203" cy="6586151"/>
          </a:xfrm>
        </p:spPr>
      </p:pic>
    </p:spTree>
    <p:extLst>
      <p:ext uri="{BB962C8B-B14F-4D97-AF65-F5344CB8AC3E}">
        <p14:creationId xmlns:p14="http://schemas.microsoft.com/office/powerpoint/2010/main" val="218102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F46745-CC31-FD4F-ACB0-C9BE91C7BE28}"/>
              </a:ext>
            </a:extLst>
          </p:cNvPr>
          <p:cNvSpPr>
            <a:spLocks noGrp="1"/>
          </p:cNvSpPr>
          <p:nvPr>
            <p:ph type="title"/>
          </p:nvPr>
        </p:nvSpPr>
        <p:spPr/>
        <p:txBody>
          <a:bodyPr/>
          <a:lstStyle/>
          <a:p>
            <a:endParaRPr lang="fi-FI"/>
          </a:p>
        </p:txBody>
      </p:sp>
      <p:pic>
        <p:nvPicPr>
          <p:cNvPr id="5" name="Sisällön paikkamerkki 4" descr="Kuva, joka sisältää kohteen teksti, näyttökuva, sisä&#10;&#10;Kuvaus luotu automaattisesti">
            <a:extLst>
              <a:ext uri="{FF2B5EF4-FFF2-40B4-BE49-F238E27FC236}">
                <a16:creationId xmlns:a16="http://schemas.microsoft.com/office/drawing/2014/main" id="{DD006B91-CDD4-E24C-BE83-D80CE9A8946E}"/>
              </a:ext>
            </a:extLst>
          </p:cNvPr>
          <p:cNvPicPr>
            <a:picLocks noGrp="1" noChangeAspect="1"/>
          </p:cNvPicPr>
          <p:nvPr>
            <p:ph idx="1"/>
          </p:nvPr>
        </p:nvPicPr>
        <p:blipFill rotWithShape="1">
          <a:blip r:embed="rId2"/>
          <a:srcRect l="25348" t="24779" r="11556" b="11327"/>
          <a:stretch/>
        </p:blipFill>
        <p:spPr>
          <a:xfrm>
            <a:off x="926757" y="265708"/>
            <a:ext cx="11106665" cy="6326584"/>
          </a:xfrm>
        </p:spPr>
      </p:pic>
    </p:spTree>
    <p:extLst>
      <p:ext uri="{BB962C8B-B14F-4D97-AF65-F5344CB8AC3E}">
        <p14:creationId xmlns:p14="http://schemas.microsoft.com/office/powerpoint/2010/main" val="7813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B14E68-BF5A-654D-A0D8-D35CDAF7FD7C}"/>
              </a:ext>
            </a:extLst>
          </p:cNvPr>
          <p:cNvSpPr>
            <a:spLocks noGrp="1"/>
          </p:cNvSpPr>
          <p:nvPr>
            <p:ph type="title"/>
          </p:nvPr>
        </p:nvSpPr>
        <p:spPr/>
        <p:txBody>
          <a:bodyPr/>
          <a:lstStyle/>
          <a:p>
            <a:endParaRPr lang="fi-FI"/>
          </a:p>
        </p:txBody>
      </p:sp>
      <p:pic>
        <p:nvPicPr>
          <p:cNvPr id="5" name="Sisällön paikkamerkki 4">
            <a:extLst>
              <a:ext uri="{FF2B5EF4-FFF2-40B4-BE49-F238E27FC236}">
                <a16:creationId xmlns:a16="http://schemas.microsoft.com/office/drawing/2014/main" id="{09324071-FB0C-9446-8EEF-12C24F12C636}"/>
              </a:ext>
            </a:extLst>
          </p:cNvPr>
          <p:cNvPicPr>
            <a:picLocks noGrp="1" noChangeAspect="1"/>
          </p:cNvPicPr>
          <p:nvPr>
            <p:ph idx="1"/>
          </p:nvPr>
        </p:nvPicPr>
        <p:blipFill rotWithShape="1">
          <a:blip r:embed="rId2"/>
          <a:srcRect l="28862" t="25348" r="13633" b="10758"/>
          <a:stretch/>
        </p:blipFill>
        <p:spPr>
          <a:xfrm>
            <a:off x="1322171" y="1"/>
            <a:ext cx="10972799" cy="6858000"/>
          </a:xfrm>
        </p:spPr>
      </p:pic>
    </p:spTree>
    <p:extLst>
      <p:ext uri="{BB962C8B-B14F-4D97-AF65-F5344CB8AC3E}">
        <p14:creationId xmlns:p14="http://schemas.microsoft.com/office/powerpoint/2010/main" val="248077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7724D9A7-06D0-9642-B104-4AAD20E8D125}"/>
              </a:ext>
            </a:extLst>
          </p:cNvPr>
          <p:cNvSpPr>
            <a:spLocks noGrp="1"/>
          </p:cNvSpPr>
          <p:nvPr>
            <p:ph idx="1"/>
          </p:nvPr>
        </p:nvSpPr>
        <p:spPr>
          <a:xfrm>
            <a:off x="641123" y="1047558"/>
            <a:ext cx="6143423" cy="3649133"/>
          </a:xfrm>
        </p:spPr>
        <p:txBody>
          <a:bodyPr>
            <a:normAutofit/>
          </a:bodyPr>
          <a:lstStyle/>
          <a:p>
            <a:r>
              <a:rPr lang="fi-FI" sz="3200" b="1" dirty="0" err="1"/>
              <a:t>Harpyijat</a:t>
            </a:r>
            <a:r>
              <a:rPr lang="fi-FI" sz="3200" b="1" dirty="0"/>
              <a:t> </a:t>
            </a:r>
            <a:r>
              <a:rPr lang="fi-FI" sz="3200" dirty="0"/>
              <a:t>ovat siivekkäitä naisia </a:t>
            </a:r>
            <a:r>
              <a:rPr lang="fi-FI" sz="3200" dirty="0">
                <a:hlinkClick r:id="rId2" tooltip="Kreikkalainen mytologia">
                  <a:extLst>
                    <a:ext uri="{A12FA001-AC4F-418D-AE19-62706E023703}">
                      <ahyp:hlinkClr xmlns:ahyp="http://schemas.microsoft.com/office/drawing/2018/hyperlinkcolor" xmlns="" val="tx"/>
                    </a:ext>
                  </a:extLst>
                </a:hlinkClick>
              </a:rPr>
              <a:t>Kreikan mytologiassa</a:t>
            </a:r>
            <a:r>
              <a:rPr lang="fi-FI" sz="3200" dirty="0"/>
              <a:t>. Ne esiintyvät monissa myyttisissä kertomuksissa kiusaten ihmisiä viemällä ruokaa, mutta joissakin myös ihmisiä.</a:t>
            </a:r>
          </a:p>
        </p:txBody>
      </p:sp>
      <p:pic>
        <p:nvPicPr>
          <p:cNvPr id="1032" name="Picture 8" descr="Kuva, joka sisältää kohteen teksti, tekstiili&#10;&#10;Kuvaus luotu automaattisesti">
            <a:extLst>
              <a:ext uri="{FF2B5EF4-FFF2-40B4-BE49-F238E27FC236}">
                <a16:creationId xmlns:a16="http://schemas.microsoft.com/office/drawing/2014/main" id="{75795D1F-D052-8D42-84A1-F4D810982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71"/>
          <a:stretch/>
        </p:blipFill>
        <p:spPr bwMode="auto">
          <a:xfrm>
            <a:off x="8888133" y="4144246"/>
            <a:ext cx="3302966" cy="2717299"/>
          </a:xfrm>
          <a:custGeom>
            <a:avLst/>
            <a:gdLst/>
            <a:ahLst/>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CFEF753B-CA1B-4178-80F5-095B7FEA21C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78" name="Freeform 98">
              <a:extLst>
                <a:ext uri="{FF2B5EF4-FFF2-40B4-BE49-F238E27FC236}">
                  <a16:creationId xmlns:a16="http://schemas.microsoft.com/office/drawing/2014/main" id="{86C68ECC-F0A0-411E-A303-6DC0707A36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6A21E140-4ECB-4C42-BDC7-F4351513DA97}"/>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80" name="Straight Connector 79">
                <a:extLst>
                  <a:ext uri="{FF2B5EF4-FFF2-40B4-BE49-F238E27FC236}">
                    <a16:creationId xmlns:a16="http://schemas.microsoft.com/office/drawing/2014/main" id="{2940CFC5-AC4C-4746-A3B9-3DD434FF6D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EC95677-9C92-4D0D-91D4-E07380F250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97602B2-71E1-4395-9C47-DE48B712AE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FC50570-F1A9-4DB3-A64D-3A21A5888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8E4F209-3FDA-4C17-A86D-59990132FF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950C402-F8DC-4C99-90A8-CD67BDEC6CB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6483FEF-FBDD-456C-AD52-B6D166FB1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A316CA5-D470-4E6D-A6E8-D35DB7725D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FA4937-71AA-4400-8DCD-20E5DF0501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68FA0D4-7119-47B3-8329-097877077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2C433AC-8114-47CC-9467-FCB5FE9807B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F9CB489-BA36-4004-A019-75FBA23CCB9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4C060E4-E790-4A31-B683-EA834FCF4E2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3F00D2A-400F-4678-BB33-16B61650F4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6AABFD4-3727-4DF4-933A-C0A090248A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CC40A87-D067-41BF-B368-A197EC0D9D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116F92B-7098-4139-AC77-75B4CE3323F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FDF485C-38E7-4C0D-A2A7-3F1DE3B918A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F6DBD12-21A0-4F07-953F-D3B3486C15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54F4E42-5B16-41F4-8FF4-2EB134C1FE1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F4CC20F-EBF6-4AFE-9A4F-68ACC7513B4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A745DE2-9816-4D5B-BB41-BE1874612FF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5B5D721-5554-457C-BE2F-BCA2505CAD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AFF390C-48FB-4FA5-998E-6DDDF9D2B4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4B2E647-1CF4-4AF8-9AF5-8EAB6D6E88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6DA8C50-AA32-47D8-8DCB-DE9624E60E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51ED6412-8EBC-4680-B7D2-65A4F73BBBD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983F033-A214-4959-956E-4B50B7AC66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7F30C3-5A8C-4BEB-95C1-A7B9C0961F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9A432F5-9A86-437C-8108-7945FA72EC4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4F8B1465-BA18-4D1C-ADED-D4BAA7638A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5DD7842-E27E-4461-B9C8-63AD2F0C44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45934F-49A5-4EDB-A9A3-5540D74AB1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EF9B0E3-0DC0-4D03-A02B-8F62D905F4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B1998C4-BF81-4332-A399-AD43467F677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4CFAF52-7684-46F2-8DFD-70A7F36DB0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3EFB5D1-BDF7-40B6-BBEA-D489CE79F15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5A98777-A259-461F-A9B2-21DFC45C17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F795195-D966-482A-8D47-6265C00F6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E881E12-FFE1-441E-B36B-804289472BA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1DBEB97-C3B3-4646-9760-227E20B1555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BA17FBA-A611-4CA2-9CDC-E073B889C4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B66F6D2-50DA-4E7A-8583-E9159CD962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D181CC7-8652-404A-B5C7-58004FD15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5706D69-47CD-47E3-83C9-EDB4EAF58C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2ADC21AA-CD21-436C-A9D7-DC4167E5008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702CCCC-772F-4AF1-8201-73C2537110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2AAD2B7-288B-42CF-804B-E33B84D747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D51CCD7B-95EB-4EE4-BAED-4308C80BF3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92C4B5C-D0FB-4C0A-B5FA-2C7DDF7625C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4D2931E-A280-496D-99C1-5C2A820CB4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D33CBE3-55B1-43CF-96B9-2E994EBCEA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C6D563-A48C-4E6B-AE46-2CCE38A660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D0ABECB-C92E-4F76-89A6-1334939CDF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8C258514-FFA8-4DE3-9B25-D55705AC3BD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2B9E312-EEBF-4783-B25E-D7DD0D6E71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7CB21139-A4D5-4D0F-9AD0-868FFC4240F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72FF9AC-BC86-42FD-8DF7-72429C958C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23D09EAB-27F8-4FAC-91C2-4942ABA7408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0D82CB2-C309-4CCD-9FB1-EF8F4407EC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625D6FE-BC58-4E33-B4E9-282D5CB75E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158CF66-DCD3-4627-9675-61B42A30371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44ED85B9-D0C1-4222-B4BC-E81876EC38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299F075-06C0-46B8-A3F7-1D7E8D6001D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EA87578-2C04-4651-A5BF-81D06050C9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2A8551E-D8EB-40F2-AD25-87484A17D2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C1E0E32-3B75-404A-9165-57337825085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4A410333-16BA-443A-B24F-418ED77536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71589D1-7914-4EA7-B6B4-C1E7EA5FE67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62A5ACA-F5D5-41F3-9549-06DB799C4D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A254CA6-3565-4CD0-8BEB-C94A533C01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62203F9-E5BE-44F8-8D43-31EEF85E92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C43FC58-4722-4D22-88C1-652EB165851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4C87F1C-06F8-43CD-8920-F525A5504B5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75BF2BA-0DFF-4812-986E-9F2286A9F46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79CBCB-DE00-4F16-A2FC-E54EF816BA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EA1374B-AC49-4266-965E-1F9CD9E53BC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25DE178-9F40-48D5-B0A9-4B032474225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29858C9E-401F-4216-8087-A25D1B58814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160" name="Freeform 17">
              <a:extLst>
                <a:ext uri="{FF2B5EF4-FFF2-40B4-BE49-F238E27FC236}">
                  <a16:creationId xmlns:a16="http://schemas.microsoft.com/office/drawing/2014/main" id="{D963FBC5-E6AD-44F8-AF49-6F5B5BF9DB3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160">
              <a:extLst>
                <a:ext uri="{FF2B5EF4-FFF2-40B4-BE49-F238E27FC236}">
                  <a16:creationId xmlns:a16="http://schemas.microsoft.com/office/drawing/2014/main" id="{EF1F68DE-2C0A-4FBF-8033-8DFBB75AE20F}"/>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62" name="Straight Connector 161">
                <a:extLst>
                  <a:ext uri="{FF2B5EF4-FFF2-40B4-BE49-F238E27FC236}">
                    <a16:creationId xmlns:a16="http://schemas.microsoft.com/office/drawing/2014/main" id="{1C147FEA-3E5D-4830-B91C-78418FE209F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C91F075D-8726-4FD6-BE73-EDCD7607303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BDE3685-352D-4E32-9662-2C6C92E20FA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0A2922F-AA86-4B02-80C4-409D71A0AD7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A23C72B0-E133-40CF-A094-E239AD994B2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63F2DFC9-23E2-4429-911D-AA55B03405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E71590EC-7AA6-47B3-AFF5-6E9A1B8B1C7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3C6AC81-5D5E-4224-B222-B731E90F1C7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164FB43F-3082-49BF-A7C5-72A42773D4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C9F3EE03-5655-4428-86AC-F579E8F339B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F7335E6-5FFD-4206-9AF0-1791A88C9A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E837EB7-EE63-4B6B-9334-1B8055AD9F3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4EE8D5FB-B44C-43C8-A4F4-D786090733F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847AA0E-6A2D-41F5-A9B5-3A2F3B875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9E4D651B-C768-4CBE-B971-A3CA38D803F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13496D3-4182-4D80-9A16-89DBB74086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088D4C91-F0F7-4549-B54A-CC855FD3A78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4885948-783E-4197-B942-2DDCD542E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2837E330-008B-45A6-98A5-CE7D6FBBE10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D807602-B947-4984-8017-D89F3B0ADB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57AA37C4-9C24-41F1-98CA-BBD9BE15956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692CF8CD-056F-4556-939F-1EFF0FECEC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A29F3FAC-18B2-4886-9A93-44B7AD01DF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35B536E5-4149-49B5-8119-04FF4A5ACF3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A2B8B6A-D5D3-4DAA-AB4B-A1C1086B408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8E4C672-BE9E-4026-992B-B2FE6C13618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AC36DA4E-F1E7-4B68-ADA1-4F132BDCF23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EB5D2532-6A77-4DE1-8BB0-37AA33FD9F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F234A36-BE57-450D-BDA2-AD70152CF5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D461473E-1290-4BD0-B4DF-3C95DCE0F6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50325318-A62D-4427-B613-AF5E076E3D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F928DB9-6B46-43EF-A7CF-C4B9830CA51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BA011901-65F6-4D44-BD40-744878B6B2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838496B-B788-4873-9E1C-9B4442984E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A15262F7-23A5-4A6B-BD2C-44CF82ECDEE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5857A42-75EB-4FF2-AF41-2D612A687D3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FC449E1-9573-406B-A201-3E897E668A4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1001847-954F-46EC-97E7-E38732517B9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F3B040FD-D427-4F90-8CFC-D4295224879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975C627A-78ED-4D2B-9F9E-26BE2C0A75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523831A-B9F1-40EF-B113-873BEFA6609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07483313-610C-403C-811D-EE70A78046D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E1CE5A29-BB15-441C-B3CD-3D3EE2163DA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476D005-3155-4DEF-88DE-068B497DED9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2628975E-6165-407B-8A45-7F23746BCC6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6A69F000-3171-47D5-8EFE-4F201716C07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0092325-1C07-4FBC-9C9C-42244C9B9D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2A33CB00-75FF-4DFF-9D6A-CEF5EA2E26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39B85FF-580E-435C-8523-23A0352695B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C53E7419-AF0F-4B69-88BF-853EDC328C5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52C8AEF-9C9D-4737-BA0F-DBB3BF0C04C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ADDDBC2-F0DB-4038-98D0-B38749D8C0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5F14C72-98E5-4A6C-BA03-5E105AA4D4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ACEF013-464E-44D2-9B83-863E69077E1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3141F09F-05CE-4CE9-9F5A-861FBC31A8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ED70A3C-4B21-4941-9F11-00A51A748A0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11927814-33EF-4FBA-95F7-4138C1C7CEC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F4D2B900-3BAC-4EE3-AB6E-9F3212F4DC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FB00017B-AD65-4759-8A6A-B03C70E07BA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2C4A8E2-640F-4D30-99EC-A2D2B0FD6E5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9492085E-DF05-4380-B8C2-93832478CFE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49750F82-33DB-42EE-B31F-CC5DE7EBA14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60B9848F-8B4C-4440-9BF6-98A4F3F72C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E7AA0900-78F5-4163-807F-3DEE6DCBB10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0F627689-9632-474B-B3A8-EC1A82A36E6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71C6CB03-F81D-48A2-BF05-98D4EF2CC2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12FB4D2F-4789-48A1-A4AA-F318ED2BA5B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64B8907A-2A80-490C-AACF-678CA6DE19D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A175CCF3-4796-4C76-A92E-B495335FB45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8CFC6D15-64F3-449C-8C0B-3FCB2976D26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008AA4A6-DD28-4235-AAE3-CC28DF834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3D393E8B-AAB8-4606-A4FA-815EDABDD12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8BA7B770-7EB6-4AC1-B028-9C45DEE440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D87B822C-3951-4E65-A45D-7160FAC3FD0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54B9CDF0-DC54-4868-B60A-6840FDE6A2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3706BEC8-029B-4E0F-A55F-A552E1DE2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25EBA5EB-4807-4E96-BA08-B6B74AE0405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5548885E-CABE-42B5-B06A-1E6B9B1981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1030" name="Picture 6" descr="Kuva, joka sisältää kohteen teksti&#10;&#10;Kuvaus luotu automaattisesti">
            <a:extLst>
              <a:ext uri="{FF2B5EF4-FFF2-40B4-BE49-F238E27FC236}">
                <a16:creationId xmlns:a16="http://schemas.microsoft.com/office/drawing/2014/main" id="{D1CEF3A5-EEFA-064E-95C7-14E63463D6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2708"/>
          <a:stretch/>
        </p:blipFill>
        <p:spPr bwMode="auto">
          <a:xfrm>
            <a:off x="8055588" y="-3863"/>
            <a:ext cx="4132754" cy="3445946"/>
          </a:xfrm>
          <a:custGeom>
            <a:avLst/>
            <a:gdLst/>
            <a:ahLst/>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96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ED1C00-7E04-3A49-A012-CCCE37C0F28B}"/>
              </a:ext>
            </a:extLst>
          </p:cNvPr>
          <p:cNvSpPr>
            <a:spLocks noGrp="1"/>
          </p:cNvSpPr>
          <p:nvPr>
            <p:ph type="title"/>
          </p:nvPr>
        </p:nvSpPr>
        <p:spPr>
          <a:xfrm>
            <a:off x="644237" y="-12483"/>
            <a:ext cx="10515600" cy="1325563"/>
          </a:xfrm>
        </p:spPr>
        <p:txBody>
          <a:bodyPr/>
          <a:lstStyle/>
          <a:p>
            <a:r>
              <a:rPr lang="fi-FI" b="1" dirty="0"/>
              <a:t>Seireeni</a:t>
            </a:r>
          </a:p>
        </p:txBody>
      </p:sp>
      <p:sp>
        <p:nvSpPr>
          <p:cNvPr id="3" name="Sisällön paikkamerkki 2">
            <a:extLst>
              <a:ext uri="{FF2B5EF4-FFF2-40B4-BE49-F238E27FC236}">
                <a16:creationId xmlns:a16="http://schemas.microsoft.com/office/drawing/2014/main" id="{A0538254-0F30-ED42-A56B-4AB0A61A1DCC}"/>
              </a:ext>
            </a:extLst>
          </p:cNvPr>
          <p:cNvSpPr>
            <a:spLocks noGrp="1"/>
          </p:cNvSpPr>
          <p:nvPr>
            <p:ph idx="1"/>
          </p:nvPr>
        </p:nvSpPr>
        <p:spPr>
          <a:xfrm>
            <a:off x="186688" y="1035989"/>
            <a:ext cx="5590309" cy="5378665"/>
          </a:xfrm>
        </p:spPr>
        <p:txBody>
          <a:bodyPr>
            <a:normAutofit fontScale="92500" lnSpcReduction="10000"/>
          </a:bodyPr>
          <a:lstStyle/>
          <a:p>
            <a:r>
              <a:rPr lang="fi-FI" sz="2800" b="1" dirty="0"/>
              <a:t>Seireenit</a:t>
            </a:r>
            <a:r>
              <a:rPr lang="fi-FI" sz="2800" dirty="0"/>
              <a:t> ovat </a:t>
            </a:r>
            <a:r>
              <a:rPr lang="fi-FI" sz="2800" dirty="0">
                <a:hlinkClick r:id="rId2" tooltip="Kreikkalainen mytologia">
                  <a:extLst>
                    <a:ext uri="{A12FA001-AC4F-418D-AE19-62706E023703}">
                      <ahyp:hlinkClr xmlns:ahyp="http://schemas.microsoft.com/office/drawing/2018/hyperlinkcolor" xmlns="" val="tx"/>
                    </a:ext>
                  </a:extLst>
                </a:hlinkClick>
              </a:rPr>
              <a:t>kreikkalaisessa mytologiassa</a:t>
            </a:r>
            <a:r>
              <a:rPr lang="fi-FI" sz="2800" dirty="0"/>
              <a:t> naispuolisia olentoja, joiden ulkomuoto on ihmisen ja lintujen sekoitus. </a:t>
            </a:r>
          </a:p>
          <a:p>
            <a:r>
              <a:rPr lang="fi-FI" sz="2800" dirty="0"/>
              <a:t>Seireeneillä on naisen pää ja hiukset sekä puolet vartalosta, kotkan siivet ja pitkät mutta lintumaiset jalat. Jaloissa ja siivissä on terävät kynnet niin kuin lepakoilla. </a:t>
            </a:r>
          </a:p>
          <a:p>
            <a:r>
              <a:rPr lang="fi-FI" sz="2800" dirty="0"/>
              <a:t>Kauniilla laulullaan seireenit houkuttelivat merimiehiä vastustamattomasti luokseen ja sitten repivät heidät kappaleiksi.</a:t>
            </a:r>
          </a:p>
        </p:txBody>
      </p:sp>
      <p:pic>
        <p:nvPicPr>
          <p:cNvPr id="8194" name="Picture 2">
            <a:extLst>
              <a:ext uri="{FF2B5EF4-FFF2-40B4-BE49-F238E27FC236}">
                <a16:creationId xmlns:a16="http://schemas.microsoft.com/office/drawing/2014/main" id="{0FCAD629-1BD9-0246-9CD9-4E9EB2647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97" y="1219200"/>
            <a:ext cx="6415003" cy="449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3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DB4D3-F05D-C347-93BA-A127677B792D}"/>
              </a:ext>
            </a:extLst>
          </p:cNvPr>
          <p:cNvSpPr>
            <a:spLocks noGrp="1"/>
          </p:cNvSpPr>
          <p:nvPr>
            <p:ph type="title"/>
          </p:nvPr>
        </p:nvSpPr>
        <p:spPr>
          <a:xfrm>
            <a:off x="992164" y="0"/>
            <a:ext cx="3979205" cy="1453363"/>
          </a:xfrm>
        </p:spPr>
        <p:txBody>
          <a:bodyPr>
            <a:normAutofit/>
          </a:bodyPr>
          <a:lstStyle/>
          <a:p>
            <a:r>
              <a:rPr lang="fi-FI" b="1" dirty="0" err="1"/>
              <a:t>Alkonost</a:t>
            </a:r>
            <a:endParaRPr lang="fi-FI" b="1" dirty="0"/>
          </a:p>
        </p:txBody>
      </p:sp>
      <p:sp>
        <p:nvSpPr>
          <p:cNvPr id="3" name="Sisällön paikkamerkki 2">
            <a:extLst>
              <a:ext uri="{FF2B5EF4-FFF2-40B4-BE49-F238E27FC236}">
                <a16:creationId xmlns:a16="http://schemas.microsoft.com/office/drawing/2014/main" id="{3D48EAAE-4D18-4E43-92AD-D8B2E08C6AF5}"/>
              </a:ext>
            </a:extLst>
          </p:cNvPr>
          <p:cNvSpPr>
            <a:spLocks noGrp="1"/>
          </p:cNvSpPr>
          <p:nvPr>
            <p:ph idx="1"/>
          </p:nvPr>
        </p:nvSpPr>
        <p:spPr>
          <a:xfrm>
            <a:off x="310726" y="1453363"/>
            <a:ext cx="5537309" cy="4763282"/>
          </a:xfrm>
        </p:spPr>
        <p:txBody>
          <a:bodyPr>
            <a:normAutofit fontScale="92500" lnSpcReduction="20000"/>
          </a:bodyPr>
          <a:lstStyle/>
          <a:p>
            <a:pPr>
              <a:lnSpc>
                <a:spcPct val="90000"/>
              </a:lnSpc>
            </a:pPr>
            <a:r>
              <a:rPr lang="fi-FI" sz="2600" b="1" dirty="0" err="1"/>
              <a:t>Alkonost</a:t>
            </a:r>
            <a:r>
              <a:rPr lang="fi-FI" sz="2600" dirty="0"/>
              <a:t> on venäläisessä kansanperinteessä esiintyvä paratiisin lintu, jolla on naisen pää. Se on yksi kolmesta venäläisen kansanperinteen hahmosta, jotka ovat puoliksi naisia, puoliksi lintuja.</a:t>
            </a:r>
          </a:p>
          <a:p>
            <a:pPr>
              <a:lnSpc>
                <a:spcPct val="90000"/>
              </a:lnSpc>
            </a:pPr>
            <a:r>
              <a:rPr lang="fi-FI" sz="2600" dirty="0" err="1"/>
              <a:t>Alkonost</a:t>
            </a:r>
            <a:r>
              <a:rPr lang="fi-FI" sz="2600" dirty="0"/>
              <a:t> munii munansa meren rannalle ja panee ne sitten veteen tyynnyttäen meren kuudeksi tai seitsemäksi päiväksi. Kuudentena tai seitsemäntenä päivänä </a:t>
            </a:r>
            <a:r>
              <a:rPr lang="fi-FI" sz="2600" dirty="0" err="1"/>
              <a:t>alkonostin</a:t>
            </a:r>
            <a:r>
              <a:rPr lang="fi-FI" sz="2600" dirty="0"/>
              <a:t> poikaset kuoriutuvat ja myrsky alkaa. </a:t>
            </a:r>
          </a:p>
          <a:p>
            <a:pPr>
              <a:lnSpc>
                <a:spcPct val="90000"/>
              </a:lnSpc>
            </a:pPr>
            <a:r>
              <a:rPr lang="fi-FI" sz="2600" dirty="0" err="1"/>
              <a:t>Alkonostilla</a:t>
            </a:r>
            <a:r>
              <a:rPr lang="fi-FI" sz="2600" dirty="0"/>
              <a:t> on kova ja lempeä ääni; ne jotka kuulevat sen, unohtavat kaiken mitä tietävät ja toivovat.</a:t>
            </a:r>
          </a:p>
          <a:p>
            <a:pPr>
              <a:lnSpc>
                <a:spcPct val="90000"/>
              </a:lnSpc>
            </a:pPr>
            <a:endParaRPr lang="fi-FI" sz="1500" dirty="0"/>
          </a:p>
        </p:txBody>
      </p:sp>
      <p:pic>
        <p:nvPicPr>
          <p:cNvPr id="2050" name="Picture 2">
            <a:extLst>
              <a:ext uri="{FF2B5EF4-FFF2-40B4-BE49-F238E27FC236}">
                <a16:creationId xmlns:a16="http://schemas.microsoft.com/office/drawing/2014/main" id="{988C83DF-FFF7-B74F-B607-192D46D286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487" y="1814945"/>
            <a:ext cx="5045858" cy="3871248"/>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66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C2A2B0-79DB-B040-B2CA-ADDA127F0C51}"/>
              </a:ext>
            </a:extLst>
          </p:cNvPr>
          <p:cNvSpPr>
            <a:spLocks noGrp="1"/>
          </p:cNvSpPr>
          <p:nvPr>
            <p:ph type="title"/>
          </p:nvPr>
        </p:nvSpPr>
        <p:spPr>
          <a:xfrm>
            <a:off x="720394" y="5788463"/>
            <a:ext cx="10515600" cy="1325563"/>
          </a:xfrm>
        </p:spPr>
        <p:txBody>
          <a:bodyPr>
            <a:normAutofit/>
          </a:bodyPr>
          <a:lstStyle/>
          <a:p>
            <a:r>
              <a:rPr lang="fi-FI" sz="1800" dirty="0">
                <a:hlinkClick r:id="rId2" tooltip="Viktor Vasnetsov">
                  <a:extLst>
                    <a:ext uri="{A12FA001-AC4F-418D-AE19-62706E023703}">
                      <ahyp:hlinkClr xmlns:ahyp="http://schemas.microsoft.com/office/drawing/2018/hyperlinkcolor" xmlns="" val="tx"/>
                    </a:ext>
                  </a:extLst>
                </a:hlinkClick>
              </a:rPr>
              <a:t>Viktor Vasnetsovin</a:t>
            </a:r>
            <a:r>
              <a:rPr lang="fi-FI" sz="1800" dirty="0"/>
              <a:t> Sirin ja </a:t>
            </a:r>
            <a:r>
              <a:rPr lang="fi-FI" sz="1800" dirty="0" err="1"/>
              <a:t>Alkonost</a:t>
            </a:r>
            <a:r>
              <a:rPr lang="fi-FI" sz="1800" dirty="0"/>
              <a:t>: </a:t>
            </a:r>
            <a:r>
              <a:rPr lang="fi-FI" sz="1800" i="1" dirty="0"/>
              <a:t>Ilon ja surun linnut</a:t>
            </a:r>
            <a:r>
              <a:rPr lang="fi-FI" sz="1800" dirty="0"/>
              <a:t> (1896)</a:t>
            </a:r>
          </a:p>
        </p:txBody>
      </p:sp>
      <p:pic>
        <p:nvPicPr>
          <p:cNvPr id="3074" name="Picture 2">
            <a:extLst>
              <a:ext uri="{FF2B5EF4-FFF2-40B4-BE49-F238E27FC236}">
                <a16:creationId xmlns:a16="http://schemas.microsoft.com/office/drawing/2014/main" id="{4065985C-6751-BD4F-9948-9CC8503B0A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65338" y="427046"/>
            <a:ext cx="9461323" cy="536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2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6F709F-312D-BD42-A0EB-8AE7FCCC3281}"/>
              </a:ext>
            </a:extLst>
          </p:cNvPr>
          <p:cNvSpPr>
            <a:spLocks noGrp="1"/>
          </p:cNvSpPr>
          <p:nvPr>
            <p:ph type="title"/>
          </p:nvPr>
        </p:nvSpPr>
        <p:spPr/>
        <p:txBody>
          <a:bodyPr/>
          <a:lstStyle/>
          <a:p>
            <a:r>
              <a:rPr lang="fi-FI" b="1" dirty="0" err="1"/>
              <a:t>Gamayun</a:t>
            </a:r>
            <a:endParaRPr lang="fi-FI" b="1" dirty="0"/>
          </a:p>
        </p:txBody>
      </p:sp>
      <p:sp>
        <p:nvSpPr>
          <p:cNvPr id="3" name="Sisällön paikkamerkki 2">
            <a:extLst>
              <a:ext uri="{FF2B5EF4-FFF2-40B4-BE49-F238E27FC236}">
                <a16:creationId xmlns:a16="http://schemas.microsoft.com/office/drawing/2014/main" id="{3E8F3369-C2F7-1C4F-BA7A-0FA978B5E162}"/>
              </a:ext>
            </a:extLst>
          </p:cNvPr>
          <p:cNvSpPr>
            <a:spLocks noGrp="1"/>
          </p:cNvSpPr>
          <p:nvPr>
            <p:ph idx="1"/>
          </p:nvPr>
        </p:nvSpPr>
        <p:spPr>
          <a:xfrm>
            <a:off x="838200" y="1825625"/>
            <a:ext cx="6266793" cy="4351338"/>
          </a:xfrm>
        </p:spPr>
        <p:txBody>
          <a:bodyPr>
            <a:normAutofit/>
          </a:bodyPr>
          <a:lstStyle/>
          <a:p>
            <a:r>
              <a:rPr lang="fi-FI" sz="2800" dirty="0" err="1"/>
              <a:t>Gamayun</a:t>
            </a:r>
            <a:r>
              <a:rPr lang="fi-FI" sz="2800" dirty="0"/>
              <a:t> on venäläisessä kansantarussa esiintyvä lintu. Se kuvataan isona lintuna, jolla on naisen kasvot. Se symboloi viisautta ja tietoa. Lintu asuu myyttisellä saarella idässä, lähellä paratiisia. Sen on kerrottu levittävän jumalallisia viestejä ja profetioita. </a:t>
            </a:r>
          </a:p>
        </p:txBody>
      </p:sp>
      <p:pic>
        <p:nvPicPr>
          <p:cNvPr id="4098" name="Picture 2">
            <a:extLst>
              <a:ext uri="{FF2B5EF4-FFF2-40B4-BE49-F238E27FC236}">
                <a16:creationId xmlns:a16="http://schemas.microsoft.com/office/drawing/2014/main" id="{F7F9EA33-67C6-524D-A26D-D7381732B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8551" y="264963"/>
            <a:ext cx="3345249" cy="5504455"/>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7B989A9F-7056-C34A-BD73-C90CCBA287B0}"/>
              </a:ext>
            </a:extLst>
          </p:cNvPr>
          <p:cNvSpPr txBox="1"/>
          <p:nvPr/>
        </p:nvSpPr>
        <p:spPr>
          <a:xfrm>
            <a:off x="8186078" y="5893106"/>
            <a:ext cx="2990193" cy="646331"/>
          </a:xfrm>
          <a:prstGeom prst="rect">
            <a:avLst/>
          </a:prstGeom>
          <a:noFill/>
        </p:spPr>
        <p:txBody>
          <a:bodyPr wrap="square" rtlCol="0">
            <a:spAutoFit/>
          </a:bodyPr>
          <a:lstStyle/>
          <a:p>
            <a:r>
              <a:rPr lang="fi-FI" dirty="0">
                <a:hlinkClick r:id="rId3">
                  <a:extLst>
                    <a:ext uri="{A12FA001-AC4F-418D-AE19-62706E023703}">
                      <ahyp:hlinkClr xmlns:ahyp="http://schemas.microsoft.com/office/drawing/2018/hyperlinkcolor" xmlns="" val="tx"/>
                    </a:ext>
                  </a:extLst>
                </a:hlinkClick>
              </a:rPr>
              <a:t>Viktor </a:t>
            </a:r>
            <a:r>
              <a:rPr lang="fi-FI" dirty="0" err="1">
                <a:hlinkClick r:id="rId3">
                  <a:extLst>
                    <a:ext uri="{A12FA001-AC4F-418D-AE19-62706E023703}">
                      <ahyp:hlinkClr xmlns:ahyp="http://schemas.microsoft.com/office/drawing/2018/hyperlinkcolor" xmlns="" val="tx"/>
                    </a:ext>
                  </a:extLst>
                </a:hlinkClick>
              </a:rPr>
              <a:t>Vasnetsov</a:t>
            </a:r>
            <a:r>
              <a:rPr lang="fi-FI" dirty="0" err="1"/>
              <a:t>in</a:t>
            </a:r>
            <a:r>
              <a:rPr lang="fi-FI" dirty="0"/>
              <a:t> maalaus </a:t>
            </a:r>
            <a:r>
              <a:rPr lang="fi-FI" dirty="0" err="1"/>
              <a:t>Gamayusta</a:t>
            </a:r>
            <a:endParaRPr lang="fi-FI" dirty="0"/>
          </a:p>
        </p:txBody>
      </p:sp>
    </p:spTree>
    <p:extLst>
      <p:ext uri="{BB962C8B-B14F-4D97-AF65-F5344CB8AC3E}">
        <p14:creationId xmlns:p14="http://schemas.microsoft.com/office/powerpoint/2010/main" val="135470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1F1CC6-26F6-524C-8C62-E9E80DEF5738}"/>
              </a:ext>
            </a:extLst>
          </p:cNvPr>
          <p:cNvSpPr>
            <a:spLocks noGrp="1"/>
          </p:cNvSpPr>
          <p:nvPr>
            <p:ph type="title"/>
          </p:nvPr>
        </p:nvSpPr>
        <p:spPr/>
        <p:txBody>
          <a:bodyPr/>
          <a:lstStyle/>
          <a:p>
            <a:r>
              <a:rPr lang="fi-FI" b="1" dirty="0" err="1"/>
              <a:t>Inmyeonjo</a:t>
            </a:r>
            <a:endParaRPr lang="fi-FI" dirty="0"/>
          </a:p>
        </p:txBody>
      </p:sp>
      <p:sp>
        <p:nvSpPr>
          <p:cNvPr id="3" name="Sisällön paikkamerkki 2">
            <a:extLst>
              <a:ext uri="{FF2B5EF4-FFF2-40B4-BE49-F238E27FC236}">
                <a16:creationId xmlns:a16="http://schemas.microsoft.com/office/drawing/2014/main" id="{C8E906F8-D743-A44C-B931-18120EA7EBBD}"/>
              </a:ext>
            </a:extLst>
          </p:cNvPr>
          <p:cNvSpPr>
            <a:spLocks noGrp="1"/>
          </p:cNvSpPr>
          <p:nvPr>
            <p:ph idx="1"/>
          </p:nvPr>
        </p:nvSpPr>
        <p:spPr>
          <a:xfrm>
            <a:off x="628136" y="1690688"/>
            <a:ext cx="3639064" cy="4742592"/>
          </a:xfrm>
        </p:spPr>
        <p:txBody>
          <a:bodyPr>
            <a:normAutofit/>
          </a:bodyPr>
          <a:lstStyle/>
          <a:p>
            <a:r>
              <a:rPr lang="fi-FI" sz="2400" dirty="0" err="1"/>
              <a:t>Inmyenonjo</a:t>
            </a:r>
            <a:r>
              <a:rPr lang="fi-FI" sz="2400" dirty="0"/>
              <a:t> on korealainen mytologinen olento joka esiintyy lintuna, jolla on ihmisen kasvot.  </a:t>
            </a:r>
            <a:r>
              <a:rPr lang="fi-FI" sz="2400" dirty="0" err="1"/>
              <a:t>Inmyeonjo</a:t>
            </a:r>
            <a:r>
              <a:rPr lang="fi-FI" sz="2400" dirty="0"/>
              <a:t> on tunnettu pyhänä lintuna, joka yhdistää taivaan maahan. Linnun kuva on usein ollut kaiverrettuna hautakoristeluihin. </a:t>
            </a:r>
          </a:p>
        </p:txBody>
      </p:sp>
      <p:pic>
        <p:nvPicPr>
          <p:cNvPr id="5122" name="Picture 2" descr="Bird Man (Inmyeonjo) | 2018 Winter Olympics | Winter olympics, Pyeongchang  2018 winter olympics, Olympics opening ceremony">
            <a:extLst>
              <a:ext uri="{FF2B5EF4-FFF2-40B4-BE49-F238E27FC236}">
                <a16:creationId xmlns:a16="http://schemas.microsoft.com/office/drawing/2014/main" id="{B8626390-C2F1-2B49-AB98-B8B2BF2C0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719" y="643277"/>
            <a:ext cx="7573249" cy="474259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928E53A0-9782-A044-A652-DAA9E4B817D8}"/>
              </a:ext>
            </a:extLst>
          </p:cNvPr>
          <p:cNvSpPr txBox="1"/>
          <p:nvPr/>
        </p:nvSpPr>
        <p:spPr>
          <a:xfrm>
            <a:off x="5820032" y="5733535"/>
            <a:ext cx="4917990" cy="369332"/>
          </a:xfrm>
          <a:prstGeom prst="rect">
            <a:avLst/>
          </a:prstGeom>
          <a:noFill/>
        </p:spPr>
        <p:txBody>
          <a:bodyPr wrap="square" rtlCol="0">
            <a:spAutoFit/>
          </a:bodyPr>
          <a:lstStyle/>
          <a:p>
            <a:r>
              <a:rPr lang="fi-FI" dirty="0" err="1"/>
              <a:t>Inmyeonjo</a:t>
            </a:r>
            <a:r>
              <a:rPr lang="fi-FI" dirty="0"/>
              <a:t> lintumies talviolympialaisissa 2018</a:t>
            </a:r>
          </a:p>
        </p:txBody>
      </p:sp>
    </p:spTree>
    <p:extLst>
      <p:ext uri="{BB962C8B-B14F-4D97-AF65-F5344CB8AC3E}">
        <p14:creationId xmlns:p14="http://schemas.microsoft.com/office/powerpoint/2010/main" val="12569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6C4180-AF31-B74E-B53C-020280D50B09}"/>
              </a:ext>
            </a:extLst>
          </p:cNvPr>
          <p:cNvSpPr>
            <a:spLocks noGrp="1"/>
          </p:cNvSpPr>
          <p:nvPr>
            <p:ph type="title"/>
          </p:nvPr>
        </p:nvSpPr>
        <p:spPr>
          <a:xfrm>
            <a:off x="838200" y="69128"/>
            <a:ext cx="10515600" cy="1325563"/>
          </a:xfrm>
        </p:spPr>
        <p:txBody>
          <a:bodyPr/>
          <a:lstStyle/>
          <a:p>
            <a:r>
              <a:rPr lang="fi-FI" b="1" dirty="0" err="1"/>
              <a:t>Kinnara</a:t>
            </a:r>
            <a:endParaRPr lang="fi-FI" b="1" dirty="0"/>
          </a:p>
        </p:txBody>
      </p:sp>
      <p:sp>
        <p:nvSpPr>
          <p:cNvPr id="3" name="Sisällön paikkamerkki 2">
            <a:extLst>
              <a:ext uri="{FF2B5EF4-FFF2-40B4-BE49-F238E27FC236}">
                <a16:creationId xmlns:a16="http://schemas.microsoft.com/office/drawing/2014/main" id="{C39A448C-6856-0C45-9F2A-C1552068DABC}"/>
              </a:ext>
            </a:extLst>
          </p:cNvPr>
          <p:cNvSpPr>
            <a:spLocks noGrp="1"/>
          </p:cNvSpPr>
          <p:nvPr>
            <p:ph idx="1"/>
          </p:nvPr>
        </p:nvSpPr>
        <p:spPr>
          <a:xfrm>
            <a:off x="602673" y="1108364"/>
            <a:ext cx="6837218" cy="5515841"/>
          </a:xfrm>
        </p:spPr>
        <p:txBody>
          <a:bodyPr>
            <a:normAutofit/>
          </a:bodyPr>
          <a:lstStyle/>
          <a:p>
            <a:r>
              <a:rPr lang="fi-FI" sz="2400" dirty="0"/>
              <a:t>Hindulaisessa mytologiassa </a:t>
            </a:r>
            <a:r>
              <a:rPr lang="fi-FI" sz="2400" dirty="0" err="1"/>
              <a:t>Kinnara</a:t>
            </a:r>
            <a:r>
              <a:rPr lang="fi-FI" sz="2400" dirty="0"/>
              <a:t> on taivaallinen muusikko, osaksi hevonen, osaksi lintu ja ihminen. Buddhalaisessa mytologiassa uskotaan että Kinnari tuli </a:t>
            </a:r>
            <a:r>
              <a:rPr lang="fi-FI" sz="2400" dirty="0" err="1"/>
              <a:t>himalajalta</a:t>
            </a:r>
            <a:r>
              <a:rPr lang="fi-FI" sz="2400" dirty="0"/>
              <a:t> suojelemaan ihmisiä vaikeina ja vaarallisina aikoina. </a:t>
            </a:r>
          </a:p>
          <a:p>
            <a:r>
              <a:rPr lang="fi-FI" sz="2400" dirty="0" err="1"/>
              <a:t>Kaakkois</a:t>
            </a:r>
            <a:r>
              <a:rPr lang="fi-FI" sz="2400" dirty="0"/>
              <a:t> Aasiassa Kinnari on kuvattu puoliksi lintuna ja puoliksi ihmisenä. Kinnarilla oli ihmisen pää, keskivartalo ja kädet, mutta siivet, jalat ja pyrstö joutsenelta.  Heidät tunnettiin tanssin, laulun ja  runouden  taidoista. Lintu toimi perinteisenä symbolina feminiiniselle kauneudelle, ylväydelle ja erilaisille saavutuksille. </a:t>
            </a:r>
          </a:p>
        </p:txBody>
      </p:sp>
      <p:pic>
        <p:nvPicPr>
          <p:cNvPr id="6146" name="Picture 2">
            <a:extLst>
              <a:ext uri="{FF2B5EF4-FFF2-40B4-BE49-F238E27FC236}">
                <a16:creationId xmlns:a16="http://schemas.microsoft.com/office/drawing/2014/main" id="{408251A1-F994-2247-BE67-F01E3AAEB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0354" y="365125"/>
            <a:ext cx="4141022" cy="5515841"/>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385A4B67-9909-834D-9D5E-FD8273019E4E}"/>
              </a:ext>
            </a:extLst>
          </p:cNvPr>
          <p:cNvSpPr txBox="1"/>
          <p:nvPr/>
        </p:nvSpPr>
        <p:spPr>
          <a:xfrm>
            <a:off x="7966364" y="6192982"/>
            <a:ext cx="2493818" cy="646331"/>
          </a:xfrm>
          <a:prstGeom prst="rect">
            <a:avLst/>
          </a:prstGeom>
          <a:noFill/>
        </p:spPr>
        <p:txBody>
          <a:bodyPr wrap="square" rtlCol="0">
            <a:spAutoFit/>
          </a:bodyPr>
          <a:lstStyle/>
          <a:p>
            <a:r>
              <a:rPr lang="fi-FI" dirty="0" err="1"/>
              <a:t>Kinnara</a:t>
            </a:r>
            <a:r>
              <a:rPr lang="fi-FI" dirty="0"/>
              <a:t> patsas, </a:t>
            </a:r>
            <a:r>
              <a:rPr lang="fi-FI" dirty="0" err="1"/>
              <a:t>Wat</a:t>
            </a:r>
            <a:r>
              <a:rPr lang="fi-FI" dirty="0"/>
              <a:t> </a:t>
            </a:r>
            <a:r>
              <a:rPr lang="fi-FI" dirty="0" err="1"/>
              <a:t>Pha</a:t>
            </a:r>
            <a:r>
              <a:rPr lang="fi-FI" dirty="0"/>
              <a:t> </a:t>
            </a:r>
            <a:r>
              <a:rPr lang="fi-FI" dirty="0" err="1"/>
              <a:t>Kaewissa</a:t>
            </a:r>
            <a:r>
              <a:rPr lang="fi-FI" dirty="0"/>
              <a:t>, Bangkokissa.</a:t>
            </a:r>
          </a:p>
        </p:txBody>
      </p:sp>
    </p:spTree>
    <p:extLst>
      <p:ext uri="{BB962C8B-B14F-4D97-AF65-F5344CB8AC3E}">
        <p14:creationId xmlns:p14="http://schemas.microsoft.com/office/powerpoint/2010/main" val="334927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EF49A-D205-5142-9B86-3B842F5D7393}"/>
              </a:ext>
            </a:extLst>
          </p:cNvPr>
          <p:cNvSpPr>
            <a:spLocks noGrp="1"/>
          </p:cNvSpPr>
          <p:nvPr>
            <p:ph type="title"/>
          </p:nvPr>
        </p:nvSpPr>
        <p:spPr>
          <a:xfrm>
            <a:off x="796636" y="1"/>
            <a:ext cx="10515600" cy="872836"/>
          </a:xfrm>
        </p:spPr>
        <p:txBody>
          <a:bodyPr/>
          <a:lstStyle/>
          <a:p>
            <a:r>
              <a:rPr lang="fi-FI" b="1" dirty="0" err="1"/>
              <a:t>Lilith</a:t>
            </a:r>
            <a:endParaRPr lang="fi-FI" b="1" dirty="0"/>
          </a:p>
        </p:txBody>
      </p:sp>
      <p:sp>
        <p:nvSpPr>
          <p:cNvPr id="3" name="Sisällön paikkamerkki 2">
            <a:extLst>
              <a:ext uri="{FF2B5EF4-FFF2-40B4-BE49-F238E27FC236}">
                <a16:creationId xmlns:a16="http://schemas.microsoft.com/office/drawing/2014/main" id="{6EE1C9C0-C009-B040-8D35-86E540A554E8}"/>
              </a:ext>
            </a:extLst>
          </p:cNvPr>
          <p:cNvSpPr>
            <a:spLocks noGrp="1"/>
          </p:cNvSpPr>
          <p:nvPr>
            <p:ph idx="1"/>
          </p:nvPr>
        </p:nvSpPr>
        <p:spPr>
          <a:xfrm>
            <a:off x="838200" y="872837"/>
            <a:ext cx="5493328" cy="5827301"/>
          </a:xfrm>
        </p:spPr>
        <p:txBody>
          <a:bodyPr>
            <a:normAutofit/>
          </a:bodyPr>
          <a:lstStyle/>
          <a:p>
            <a:r>
              <a:rPr lang="fi-FI" sz="2000" b="1" dirty="0" err="1"/>
              <a:t>Lilith</a:t>
            </a:r>
            <a:r>
              <a:rPr lang="fi-FI" sz="2000" dirty="0"/>
              <a:t> tai </a:t>
            </a:r>
            <a:r>
              <a:rPr lang="fi-FI" sz="2000" b="1" dirty="0" err="1"/>
              <a:t>Lilitu</a:t>
            </a:r>
            <a:r>
              <a:rPr lang="fi-FI" sz="2000" dirty="0"/>
              <a:t> on </a:t>
            </a:r>
            <a:r>
              <a:rPr lang="fi-FI" sz="2000" dirty="0">
                <a:hlinkClick r:id="rId2" tooltip="Babylonialainen mytologia">
                  <a:extLst>
                    <a:ext uri="{A12FA001-AC4F-418D-AE19-62706E023703}">
                      <ahyp:hlinkClr xmlns:ahyp="http://schemas.microsoft.com/office/drawing/2018/hyperlinkcolor" xmlns="" val="tx"/>
                    </a:ext>
                  </a:extLst>
                </a:hlinkClick>
              </a:rPr>
              <a:t>babylonialaisessa mytologiassa</a:t>
            </a:r>
            <a:r>
              <a:rPr lang="fi-FI" sz="2000" dirty="0"/>
              <a:t> ja </a:t>
            </a:r>
            <a:r>
              <a:rPr lang="fi-FI" sz="2000" dirty="0">
                <a:hlinkClick r:id="rId3" tooltip="Juutalaisuus">
                  <a:extLst>
                    <a:ext uri="{A12FA001-AC4F-418D-AE19-62706E023703}">
                      <ahyp:hlinkClr xmlns:ahyp="http://schemas.microsoft.com/office/drawing/2018/hyperlinkcolor" xmlns="" val="tx"/>
                    </a:ext>
                  </a:extLst>
                </a:hlinkClick>
              </a:rPr>
              <a:t>juutalaisessa mytologiassa</a:t>
            </a:r>
            <a:r>
              <a:rPr lang="fi-FI" sz="2000" dirty="0"/>
              <a:t> Jumalan luoma ensimmäinen nainen. </a:t>
            </a:r>
            <a:r>
              <a:rPr lang="fi-FI" sz="2000" dirty="0" err="1"/>
              <a:t>Lilith</a:t>
            </a:r>
            <a:r>
              <a:rPr lang="fi-FI" sz="2000" dirty="0"/>
              <a:t> on vaarallinen yön demoni.</a:t>
            </a:r>
          </a:p>
          <a:p>
            <a:r>
              <a:rPr lang="fi-FI" sz="2000" dirty="0" err="1"/>
              <a:t>Lilithin</a:t>
            </a:r>
            <a:r>
              <a:rPr lang="fi-FI" sz="2000" dirty="0"/>
              <a:t> hahmo ja nimi pohjautuvat nykykäsityksen mukaan </a:t>
            </a:r>
            <a:r>
              <a:rPr lang="fi-FI" sz="2000" dirty="0">
                <a:hlinkClick r:id="rId4" tooltip="Mesopotamialainen mytologia">
                  <a:extLst>
                    <a:ext uri="{A12FA001-AC4F-418D-AE19-62706E023703}">
                      <ahyp:hlinkClr xmlns:ahyp="http://schemas.microsoft.com/office/drawing/2018/hyperlinkcolor" xmlns="" val="tx"/>
                    </a:ext>
                  </a:extLst>
                </a:hlinkClick>
              </a:rPr>
              <a:t>mesopotamialaiseen</a:t>
            </a:r>
            <a:r>
              <a:rPr lang="fi-FI" sz="2000" dirty="0"/>
              <a:t> demonien luokkaan nimeltään </a:t>
            </a:r>
            <a:r>
              <a:rPr lang="fi-FI" sz="2000" dirty="0" err="1"/>
              <a:t>lilû</a:t>
            </a:r>
            <a:r>
              <a:rPr lang="fi-FI" sz="2000" dirty="0"/>
              <a:t>. Nimi käännetään yleensä "yön hirviöksi".  </a:t>
            </a:r>
            <a:r>
              <a:rPr lang="fi-FI" sz="2000" dirty="0" err="1"/>
              <a:t>Lilith</a:t>
            </a:r>
            <a:r>
              <a:rPr lang="fi-FI" sz="2000" dirty="0"/>
              <a:t> uhkasi ennen kaikkea lapsia ja raskaana olevia naisia, ja uskottiin, että demonilta suojasi amuletti, johon oli kaiverrettu tiettyjen enkelien nimet.</a:t>
            </a:r>
          </a:p>
          <a:p>
            <a:r>
              <a:rPr lang="fi-FI" sz="2000" dirty="0"/>
              <a:t>Juutalaisessa perinteessä </a:t>
            </a:r>
            <a:r>
              <a:rPr lang="fi-FI" sz="2000" dirty="0" err="1"/>
              <a:t>Lilithin</a:t>
            </a:r>
            <a:r>
              <a:rPr lang="fi-FI" sz="2000" dirty="0"/>
              <a:t> uskottiin olevan siivekäs, pitkähiuksinen, viekoitteleva nainen, jolle oli alistettu 480 demonin sotaväki. </a:t>
            </a:r>
            <a:r>
              <a:rPr lang="fi-FI" sz="2000" dirty="0" err="1"/>
              <a:t>Lilith</a:t>
            </a:r>
            <a:r>
              <a:rPr lang="fi-FI" sz="2000" dirty="0"/>
              <a:t> liikkui öisin ja saattoi olla vaaraksi yksin nukkuville.</a:t>
            </a:r>
          </a:p>
        </p:txBody>
      </p:sp>
      <p:pic>
        <p:nvPicPr>
          <p:cNvPr id="7170" name="Picture 2">
            <a:extLst>
              <a:ext uri="{FF2B5EF4-FFF2-40B4-BE49-F238E27FC236}">
                <a16:creationId xmlns:a16="http://schemas.microsoft.com/office/drawing/2014/main" id="{C9BB8937-30E9-1E4C-8C88-BDA6FAE50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236" y="195263"/>
            <a:ext cx="3175000" cy="59817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847C6681-6AE9-E04F-BEC1-168F1CCD81CE}"/>
              </a:ext>
            </a:extLst>
          </p:cNvPr>
          <p:cNvSpPr txBox="1"/>
          <p:nvPr/>
        </p:nvSpPr>
        <p:spPr>
          <a:xfrm>
            <a:off x="8271164" y="6330806"/>
            <a:ext cx="3422072" cy="369332"/>
          </a:xfrm>
          <a:prstGeom prst="rect">
            <a:avLst/>
          </a:prstGeom>
          <a:noFill/>
        </p:spPr>
        <p:txBody>
          <a:bodyPr wrap="square" rtlCol="0">
            <a:spAutoFit/>
          </a:bodyPr>
          <a:lstStyle/>
          <a:p>
            <a:r>
              <a:rPr lang="fi-FI" dirty="0"/>
              <a:t>John </a:t>
            </a:r>
            <a:r>
              <a:rPr lang="fi-FI" dirty="0" err="1"/>
              <a:t>Collier</a:t>
            </a:r>
            <a:r>
              <a:rPr lang="fi-FI" dirty="0"/>
              <a:t>, </a:t>
            </a:r>
            <a:r>
              <a:rPr lang="fi-FI" i="1" dirty="0" err="1"/>
              <a:t>Lilith</a:t>
            </a:r>
            <a:r>
              <a:rPr lang="fi-FI" dirty="0"/>
              <a:t> (1887).</a:t>
            </a:r>
          </a:p>
        </p:txBody>
      </p:sp>
    </p:spTree>
    <p:extLst>
      <p:ext uri="{BB962C8B-B14F-4D97-AF65-F5344CB8AC3E}">
        <p14:creationId xmlns:p14="http://schemas.microsoft.com/office/powerpoint/2010/main" val="1872684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aivaallinen">
  <a:themeElements>
    <a:clrScheme name="Vihreä">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Taivaalline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ivaallinen">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{8B149193-6F6D-D84C-8479-766247992199}tf10001058</Template>
  <TotalTime>220</TotalTime>
  <Words>544</Words>
  <Application>Microsoft Office PowerPoint</Application>
  <PresentationFormat>Laajakuva</PresentationFormat>
  <Paragraphs>40</Paragraphs>
  <Slides>16</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16</vt:i4>
      </vt:variant>
    </vt:vector>
  </HeadingPairs>
  <TitlesOfParts>
    <vt:vector size="21" baseType="lpstr">
      <vt:lpstr>Arial</vt:lpstr>
      <vt:lpstr>Calibri</vt:lpstr>
      <vt:lpstr>Calibri Light</vt:lpstr>
      <vt:lpstr>Source Sans Pro</vt:lpstr>
      <vt:lpstr>Taivaallinen</vt:lpstr>
      <vt:lpstr>Lintu  mytologiassa</vt:lpstr>
      <vt:lpstr>PowerPoint-esitys</vt:lpstr>
      <vt:lpstr>Seireeni</vt:lpstr>
      <vt:lpstr>Alkonost</vt:lpstr>
      <vt:lpstr>Viktor Vasnetsovin Sirin ja Alkonost: Ilon ja surun linnut (1896)</vt:lpstr>
      <vt:lpstr>Gamayun</vt:lpstr>
      <vt:lpstr>Inmyeonjo</vt:lpstr>
      <vt:lpstr>Kinnara</vt:lpstr>
      <vt:lpstr>Lilith</vt:lpstr>
      <vt:lpstr>Tehtävä</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Lintu mytologiassa</dc:title>
  <dc:creator>Jatta Vuorinen</dc:creator>
  <cp:lastModifiedBy>Jatta Vuorinen</cp:lastModifiedBy>
  <cp:revision>25</cp:revision>
  <dcterms:created xsi:type="dcterms:W3CDTF">2021-01-20T14:17:47Z</dcterms:created>
  <dcterms:modified xsi:type="dcterms:W3CDTF">2021-01-21T08:34:52Z</dcterms:modified>
</cp:coreProperties>
</file>