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59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6" d="100"/>
          <a:sy n="106" d="100"/>
        </p:scale>
        <p:origin x="-20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laotsikko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i-FI" smtClean="0"/>
              <a:t>Muokkaa alaotsikon perustyyliä naps.</a:t>
            </a:r>
            <a:endParaRPr kumimoji="0" lang="en-US"/>
          </a:p>
        </p:txBody>
      </p:sp>
      <p:sp>
        <p:nvSpPr>
          <p:cNvPr id="28" name="Otsikko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cxnSp>
        <p:nvCxnSpPr>
          <p:cNvPr id="8" name="Suora yhdysviiv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uora yhdysviiv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lipsi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Päivämäärän paikkamerkki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16" name="Dian numeron paikkamerkki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7" name="Alatunnisteen paikkamerkki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isällön paikkamerkki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4" name="Päivämäärän paikkamerkki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15" name="Dian numeron paikkamerkki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6" name="Alatunnisteen paikkamerkki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Otsikko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7" name="Suora yhdysviiv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11" name="Sisällön paikkamerkki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13" name="Sisällön paikkamerkki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2" name="Sisällön paikkamerkki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4" name="Sisällön paikkamerkki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12" name="Tekstin paikkamerkki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cxnSp>
        <p:nvCxnSpPr>
          <p:cNvPr id="10" name="Suora yhdysviiv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uora yhdysviiv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isällön paikkamerkki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fi-FI" smtClean="0"/>
              <a:t>Muokkaa tekstin perustyylejä napsauttamalla</a:t>
            </a:r>
          </a:p>
          <a:p>
            <a:pPr lvl="1" eaLnBrk="1" latinLnBrk="0" hangingPunct="1"/>
            <a:r>
              <a:rPr lang="fi-FI" smtClean="0"/>
              <a:t>toinen taso</a:t>
            </a:r>
          </a:p>
          <a:p>
            <a:pPr lvl="2" eaLnBrk="1" latinLnBrk="0" hangingPunct="1"/>
            <a:r>
              <a:rPr lang="fi-FI" smtClean="0"/>
              <a:t>kolmas taso</a:t>
            </a:r>
          </a:p>
          <a:p>
            <a:pPr lvl="3" eaLnBrk="1" latinLnBrk="0" hangingPunct="1"/>
            <a:r>
              <a:rPr lang="fi-FI" smtClean="0"/>
              <a:t>neljäs taso</a:t>
            </a:r>
          </a:p>
          <a:p>
            <a:pPr lvl="4" eaLnBrk="1" latinLnBrk="0" hangingPunct="1"/>
            <a:r>
              <a:rPr lang="fi-FI" smtClean="0"/>
              <a:t>viides taso</a:t>
            </a:r>
            <a:endParaRPr kumimoji="0" lang="en-US"/>
          </a:p>
        </p:txBody>
      </p:sp>
      <p:sp>
        <p:nvSpPr>
          <p:cNvPr id="3" name="Tekstin paikkamerkki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31" name="Otsikko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fi-FI" smtClean="0"/>
              <a:t>Muokkaa perustyylejä naps.</a:t>
            </a:r>
            <a:endParaRPr kumimoji="0" lang="en-US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fi-FI" smtClean="0"/>
              <a:t>Vedä kuva paikkamerkkiin tai lisää napsauttamalla kuvaketta</a:t>
            </a:r>
            <a:endParaRPr kumimoji="0" lang="en-US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</p:txBody>
      </p:sp>
      <p:sp>
        <p:nvSpPr>
          <p:cNvPr id="8" name="Päivämäärän paikkamerkki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kstin paikkamerkki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i-FI" smtClean="0"/>
              <a:t>Muokkaa tekstin perustyylejä napsauttamalla</a:t>
            </a:r>
          </a:p>
          <a:p>
            <a:pPr lvl="1" eaLnBrk="1" latinLnBrk="0" hangingPunct="1"/>
            <a:r>
              <a:rPr kumimoji="0" lang="fi-FI" smtClean="0"/>
              <a:t>toinen taso</a:t>
            </a:r>
          </a:p>
          <a:p>
            <a:pPr lvl="2" eaLnBrk="1" latinLnBrk="0" hangingPunct="1"/>
            <a:r>
              <a:rPr kumimoji="0" lang="fi-FI" smtClean="0"/>
              <a:t>kolmas taso</a:t>
            </a:r>
          </a:p>
          <a:p>
            <a:pPr lvl="3" eaLnBrk="1" latinLnBrk="0" hangingPunct="1"/>
            <a:r>
              <a:rPr kumimoji="0" lang="fi-FI" smtClean="0"/>
              <a:t>neljäs taso</a:t>
            </a:r>
          </a:p>
          <a:p>
            <a:pPr lvl="4" eaLnBrk="1" latinLnBrk="0" hangingPunct="1"/>
            <a:r>
              <a:rPr kumimoji="0" lang="fi-FI" smtClean="0"/>
              <a:t>viides taso</a:t>
            </a:r>
            <a:endParaRPr kumimoji="0" lang="en-US"/>
          </a:p>
        </p:txBody>
      </p:sp>
      <p:sp>
        <p:nvSpPr>
          <p:cNvPr id="24" name="Päivämäärän paikkamerkki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eaLnBrk="1" latinLnBrk="0" hangingPunct="1"/>
            <a:fld id="{B41ABA4E-CD72-497B-97AA-7213B3980F60}" type="datetimeFigureOut">
              <a:rPr lang="en-US" smtClean="0"/>
              <a:pPr eaLnBrk="1" latinLnBrk="0" hangingPunct="1"/>
              <a:t>31.8.16</a:t>
            </a:fld>
            <a:endParaRPr lang="en-US"/>
          </a:p>
        </p:txBody>
      </p:sp>
      <p:sp>
        <p:nvSpPr>
          <p:cNvPr id="10" name="Alatunnisteen paikkamerkki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0" lang="en-US"/>
          </a:p>
        </p:txBody>
      </p:sp>
      <p:sp>
        <p:nvSpPr>
          <p:cNvPr id="22" name="Dian numeron paikkamerkki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D2E57653-3E58-4892-A7ED-712530ACC68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5" name="Otsikon paikkamerkki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fi-FI" smtClean="0"/>
              <a:t>Muokkaa perustyylejä naps.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laotsikko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OSA I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TAIDEMUSIIKKI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60546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Ennen vuotta 450</a:t>
            </a:r>
          </a:p>
          <a:p>
            <a:r>
              <a:rPr lang="fi-FI" dirty="0" smtClean="0"/>
              <a:t>Antiikin ajan musiikista ei tiedetä paljoa</a:t>
            </a:r>
          </a:p>
          <a:p>
            <a:r>
              <a:rPr lang="fi-FI" dirty="0" smtClean="0"/>
              <a:t>Pythagoras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ANTIIKKI</a:t>
            </a:r>
            <a:endParaRPr lang="fi-FI" dirty="0"/>
          </a:p>
        </p:txBody>
      </p:sp>
      <p:sp>
        <p:nvSpPr>
          <p:cNvPr id="4" name="Tekstiruutu 3"/>
          <p:cNvSpPr txBox="1"/>
          <p:nvPr/>
        </p:nvSpPr>
        <p:spPr>
          <a:xfrm>
            <a:off x="5750567" y="1090331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923600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Mikä merkitys Pythagoraalla oli musiikille?</a:t>
            </a:r>
          </a:p>
          <a:p>
            <a:r>
              <a:rPr lang="fi-FI" dirty="0" smtClean="0"/>
              <a:t>Mitä soittimia antiikin aikana kehitettiin?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LISÄÄ TIETOA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821151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Uskonnolla ja kirkolla suuri merkitys musiikin kehittymisessä</a:t>
            </a:r>
          </a:p>
          <a:p>
            <a:r>
              <a:rPr lang="fi-FI" dirty="0" smtClean="0"/>
              <a:t>Pääasiassa vokaalimusiikkia</a:t>
            </a:r>
          </a:p>
          <a:p>
            <a:r>
              <a:rPr lang="fi-FI" dirty="0" smtClean="0"/>
              <a:t>Motetti</a:t>
            </a:r>
          </a:p>
          <a:p>
            <a:r>
              <a:rPr lang="fi-FI" dirty="0" smtClean="0"/>
              <a:t>Maallista musiikkia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KESKIAIKA n.450-1400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013622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Mikä oli motetti?</a:t>
            </a:r>
          </a:p>
          <a:p>
            <a:r>
              <a:rPr lang="fi-FI" dirty="0" smtClean="0"/>
              <a:t>Mitä soittimia käytettiin keskiajalla?</a:t>
            </a:r>
          </a:p>
          <a:p>
            <a:r>
              <a:rPr lang="fi-FI" dirty="0" smtClean="0"/>
              <a:t>Mikä nykyajankin soitin yleistyi?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LISÄÄ TIETOA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971162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Koristeellisuus suuressa arvossa</a:t>
            </a:r>
          </a:p>
          <a:p>
            <a:pPr lvl="1">
              <a:buFont typeface="Wingdings" charset="2"/>
              <a:buChar char="Ø"/>
            </a:pPr>
            <a:r>
              <a:rPr lang="fi-FI" dirty="0" smtClean="0"/>
              <a:t>Korukuviot, </a:t>
            </a:r>
            <a:endParaRPr lang="fi-FI" dirty="0" smtClean="0"/>
          </a:p>
          <a:p>
            <a:r>
              <a:rPr lang="fi-FI" dirty="0" smtClean="0"/>
              <a:t>Enemmän maallista musiikkia</a:t>
            </a:r>
          </a:p>
          <a:p>
            <a:r>
              <a:rPr lang="fi-FI" dirty="0" smtClean="0"/>
              <a:t>Instrumentaalimusiikki ohitti vokaalimusiikin</a:t>
            </a:r>
          </a:p>
          <a:p>
            <a:r>
              <a:rPr lang="fi-FI" dirty="0" smtClean="0"/>
              <a:t>Konsertto</a:t>
            </a:r>
          </a:p>
          <a:p>
            <a:r>
              <a:rPr lang="fi-FI" dirty="0" smtClean="0"/>
              <a:t>Ooppera</a:t>
            </a:r>
          </a:p>
          <a:p>
            <a:r>
              <a:rPr lang="fi-FI" dirty="0" smtClean="0"/>
              <a:t>Oratorio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BAROKKI n.1600-1750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517078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Barokin ajan merkittävimpiä säveltäjiä?</a:t>
            </a:r>
          </a:p>
          <a:p>
            <a:r>
              <a:rPr lang="fi-FI" dirty="0" smtClean="0"/>
              <a:t>Mikä on konsertto?</a:t>
            </a:r>
          </a:p>
          <a:p>
            <a:r>
              <a:rPr lang="fi-FI" dirty="0" smtClean="0"/>
              <a:t>Mikä on ooppera?</a:t>
            </a:r>
          </a:p>
          <a:p>
            <a:r>
              <a:rPr lang="fi-FI" dirty="0" smtClean="0"/>
              <a:t>Mikä on oratorio?</a:t>
            </a:r>
          </a:p>
          <a:p>
            <a:endParaRPr lang="fi-FI" dirty="0"/>
          </a:p>
          <a:p>
            <a:pPr>
              <a:buFont typeface="Wingdings" charset="2"/>
              <a:buChar char="Ø"/>
            </a:pPr>
            <a:r>
              <a:rPr lang="fi-FI" dirty="0" smtClean="0"/>
              <a:t>Vivaldi: Neljä vuodenaikaa (syksy)</a:t>
            </a:r>
          </a:p>
          <a:p>
            <a:pPr>
              <a:buFont typeface="Wingdings" charset="2"/>
              <a:buChar char="Ø"/>
            </a:pPr>
            <a:r>
              <a:rPr lang="fi-FI" dirty="0" smtClean="0"/>
              <a:t>Händel: Messias-oratorio – Osa 1:5. Air.</a:t>
            </a:r>
          </a:p>
          <a:p>
            <a:pPr>
              <a:buFont typeface="Wingdings" charset="2"/>
              <a:buChar char="Ø"/>
            </a:pPr>
            <a:r>
              <a:rPr lang="fi-FI" dirty="0" smtClean="0"/>
              <a:t>Bach: Air</a:t>
            </a:r>
            <a:endParaRPr lang="fi-FI" dirty="0" smtClean="0"/>
          </a:p>
          <a:p>
            <a:pPr>
              <a:buFont typeface="Wingdings" charset="2"/>
              <a:buChar char="Ø"/>
            </a:pPr>
            <a:endParaRPr lang="fi-FI" dirty="0"/>
          </a:p>
          <a:p>
            <a:pPr>
              <a:buFont typeface="Wingdings" charset="2"/>
              <a:buChar char="Ø"/>
            </a:pPr>
            <a:endParaRPr lang="fi-FI" dirty="0" smtClean="0"/>
          </a:p>
          <a:p>
            <a:endParaRPr lang="fi-FI" dirty="0" smtClean="0"/>
          </a:p>
          <a:p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LISÄÄ TIETOA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485527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Musiikki julkisiin konsertteihin</a:t>
            </a:r>
          </a:p>
          <a:p>
            <a:r>
              <a:rPr lang="fi-FI" dirty="0" smtClean="0"/>
              <a:t>Vastaisku barokille: yksinkertaisiin melodioihin harmoninen sävelkulku</a:t>
            </a:r>
          </a:p>
          <a:p>
            <a:r>
              <a:rPr lang="fi-FI" dirty="0" smtClean="0"/>
              <a:t>Sonaattimuoto</a:t>
            </a:r>
          </a:p>
          <a:p>
            <a:r>
              <a:rPr lang="fi-FI" dirty="0" smtClean="0"/>
              <a:t>Sinfonia</a:t>
            </a:r>
          </a:p>
          <a:p>
            <a:r>
              <a:rPr lang="fi-FI" dirty="0" smtClean="0"/>
              <a:t>Piano syrjäytti cembalon</a:t>
            </a:r>
          </a:p>
          <a:p>
            <a:r>
              <a:rPr lang="fi-FI" dirty="0" smtClean="0"/>
              <a:t>Joseph Haydn</a:t>
            </a:r>
          </a:p>
          <a:p>
            <a:r>
              <a:rPr lang="fi-FI" dirty="0" smtClean="0"/>
              <a:t>Wolfgang Amadeus Mozart</a:t>
            </a:r>
          </a:p>
          <a:p>
            <a:r>
              <a:rPr lang="fi-FI" dirty="0" smtClean="0"/>
              <a:t>Ludwig van Beethoven</a:t>
            </a: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KLASSISMI n.1750-1800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76282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isällön paikkamerkk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Millainen teos on sonaatti?</a:t>
            </a:r>
          </a:p>
          <a:p>
            <a:r>
              <a:rPr lang="fi-FI" dirty="0" smtClean="0"/>
              <a:t>Mitkä asiat mahdollistivat sinfonian synnyn?</a:t>
            </a:r>
          </a:p>
          <a:p>
            <a:r>
              <a:rPr lang="fi-FI" dirty="0" smtClean="0"/>
              <a:t>Mitkä asiat tekivät Mozartista niin merkittävän säveltäjän?</a:t>
            </a:r>
          </a:p>
          <a:p>
            <a:r>
              <a:rPr lang="fi-FI" dirty="0" smtClean="0"/>
              <a:t>Kuinka Beethovenin sävellystyyli muuttui?</a:t>
            </a:r>
          </a:p>
          <a:p>
            <a:endParaRPr lang="fi-FI" dirty="0"/>
          </a:p>
          <a:p>
            <a:pPr>
              <a:buFont typeface="Wingdings" charset="2"/>
              <a:buChar char="Ø"/>
            </a:pPr>
            <a:r>
              <a:rPr lang="fi-FI" dirty="0" smtClean="0"/>
              <a:t>Haydn: Pianokonsertto No. 11</a:t>
            </a:r>
          </a:p>
          <a:p>
            <a:pPr>
              <a:buFont typeface="Wingdings" charset="2"/>
              <a:buChar char="Ø"/>
            </a:pPr>
            <a:r>
              <a:rPr lang="fi-FI" dirty="0" smtClean="0"/>
              <a:t>Mozart: Pianosonaatti No. 16</a:t>
            </a:r>
          </a:p>
          <a:p>
            <a:pPr>
              <a:buFont typeface="Wingdings" charset="2"/>
              <a:buChar char="Ø"/>
            </a:pPr>
            <a:r>
              <a:rPr lang="fi-FI" dirty="0" smtClean="0"/>
              <a:t>Beethoven: Sinfonia No. 9</a:t>
            </a:r>
          </a:p>
          <a:p>
            <a:endParaRPr lang="fi-FI" dirty="0"/>
          </a:p>
          <a:p>
            <a:pPr>
              <a:buFont typeface="Wingdings" charset="2"/>
              <a:buChar char="Ø"/>
            </a:pPr>
            <a:endParaRPr lang="fi-FI" dirty="0" smtClean="0"/>
          </a:p>
          <a:p>
            <a:endParaRPr lang="fi-FI" dirty="0"/>
          </a:p>
          <a:p>
            <a:pPr>
              <a:buFont typeface="Wingdings" charset="2"/>
              <a:buChar char="Ø"/>
            </a:pPr>
            <a:endParaRPr lang="fi-FI" dirty="0"/>
          </a:p>
        </p:txBody>
      </p:sp>
      <p:sp>
        <p:nvSpPr>
          <p:cNvPr id="3" name="Otsikk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 smtClean="0"/>
              <a:t>LISÄÄ TIETOA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099146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aperi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ヒラギノ角ゴ Pro W3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Paperi.thmx</Template>
  <TotalTime>78</TotalTime>
  <Words>197</Words>
  <Application>Microsoft Macintosh PowerPoint</Application>
  <PresentationFormat>Näytössä katseltava diaesitys (4:3)</PresentationFormat>
  <Paragraphs>57</Paragraphs>
  <Slides>9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0" baseType="lpstr">
      <vt:lpstr>Paperi</vt:lpstr>
      <vt:lpstr>TAIDEMUSIIKKI</vt:lpstr>
      <vt:lpstr>ANTIIKKI</vt:lpstr>
      <vt:lpstr>LISÄÄ TIETOA</vt:lpstr>
      <vt:lpstr>KESKIAIKA n.450-1400</vt:lpstr>
      <vt:lpstr>LISÄÄ TIETOA</vt:lpstr>
      <vt:lpstr>BAROKKI n.1600-1750</vt:lpstr>
      <vt:lpstr>LISÄÄ TIETOA</vt:lpstr>
      <vt:lpstr>KLASSISMI n.1750-1800</vt:lpstr>
      <vt:lpstr>LISÄÄ TIETOA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TAIDEMUSIIKKI</dc:title>
  <dc:creator>Panu Puputti</dc:creator>
  <cp:lastModifiedBy>Panu Puputti</cp:lastModifiedBy>
  <cp:revision>45</cp:revision>
  <dcterms:created xsi:type="dcterms:W3CDTF">2016-08-31T13:37:25Z</dcterms:created>
  <dcterms:modified xsi:type="dcterms:W3CDTF">2016-08-31T19:18:01Z</dcterms:modified>
</cp:coreProperties>
</file>