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6" r:id="rId1"/>
  </p:sldMasterIdLst>
  <p:sldIdLst>
    <p:sldId id="256" r:id="rId2"/>
    <p:sldId id="257" r:id="rId3"/>
    <p:sldId id="260" r:id="rId4"/>
    <p:sldId id="264" r:id="rId5"/>
    <p:sldId id="258" r:id="rId6"/>
    <p:sldId id="265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214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947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3458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7317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128212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028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9/3/2018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1265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71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9/3/2018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473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675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9/3/2018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98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715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810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580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9/3/2018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834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663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92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  <p:sldLayoutId id="2147483779" r:id="rId13"/>
    <p:sldLayoutId id="2147483780" r:id="rId14"/>
    <p:sldLayoutId id="2147483781" r:id="rId15"/>
    <p:sldLayoutId id="214748378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2DB0BA3-8B43-4A7F-AD9D-CD9E539D3D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/>
              <a:t>Homekoulut ja sisäilma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A414A87-694A-4F4D-BF0C-0BDF20CABE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/>
              <a:t>Nea&amp;Alina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11035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68FAD8A-C606-4774-AA81-65DDE0DAE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Huono sisäilma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8C397C5-3174-4457-960E-69E87A7E7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fi-FI" dirty="0"/>
              <a:t>Huono sisäilma johtuu esimerkiksi homevaurioista ja puutteellisesta ilmanvaihdosta ja lämmityksestä.</a:t>
            </a:r>
          </a:p>
          <a:p>
            <a:pPr>
              <a:lnSpc>
                <a:spcPct val="200000"/>
              </a:lnSpc>
            </a:pPr>
            <a:r>
              <a:rPr lang="fi-FI" dirty="0"/>
              <a:t>Sisäilma on huonoa sen ollessa tunkkainen, kuiva ja pölyinen.</a:t>
            </a:r>
          </a:p>
          <a:p>
            <a:pPr>
              <a:lnSpc>
                <a:spcPct val="200000"/>
              </a:lnSpc>
            </a:pPr>
            <a:r>
              <a:rPr lang="fi-FI" dirty="0"/>
              <a:t>Huono sisäilma on terveyshaitta ja sillä on yhteys esimerkiksi astmaan.</a:t>
            </a:r>
          </a:p>
          <a:p>
            <a:pPr>
              <a:lnSpc>
                <a:spcPct val="200000"/>
              </a:lnSpc>
            </a:pPr>
            <a:r>
              <a:rPr lang="fi-FI" dirty="0"/>
              <a:t>Sisäilman laatua heikentää hiukkasmaiset epäpuhtaudet(esim. mikrobit), kaasumaiset epäpuhtaudet(esim. radon) ja fysikaaliset tekijät(esim. lämpötila)</a:t>
            </a:r>
          </a:p>
        </p:txBody>
      </p:sp>
    </p:spTree>
    <p:extLst>
      <p:ext uri="{BB962C8B-B14F-4D97-AF65-F5344CB8AC3E}">
        <p14:creationId xmlns:p14="http://schemas.microsoft.com/office/powerpoint/2010/main" val="3374591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D5F8090-E11A-4EFA-89B2-010303D6E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Homekoulujen esiintyvyys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36DDE07-55DF-401B-AEFE-BB1D8DF71A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Koulujen sisäilmaongelmat ovat yleisiä, niitä esiintyy jopa yli puolessa kouluista ja päiväkodeista.</a:t>
            </a:r>
          </a:p>
          <a:p>
            <a:r>
              <a:rPr lang="fi-FI" dirty="0"/>
              <a:t>Yleisempiä maissa, joissa kylmä ilmasto.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61683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6101637-2231-4D0A-BB61-AA84B9F8C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Aiheuttajia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62D8E88-254D-42F1-87CE-8FBE960CB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Rakennusvirheet(märän betonin päälle liimatut lattiamatot yleinen virhe)</a:t>
            </a:r>
          </a:p>
          <a:p>
            <a:r>
              <a:rPr lang="fi-FI" dirty="0"/>
              <a:t>Kylmä ilmasto</a:t>
            </a:r>
          </a:p>
          <a:p>
            <a:r>
              <a:rPr lang="fi-FI" dirty="0"/>
              <a:t>Huono ja riittämätön ilmanvaihto</a:t>
            </a:r>
          </a:p>
          <a:p>
            <a:r>
              <a:rPr lang="fi-FI" dirty="0"/>
              <a:t>Toimintahäiriöt ilmanvaihdossa</a:t>
            </a:r>
          </a:p>
          <a:p>
            <a:r>
              <a:rPr lang="fi-FI" dirty="0"/>
              <a:t>Vesivahingot ja kosteusvauriot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12655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5EE116F-170B-430D-9CC7-2FCDD123D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Huonon sisäilman aiheuttamat oireet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1438494-4454-448E-917B-57C8D1A4A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fi-FI" dirty="0"/>
              <a:t>Iho- ja silmäoireet</a:t>
            </a:r>
          </a:p>
          <a:p>
            <a:pPr>
              <a:lnSpc>
                <a:spcPct val="150000"/>
              </a:lnSpc>
            </a:pPr>
            <a:r>
              <a:rPr lang="fi-FI" dirty="0"/>
              <a:t>Väsymys</a:t>
            </a:r>
          </a:p>
          <a:p>
            <a:pPr>
              <a:lnSpc>
                <a:spcPct val="150000"/>
              </a:lnSpc>
            </a:pPr>
            <a:r>
              <a:rPr lang="fi-FI" dirty="0"/>
              <a:t>Päänsärky, huimaus</a:t>
            </a:r>
          </a:p>
          <a:p>
            <a:pPr>
              <a:lnSpc>
                <a:spcPct val="150000"/>
              </a:lnSpc>
            </a:pPr>
            <a:r>
              <a:rPr lang="fi-FI" dirty="0"/>
              <a:t>Yliherkkyydet (Pöly, haju, ruoka-aineet)</a:t>
            </a:r>
          </a:p>
          <a:p>
            <a:pPr>
              <a:lnSpc>
                <a:spcPct val="150000"/>
              </a:lnSpc>
            </a:pPr>
            <a:r>
              <a:rPr lang="fi-FI" dirty="0"/>
              <a:t>Muistin ja muiden kognitiivisten toimintojen heikkeneminen</a:t>
            </a:r>
          </a:p>
          <a:p>
            <a:pPr>
              <a:lnSpc>
                <a:spcPct val="150000"/>
              </a:lnSpc>
            </a:pPr>
            <a:r>
              <a:rPr lang="fi-FI" dirty="0"/>
              <a:t>Vatsavaivat</a:t>
            </a:r>
          </a:p>
          <a:p>
            <a:pPr>
              <a:lnSpc>
                <a:spcPct val="150000"/>
              </a:lnSpc>
            </a:pPr>
            <a:r>
              <a:rPr lang="fi-FI" dirty="0"/>
              <a:t>Nenän tukkoisuus</a:t>
            </a:r>
          </a:p>
          <a:p>
            <a:pPr>
              <a:lnSpc>
                <a:spcPct val="150000"/>
              </a:lnSpc>
            </a:pPr>
            <a:r>
              <a:rPr lang="fi-FI" dirty="0"/>
              <a:t>Hengitysvaikeudet</a:t>
            </a:r>
          </a:p>
          <a:p>
            <a:pPr>
              <a:lnSpc>
                <a:spcPct val="150000"/>
              </a:lnSpc>
            </a:pPr>
            <a:r>
              <a:rPr lang="fi-FI" dirty="0"/>
              <a:t>Toistuvat flunssat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9785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854B243-5DD9-4811-87A2-D4155697E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Ennaltaehkäisy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DB6A8FB-CE21-4C5C-BB64-27F8B762F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Henkilölle aiheutuvia oireita ei voi ennaltaehkäistä.</a:t>
            </a:r>
          </a:p>
          <a:p>
            <a:r>
              <a:rPr lang="fi-FI" dirty="0"/>
              <a:t>Homekoulujen määrä vähenisi jos ilmanvaihto olisi riittävämpää, rakentaminen olisi huolellisempaa ja jos rahaa olisi enemmän.</a:t>
            </a:r>
          </a:p>
          <a:p>
            <a:r>
              <a:rPr lang="fi-FI" dirty="0"/>
              <a:t>Rakennusten ylläpito </a:t>
            </a:r>
            <a:r>
              <a:rPr lang="fi-FI"/>
              <a:t>ja hoito.</a:t>
            </a:r>
            <a:endParaRPr lang="fi-FI" dirty="0"/>
          </a:p>
          <a:p>
            <a:r>
              <a:rPr lang="fi-FI" dirty="0"/>
              <a:t>Elinkaarirakentaminen vähentäisi homeongelmia.</a:t>
            </a:r>
          </a:p>
          <a:p>
            <a:r>
              <a:rPr lang="fi-FI" dirty="0"/>
              <a:t>Elinkaarirakentamisessa tietty urakoitsija ottaa vastuun rakennuksen rakentamisesta, suunnittelusta ja ylläpidosta esimerkiksi 20-25 vuoden ajaksi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20860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159CECC-7538-476C-A98F-DDECD70B4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Seuraukset yksilölle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70AB5C2-B0A1-4F31-A273-CF34B216C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Voi aiheuttaa pahimmillaan elinikäisen sairastumisen.</a:t>
            </a:r>
          </a:p>
          <a:p>
            <a:r>
              <a:rPr lang="fi-FI" dirty="0"/>
              <a:t>Jatkuvat sairaslomat, poissaolot koulusta.</a:t>
            </a:r>
          </a:p>
          <a:p>
            <a:pPr>
              <a:lnSpc>
                <a:spcPct val="150000"/>
              </a:lnSpc>
            </a:pPr>
            <a:r>
              <a:rPr lang="fi-FI" dirty="0"/>
              <a:t>Monet oireet</a:t>
            </a:r>
          </a:p>
          <a:p>
            <a:r>
              <a:rPr lang="fi-FI" dirty="0"/>
              <a:t>Toimintakyvyn heikkeneminen (Näkyy esimerkiksi lasten oppimistuloksissa)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81430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53E3836-0E24-4AA8-9719-6ECE6A178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Seuraukset yhteisölle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8FB7E57-C5AE-4510-A233-79EB42DB49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Kalliit korjaus- sekä rakennustyöt.</a:t>
            </a:r>
          </a:p>
          <a:p>
            <a:r>
              <a:rPr lang="fi-FI" dirty="0"/>
              <a:t>Ongelmat väistötilojen saannissa, usein liian pieniä koulun sijoittamiseen.</a:t>
            </a:r>
          </a:p>
          <a:p>
            <a:r>
              <a:rPr lang="fi-FI" dirty="0"/>
              <a:t>Sairauksien mukana tulevat hoitokustannukset</a:t>
            </a:r>
          </a:p>
          <a:p>
            <a:r>
              <a:rPr lang="fi-FI" dirty="0"/>
              <a:t>Henkilökunnan sairastuminen lisää kuluja.</a:t>
            </a:r>
          </a:p>
          <a:p>
            <a:r>
              <a:rPr lang="fi-FI" dirty="0"/>
              <a:t>Rasittaa työikäisten terveyttä.</a:t>
            </a:r>
          </a:p>
        </p:txBody>
      </p:sp>
    </p:spTree>
    <p:extLst>
      <p:ext uri="{BB962C8B-B14F-4D97-AF65-F5344CB8AC3E}">
        <p14:creationId xmlns:p14="http://schemas.microsoft.com/office/powerpoint/2010/main" val="9420531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05AA37CF-29E9-462D-86B9-FD104B87C661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557213"/>
            <a:ext cx="9998075" cy="5743575"/>
          </a:xfrm>
        </p:spPr>
      </p:pic>
    </p:spTree>
    <p:extLst>
      <p:ext uri="{BB962C8B-B14F-4D97-AF65-F5344CB8AC3E}">
        <p14:creationId xmlns:p14="http://schemas.microsoft.com/office/powerpoint/2010/main" val="3757006989"/>
      </p:ext>
    </p:extLst>
  </p:cSld>
  <p:clrMapOvr>
    <a:masterClrMapping/>
  </p:clrMapOvr>
</p:sld>
</file>

<file path=ppt/theme/theme1.xml><?xml version="1.0" encoding="utf-8"?>
<a:theme xmlns:a="http://schemas.openxmlformats.org/drawingml/2006/main" name="Pinta">
  <a:themeElements>
    <a:clrScheme name="Pin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Pin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n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104</TotalTime>
  <Words>245</Words>
  <Application>Microsoft Office PowerPoint</Application>
  <PresentationFormat>Laajakuva</PresentationFormat>
  <Paragraphs>43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Pinta</vt:lpstr>
      <vt:lpstr>Homekoulut ja sisäilma</vt:lpstr>
      <vt:lpstr>Huono sisäilma</vt:lpstr>
      <vt:lpstr>Homekoulujen esiintyvyys</vt:lpstr>
      <vt:lpstr>Aiheuttajia</vt:lpstr>
      <vt:lpstr>Huonon sisäilman aiheuttamat oireet</vt:lpstr>
      <vt:lpstr>Ennaltaehkäisy</vt:lpstr>
      <vt:lpstr>Seuraukset yksilölle</vt:lpstr>
      <vt:lpstr>Seuraukset yhteisölle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Homekoulut ja sisäilma</dc:title>
  <dc:creator>Luusua, Nea</dc:creator>
  <cp:lastModifiedBy>Luusua, Nea</cp:lastModifiedBy>
  <cp:revision>14</cp:revision>
  <dcterms:created xsi:type="dcterms:W3CDTF">2018-09-03T14:27:56Z</dcterms:created>
  <dcterms:modified xsi:type="dcterms:W3CDTF">2018-09-03T16:17:19Z</dcterms:modified>
</cp:coreProperties>
</file>