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4" r:id="rId5"/>
    <p:sldId id="259" r:id="rId6"/>
    <p:sldId id="263" r:id="rId7"/>
    <p:sldId id="260" r:id="rId8"/>
    <p:sldId id="261"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i-FI"/>
              <a:t>Muokkaa ots. perustyyl. napsautt.</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9/3/2018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9/3/2018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Otsikko ja kuvateksti">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i-FI"/>
              <a:t>Muokkaa ots. perustyyl. napsautt.</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9/3/2018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ainaus ja kuvateksti">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i-FI"/>
              <a:t>Muokkaa ots. perustyyl. napsautt.</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9/3/2018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imikortti">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i-FI"/>
              <a:t>Muokkaa ots. perustyyl. napsautt.</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9/3/2018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i-FI"/>
              <a:t>Muokkaa ots. perustyyl. napsautt.</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9/3/2018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i-FI"/>
              <a:t>Muokkaa ots. perustyyl. napsautt.</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9/3/2018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i-FI"/>
              <a:t>Muokkaa ots. perustyyl. napsautt.</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9/3/2018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i-FI"/>
              <a:t>Muokkaa ots. perustyyl. napsautt.</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9/3/2018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i-FI"/>
              <a:t>Muokkaa ots. perustyyl. napsautt.</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685800" y="3132666"/>
            <a:ext cx="5311775" cy="3086019"/>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172200" y="3132666"/>
            <a:ext cx="5334000" cy="3086019"/>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i-FI"/>
              <a:t>Muokkaa ots. perustyyl. napsautt.</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9/3/2018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9/3/2018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9/3/2018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A37BCB-32C7-4EDD-B055-8B6DC7CBAA3E}"/>
              </a:ext>
            </a:extLst>
          </p:cNvPr>
          <p:cNvSpPr>
            <a:spLocks noGrp="1"/>
          </p:cNvSpPr>
          <p:nvPr>
            <p:ph type="ctrTitle"/>
          </p:nvPr>
        </p:nvSpPr>
        <p:spPr/>
        <p:txBody>
          <a:bodyPr/>
          <a:lstStyle/>
          <a:p>
            <a:r>
              <a:rPr lang="fi-FI" dirty="0"/>
              <a:t>HELTEET JA ILMASTONMUUTOS</a:t>
            </a:r>
          </a:p>
        </p:txBody>
      </p:sp>
      <p:sp>
        <p:nvSpPr>
          <p:cNvPr id="3" name="Alaotsikko 2">
            <a:extLst>
              <a:ext uri="{FF2B5EF4-FFF2-40B4-BE49-F238E27FC236}">
                <a16:creationId xmlns:a16="http://schemas.microsoft.com/office/drawing/2014/main" id="{BF1AD59A-91C8-45D4-89F8-24ED0CD14BB0}"/>
              </a:ext>
            </a:extLst>
          </p:cNvPr>
          <p:cNvSpPr>
            <a:spLocks noGrp="1"/>
          </p:cNvSpPr>
          <p:nvPr>
            <p:ph type="subTitle" idx="1"/>
          </p:nvPr>
        </p:nvSpPr>
        <p:spPr/>
        <p:txBody>
          <a:bodyPr/>
          <a:lstStyle/>
          <a:p>
            <a:r>
              <a:rPr lang="fi-FI" dirty="0"/>
              <a:t>Alina ja Nea</a:t>
            </a:r>
          </a:p>
        </p:txBody>
      </p:sp>
    </p:spTree>
    <p:extLst>
      <p:ext uri="{BB962C8B-B14F-4D97-AF65-F5344CB8AC3E}">
        <p14:creationId xmlns:p14="http://schemas.microsoft.com/office/powerpoint/2010/main" val="244164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01895A-67DA-4F2D-940E-2CEBA8C6D00A}"/>
              </a:ext>
            </a:extLst>
          </p:cNvPr>
          <p:cNvSpPr>
            <a:spLocks noGrp="1"/>
          </p:cNvSpPr>
          <p:nvPr>
            <p:ph type="title"/>
          </p:nvPr>
        </p:nvSpPr>
        <p:spPr/>
        <p:txBody>
          <a:bodyPr/>
          <a:lstStyle/>
          <a:p>
            <a:pPr algn="l"/>
            <a:r>
              <a:rPr lang="fi-FI" dirty="0"/>
              <a:t>Helle</a:t>
            </a:r>
          </a:p>
        </p:txBody>
      </p:sp>
      <p:sp>
        <p:nvSpPr>
          <p:cNvPr id="3" name="Sisällön paikkamerkki 2">
            <a:extLst>
              <a:ext uri="{FF2B5EF4-FFF2-40B4-BE49-F238E27FC236}">
                <a16:creationId xmlns:a16="http://schemas.microsoft.com/office/drawing/2014/main" id="{7ED4E0EA-0D63-45B6-89FF-A506D5576640}"/>
              </a:ext>
            </a:extLst>
          </p:cNvPr>
          <p:cNvSpPr>
            <a:spLocks noGrp="1"/>
          </p:cNvSpPr>
          <p:nvPr>
            <p:ph idx="1"/>
          </p:nvPr>
        </p:nvSpPr>
        <p:spPr/>
        <p:txBody>
          <a:bodyPr/>
          <a:lstStyle/>
          <a:p>
            <a:r>
              <a:rPr lang="fi-FI" dirty="0"/>
              <a:t>Helteen raja vaihtelee maittain</a:t>
            </a:r>
          </a:p>
          <a:p>
            <a:r>
              <a:rPr lang="fi-FI" dirty="0"/>
              <a:t>Suomessa ja muissa Pohjoismaissa 25 °C</a:t>
            </a:r>
          </a:p>
          <a:p>
            <a:r>
              <a:rPr lang="fi-FI" dirty="0"/>
              <a:t>Esimerkiksi Espanjassa raja on 30 °C ja Yhdysvalloissa 32 °C</a:t>
            </a:r>
          </a:p>
          <a:p>
            <a:r>
              <a:rPr lang="fi-FI" dirty="0"/>
              <a:t>Hellepäiviä Suomessa on noin 2-20 päivää vuodessa, riippuen paikkakunnasta</a:t>
            </a:r>
          </a:p>
          <a:p>
            <a:r>
              <a:rPr lang="fi-FI" dirty="0"/>
              <a:t>Niitä esiintyy yleensä juhannuksesta elokuun puoliväliin saakka</a:t>
            </a:r>
          </a:p>
        </p:txBody>
      </p:sp>
    </p:spTree>
    <p:extLst>
      <p:ext uri="{BB962C8B-B14F-4D97-AF65-F5344CB8AC3E}">
        <p14:creationId xmlns:p14="http://schemas.microsoft.com/office/powerpoint/2010/main" val="3223016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F9B376-C0A2-4EEF-A47B-7BCB447A46FC}"/>
              </a:ext>
            </a:extLst>
          </p:cNvPr>
          <p:cNvSpPr>
            <a:spLocks noGrp="1"/>
          </p:cNvSpPr>
          <p:nvPr>
            <p:ph type="title"/>
          </p:nvPr>
        </p:nvSpPr>
        <p:spPr/>
        <p:txBody>
          <a:bodyPr/>
          <a:lstStyle/>
          <a:p>
            <a:pPr algn="l"/>
            <a:r>
              <a:rPr lang="fi-FI" dirty="0"/>
              <a:t>ILMASTONMUUTOS</a:t>
            </a:r>
          </a:p>
        </p:txBody>
      </p:sp>
      <p:sp>
        <p:nvSpPr>
          <p:cNvPr id="3" name="Sisällön paikkamerkki 2">
            <a:extLst>
              <a:ext uri="{FF2B5EF4-FFF2-40B4-BE49-F238E27FC236}">
                <a16:creationId xmlns:a16="http://schemas.microsoft.com/office/drawing/2014/main" id="{F3E6020E-4FD3-4AD8-8125-FF7E14049EA6}"/>
              </a:ext>
            </a:extLst>
          </p:cNvPr>
          <p:cNvSpPr>
            <a:spLocks noGrp="1"/>
          </p:cNvSpPr>
          <p:nvPr>
            <p:ph idx="1"/>
          </p:nvPr>
        </p:nvSpPr>
        <p:spPr/>
        <p:txBody>
          <a:bodyPr/>
          <a:lstStyle/>
          <a:p>
            <a:r>
              <a:rPr lang="fi-FI" dirty="0"/>
              <a:t>Ilmaston lämpeneminen ihmisten toiminnan seurauksena uhkaa maapalloa</a:t>
            </a:r>
          </a:p>
          <a:p>
            <a:r>
              <a:rPr lang="fi-FI" dirty="0"/>
              <a:t>Ilmakehässä olevat kaasut estävät osan lämmöstä karkaamasta avaruuteen, ilman sitä eläminen olisi mahdotonta</a:t>
            </a:r>
          </a:p>
          <a:p>
            <a:r>
              <a:rPr lang="fi-FI" dirty="0"/>
              <a:t>Kaasujen määrä ilmakehässä on lisääntynyt ja sen seurauksena ilma lämpenee</a:t>
            </a:r>
          </a:p>
          <a:p>
            <a:r>
              <a:rPr lang="fi-FI" dirty="0"/>
              <a:t>Suurin osa ilmakehään joutuvasta hiilidioksidista on peräisin fossiilisista polttoaineista, kuten öljystä ja kivihiilestä</a:t>
            </a:r>
          </a:p>
          <a:p>
            <a:r>
              <a:rPr lang="fi-FI" dirty="0"/>
              <a:t>Asuminen, liikkuminen ja ruoka myös lisäävät kasvihuonekaasupäästöjä</a:t>
            </a:r>
          </a:p>
          <a:p>
            <a:r>
              <a:rPr lang="fi-FI" dirty="0"/>
              <a:t>Luonnon vaikea sopeutua ihmisen aiheuttamiin muutoksiin ympäristössä</a:t>
            </a:r>
          </a:p>
        </p:txBody>
      </p:sp>
    </p:spTree>
    <p:extLst>
      <p:ext uri="{BB962C8B-B14F-4D97-AF65-F5344CB8AC3E}">
        <p14:creationId xmlns:p14="http://schemas.microsoft.com/office/powerpoint/2010/main" val="3537681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44118A9C-F819-4753-900D-510DEA8410C0}"/>
              </a:ext>
            </a:extLst>
          </p:cNvPr>
          <p:cNvSpPr>
            <a:spLocks noGrp="1"/>
          </p:cNvSpPr>
          <p:nvPr>
            <p:ph type="title"/>
          </p:nvPr>
        </p:nvSpPr>
        <p:spPr/>
        <p:txBody>
          <a:bodyPr/>
          <a:lstStyle/>
          <a:p>
            <a:r>
              <a:rPr lang="fi-FI" dirty="0"/>
              <a:t>Kasvihuoneilmiö on välttämätöntä elämälle</a:t>
            </a:r>
          </a:p>
        </p:txBody>
      </p:sp>
      <p:pic>
        <p:nvPicPr>
          <p:cNvPr id="6" name="Kuva 5">
            <a:extLst>
              <a:ext uri="{FF2B5EF4-FFF2-40B4-BE49-F238E27FC236}">
                <a16:creationId xmlns:a16="http://schemas.microsoft.com/office/drawing/2014/main" id="{22640880-1C7A-4692-B2F5-564D829F1EC9}"/>
              </a:ext>
            </a:extLst>
          </p:cNvPr>
          <p:cNvPicPr>
            <a:picLocks noChangeAspect="1"/>
          </p:cNvPicPr>
          <p:nvPr/>
        </p:nvPicPr>
        <p:blipFill>
          <a:blip r:embed="rId2"/>
          <a:stretch>
            <a:fillRect/>
          </a:stretch>
        </p:blipFill>
        <p:spPr>
          <a:xfrm>
            <a:off x="2694048" y="2368826"/>
            <a:ext cx="6803904" cy="4489174"/>
          </a:xfrm>
          <a:prstGeom prst="rect">
            <a:avLst/>
          </a:prstGeom>
        </p:spPr>
      </p:pic>
    </p:spTree>
    <p:extLst>
      <p:ext uri="{BB962C8B-B14F-4D97-AF65-F5344CB8AC3E}">
        <p14:creationId xmlns:p14="http://schemas.microsoft.com/office/powerpoint/2010/main" val="555144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66A9AD65-EFFE-48FA-A28F-4DC9852978DB}"/>
              </a:ext>
            </a:extLst>
          </p:cNvPr>
          <p:cNvSpPr>
            <a:spLocks noGrp="1"/>
          </p:cNvSpPr>
          <p:nvPr>
            <p:ph type="body" sz="half" idx="2"/>
          </p:nvPr>
        </p:nvSpPr>
        <p:spPr>
          <a:xfrm>
            <a:off x="1024467" y="371061"/>
            <a:ext cx="10144654" cy="4068417"/>
          </a:xfrm>
        </p:spPr>
        <p:txBody>
          <a:bodyPr>
            <a:noAutofit/>
          </a:bodyPr>
          <a:lstStyle/>
          <a:p>
            <a:r>
              <a:rPr lang="fi-FI" sz="2800" dirty="0"/>
              <a:t>”On arvioitu, että ilmastonmuutoksen takia jopa puolet kahvin tuotantoon soveltuvista alueista menetetään vuoteen 2050 mennessä. Banaanien päätuottajamaassa Ecuadorissa banaanien kasvatus puolestaan on vaarassa kuivuuden takia. Tulevaisuudessa ilmastonmuutos vaikuttaa yhä enenevästi myös muiden elintarvikkeiden saatavuuteen, laatuun ja hintaan – ja tätä kautta päivittäiseen elämäämme.”</a:t>
            </a:r>
          </a:p>
          <a:p>
            <a:r>
              <a:rPr lang="fi-FI" sz="2800" dirty="0"/>
              <a:t>	lähde: WWF</a:t>
            </a:r>
          </a:p>
        </p:txBody>
      </p:sp>
      <p:pic>
        <p:nvPicPr>
          <p:cNvPr id="4" name="Kuva 3">
            <a:extLst>
              <a:ext uri="{FF2B5EF4-FFF2-40B4-BE49-F238E27FC236}">
                <a16:creationId xmlns:a16="http://schemas.microsoft.com/office/drawing/2014/main" id="{6C155F36-B095-4177-9D47-E2F904B9EDDC}"/>
              </a:ext>
            </a:extLst>
          </p:cNvPr>
          <p:cNvPicPr>
            <a:picLocks noChangeAspect="1"/>
          </p:cNvPicPr>
          <p:nvPr/>
        </p:nvPicPr>
        <p:blipFill>
          <a:blip r:embed="rId2"/>
          <a:stretch>
            <a:fillRect/>
          </a:stretch>
        </p:blipFill>
        <p:spPr>
          <a:xfrm>
            <a:off x="5357426" y="4134678"/>
            <a:ext cx="4290373" cy="2723322"/>
          </a:xfrm>
          <a:prstGeom prst="rect">
            <a:avLst/>
          </a:prstGeom>
        </p:spPr>
      </p:pic>
      <p:pic>
        <p:nvPicPr>
          <p:cNvPr id="5" name="Kuva 4">
            <a:extLst>
              <a:ext uri="{FF2B5EF4-FFF2-40B4-BE49-F238E27FC236}">
                <a16:creationId xmlns:a16="http://schemas.microsoft.com/office/drawing/2014/main" id="{AF1D1C2E-C7AC-4161-B7F9-4ADF0EB78A58}"/>
              </a:ext>
            </a:extLst>
          </p:cNvPr>
          <p:cNvPicPr>
            <a:picLocks noChangeAspect="1"/>
          </p:cNvPicPr>
          <p:nvPr/>
        </p:nvPicPr>
        <p:blipFill>
          <a:blip r:embed="rId3"/>
          <a:stretch>
            <a:fillRect/>
          </a:stretch>
        </p:blipFill>
        <p:spPr>
          <a:xfrm>
            <a:off x="9647799" y="3034748"/>
            <a:ext cx="2544201" cy="3823252"/>
          </a:xfrm>
          <a:prstGeom prst="rect">
            <a:avLst/>
          </a:prstGeom>
        </p:spPr>
      </p:pic>
    </p:spTree>
    <p:extLst>
      <p:ext uri="{BB962C8B-B14F-4D97-AF65-F5344CB8AC3E}">
        <p14:creationId xmlns:p14="http://schemas.microsoft.com/office/powerpoint/2010/main" val="534514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A010F96C-4C34-40DA-9277-E1FC42FC7B53}"/>
              </a:ext>
            </a:extLst>
          </p:cNvPr>
          <p:cNvPicPr>
            <a:picLocks noChangeAspect="1"/>
          </p:cNvPicPr>
          <p:nvPr/>
        </p:nvPicPr>
        <p:blipFill>
          <a:blip r:embed="rId2"/>
          <a:stretch>
            <a:fillRect/>
          </a:stretch>
        </p:blipFill>
        <p:spPr>
          <a:xfrm>
            <a:off x="117797" y="66261"/>
            <a:ext cx="11956405" cy="6725478"/>
          </a:xfrm>
          <a:prstGeom prst="rect">
            <a:avLst/>
          </a:prstGeom>
        </p:spPr>
      </p:pic>
    </p:spTree>
    <p:extLst>
      <p:ext uri="{BB962C8B-B14F-4D97-AF65-F5344CB8AC3E}">
        <p14:creationId xmlns:p14="http://schemas.microsoft.com/office/powerpoint/2010/main" val="3858522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5C4AD4-97F4-4495-A638-E4115CD80379}"/>
              </a:ext>
            </a:extLst>
          </p:cNvPr>
          <p:cNvSpPr>
            <a:spLocks noGrp="1"/>
          </p:cNvSpPr>
          <p:nvPr>
            <p:ph type="title"/>
          </p:nvPr>
        </p:nvSpPr>
        <p:spPr/>
        <p:txBody>
          <a:bodyPr/>
          <a:lstStyle/>
          <a:p>
            <a:pPr algn="l"/>
            <a:r>
              <a:rPr lang="fi-FI" dirty="0"/>
              <a:t>ILMASTONMUUTOS SUOMESSA</a:t>
            </a:r>
          </a:p>
        </p:txBody>
      </p:sp>
      <p:sp>
        <p:nvSpPr>
          <p:cNvPr id="3" name="Sisällön paikkamerkki 2">
            <a:extLst>
              <a:ext uri="{FF2B5EF4-FFF2-40B4-BE49-F238E27FC236}">
                <a16:creationId xmlns:a16="http://schemas.microsoft.com/office/drawing/2014/main" id="{006A0295-0E2A-4822-BE15-7DC034DD5182}"/>
              </a:ext>
            </a:extLst>
          </p:cNvPr>
          <p:cNvSpPr>
            <a:spLocks noGrp="1"/>
          </p:cNvSpPr>
          <p:nvPr>
            <p:ph idx="1"/>
          </p:nvPr>
        </p:nvSpPr>
        <p:spPr/>
        <p:txBody>
          <a:bodyPr/>
          <a:lstStyle/>
          <a:p>
            <a:r>
              <a:rPr lang="fi-FI" dirty="0"/>
              <a:t>Lämpötila kohoaa (varsinkin talvella)</a:t>
            </a:r>
          </a:p>
          <a:p>
            <a:r>
              <a:rPr lang="fi-FI" dirty="0"/>
              <a:t>Sademäärät kasvaa</a:t>
            </a:r>
          </a:p>
          <a:p>
            <a:r>
              <a:rPr lang="fi-FI" dirty="0"/>
              <a:t>Myrskytuulien voimistuminen</a:t>
            </a:r>
          </a:p>
          <a:p>
            <a:r>
              <a:rPr lang="fi-FI" dirty="0"/>
              <a:t>Lumipeite vähenee</a:t>
            </a:r>
          </a:p>
          <a:p>
            <a:r>
              <a:rPr lang="fi-FI" dirty="0"/>
              <a:t>Pilvisyys lisääntyy</a:t>
            </a:r>
          </a:p>
          <a:p>
            <a:r>
              <a:rPr lang="fi-FI" dirty="0"/>
              <a:t>Itämeren pinta nousee</a:t>
            </a:r>
          </a:p>
        </p:txBody>
      </p:sp>
    </p:spTree>
    <p:extLst>
      <p:ext uri="{BB962C8B-B14F-4D97-AF65-F5344CB8AC3E}">
        <p14:creationId xmlns:p14="http://schemas.microsoft.com/office/powerpoint/2010/main" val="2928370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463067-36B7-4C84-BC07-2E9EA0007EDD}"/>
              </a:ext>
            </a:extLst>
          </p:cNvPr>
          <p:cNvSpPr>
            <a:spLocks noGrp="1"/>
          </p:cNvSpPr>
          <p:nvPr>
            <p:ph type="title"/>
          </p:nvPr>
        </p:nvSpPr>
        <p:spPr/>
        <p:txBody>
          <a:bodyPr/>
          <a:lstStyle/>
          <a:p>
            <a:pPr algn="l"/>
            <a:r>
              <a:rPr lang="fi-FI" dirty="0"/>
              <a:t>HELTEEN TERVEYSVAIKUTUKSET</a:t>
            </a:r>
          </a:p>
        </p:txBody>
      </p:sp>
      <p:sp>
        <p:nvSpPr>
          <p:cNvPr id="3" name="Sisällön paikkamerkki 2">
            <a:extLst>
              <a:ext uri="{FF2B5EF4-FFF2-40B4-BE49-F238E27FC236}">
                <a16:creationId xmlns:a16="http://schemas.microsoft.com/office/drawing/2014/main" id="{52467A10-1E75-43B9-8B70-297D2A756F8C}"/>
              </a:ext>
            </a:extLst>
          </p:cNvPr>
          <p:cNvSpPr>
            <a:spLocks noGrp="1"/>
          </p:cNvSpPr>
          <p:nvPr>
            <p:ph idx="1"/>
          </p:nvPr>
        </p:nvSpPr>
        <p:spPr/>
        <p:txBody>
          <a:bodyPr/>
          <a:lstStyle/>
          <a:p>
            <a:r>
              <a:rPr lang="fi-FI" dirty="0"/>
              <a:t>Kehon lämpökuorma kasvaa, hikoilu lisääntyy, jonka seurauksena kehosta poistuu nestettä</a:t>
            </a:r>
          </a:p>
          <a:p>
            <a:r>
              <a:rPr lang="fi-FI" dirty="0"/>
              <a:t>Ääreisverenkierto lisääntyy, verenpaine laskee, sydämen syke nousee </a:t>
            </a:r>
          </a:p>
          <a:p>
            <a:r>
              <a:rPr lang="fi-FI" dirty="0"/>
              <a:t>Väsymys lisääntyy, keskittymiskyky laskee</a:t>
            </a:r>
          </a:p>
          <a:p>
            <a:r>
              <a:rPr lang="fi-FI" dirty="0"/>
              <a:t>Mikäli lämmönsäätely heikentyy esimerkiksi nestevajeen vuoksi, voi seurauksena olla lämpöuupumus. Siitä voi myös seurata vakava lämpöhalvaus.</a:t>
            </a:r>
          </a:p>
          <a:p>
            <a:r>
              <a:rPr lang="fi-FI" dirty="0"/>
              <a:t>Lievempiä lämpösairauksia: auringonpistos, äkillinen huimaus tai pyörtyminen, lihaskrampit, ihottumaa tai alaraajojen turvotus</a:t>
            </a:r>
          </a:p>
          <a:p>
            <a:r>
              <a:rPr lang="fi-FI" dirty="0"/>
              <a:t>Riskiä suurentaa fyysinen rasitus sekä runsas päihteiden käyttö</a:t>
            </a:r>
          </a:p>
        </p:txBody>
      </p:sp>
    </p:spTree>
    <p:extLst>
      <p:ext uri="{BB962C8B-B14F-4D97-AF65-F5344CB8AC3E}">
        <p14:creationId xmlns:p14="http://schemas.microsoft.com/office/powerpoint/2010/main" val="1898478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EC5D9F-7FE4-49A4-9E02-476B4C7FEE52}"/>
              </a:ext>
            </a:extLst>
          </p:cNvPr>
          <p:cNvSpPr>
            <a:spLocks noGrp="1"/>
          </p:cNvSpPr>
          <p:nvPr>
            <p:ph type="title"/>
          </p:nvPr>
        </p:nvSpPr>
        <p:spPr/>
        <p:txBody>
          <a:bodyPr/>
          <a:lstStyle/>
          <a:p>
            <a:pPr algn="l"/>
            <a:r>
              <a:rPr lang="fi-FI" dirty="0"/>
              <a:t>Helteen vaikutus eri ikäisille</a:t>
            </a:r>
          </a:p>
        </p:txBody>
      </p:sp>
      <p:sp>
        <p:nvSpPr>
          <p:cNvPr id="3" name="Sisällön paikkamerkki 2">
            <a:extLst>
              <a:ext uri="{FF2B5EF4-FFF2-40B4-BE49-F238E27FC236}">
                <a16:creationId xmlns:a16="http://schemas.microsoft.com/office/drawing/2014/main" id="{B5C7E3B0-FD99-4A82-B14F-569E13703D7F}"/>
              </a:ext>
            </a:extLst>
          </p:cNvPr>
          <p:cNvSpPr>
            <a:spLocks noGrp="1"/>
          </p:cNvSpPr>
          <p:nvPr>
            <p:ph idx="1"/>
          </p:nvPr>
        </p:nvSpPr>
        <p:spPr/>
        <p:txBody>
          <a:bodyPr/>
          <a:lstStyle/>
          <a:p>
            <a:r>
              <a:rPr lang="fi-FI" dirty="0"/>
              <a:t>Helle voi olla terveysriski kenelle tahansa, jos kuumuuden vaikutuksilta ei suojaudu riittävästi</a:t>
            </a:r>
          </a:p>
          <a:p>
            <a:r>
              <a:rPr lang="fi-FI" dirty="0"/>
              <a:t>Ikääntyneet (erityisesti yli 75-vuotiaat), pitkäaikaissairaat (esim. sydän- ja verisuonisairaudet, diabetes) ja pienet lapset erityisen alttiita helteen haitoille</a:t>
            </a:r>
          </a:p>
          <a:p>
            <a:endParaRPr lang="fi-FI" dirty="0"/>
          </a:p>
        </p:txBody>
      </p:sp>
    </p:spTree>
    <p:extLst>
      <p:ext uri="{BB962C8B-B14F-4D97-AF65-F5344CB8AC3E}">
        <p14:creationId xmlns:p14="http://schemas.microsoft.com/office/powerpoint/2010/main" val="1982042802"/>
      </p:ext>
    </p:extLst>
  </p:cSld>
  <p:clrMapOvr>
    <a:masterClrMapping/>
  </p:clrMapOvr>
</p:sld>
</file>

<file path=ppt/theme/theme1.xml><?xml version="1.0" encoding="utf-8"?>
<a:theme xmlns:a="http://schemas.openxmlformats.org/drawingml/2006/main" name="Tiivistymisjuova">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TM04033937[[fn=Tiivistymisjuova]]</Template>
  <TotalTime>58</TotalTime>
  <Words>291</Words>
  <Application>Microsoft Office PowerPoint</Application>
  <PresentationFormat>Laajakuva</PresentationFormat>
  <Paragraphs>35</Paragraphs>
  <Slides>9</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9</vt:i4>
      </vt:variant>
    </vt:vector>
  </HeadingPairs>
  <TitlesOfParts>
    <vt:vector size="12" baseType="lpstr">
      <vt:lpstr>Arial</vt:lpstr>
      <vt:lpstr>Century Gothic</vt:lpstr>
      <vt:lpstr>Tiivistymisjuova</vt:lpstr>
      <vt:lpstr>HELTEET JA ILMASTONMUUTOS</vt:lpstr>
      <vt:lpstr>Helle</vt:lpstr>
      <vt:lpstr>ILMASTONMUUTOS</vt:lpstr>
      <vt:lpstr>Kasvihuoneilmiö on välttämätöntä elämälle</vt:lpstr>
      <vt:lpstr>PowerPoint-esitys</vt:lpstr>
      <vt:lpstr>PowerPoint-esitys</vt:lpstr>
      <vt:lpstr>ILMASTONMUUTOS SUOMESSA</vt:lpstr>
      <vt:lpstr>HELTEEN TERVEYSVAIKUTUKSET</vt:lpstr>
      <vt:lpstr>Helteen vaikutus eri ikäisille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HELTEET JA ILMASTONMUUTOS</dc:title>
  <dc:creator>Raivio, Alina</dc:creator>
  <cp:lastModifiedBy>Raivio, Alina</cp:lastModifiedBy>
  <cp:revision>7</cp:revision>
  <dcterms:created xsi:type="dcterms:W3CDTF">2018-09-03T15:50:57Z</dcterms:created>
  <dcterms:modified xsi:type="dcterms:W3CDTF">2018-09-03T16:49:36Z</dcterms:modified>
</cp:coreProperties>
</file>