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65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22,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4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54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0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02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6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onbinary.wiki/wiki/Romantic_and_sexual_orien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äytä lähdekuva">
            <a:extLst>
              <a:ext uri="{FF2B5EF4-FFF2-40B4-BE49-F238E27FC236}">
                <a16:creationId xmlns:a16="http://schemas.microsoft.com/office/drawing/2014/main" id="{947FC614-9216-4243-9AC5-24E13B93A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 b="24328"/>
          <a:stretch/>
        </p:blipFill>
        <p:spPr bwMode="auto">
          <a:xfrm>
            <a:off x="20" y="0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39EF3D2-5834-44F5-B404-A2A94A84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18" y="381663"/>
            <a:ext cx="7223106" cy="826935"/>
          </a:xfrm>
        </p:spPr>
        <p:txBody>
          <a:bodyPr>
            <a:normAutofit/>
          </a:bodyPr>
          <a:lstStyle/>
          <a:p>
            <a:pPr algn="l"/>
            <a:r>
              <a:rPr lang="fi-FI" dirty="0" err="1"/>
              <a:t>Muunsukupuoliset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6F1852-48A3-434A-BF1F-7BEAC48E0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8" y="1256307"/>
            <a:ext cx="5553331" cy="572493"/>
          </a:xfrm>
        </p:spPr>
        <p:txBody>
          <a:bodyPr>
            <a:normAutofit/>
          </a:bodyPr>
          <a:lstStyle/>
          <a:p>
            <a:pPr algn="l"/>
            <a:r>
              <a:rPr lang="fi-FI" sz="1800" dirty="0"/>
              <a:t>Maria Tuominen</a:t>
            </a:r>
          </a:p>
        </p:txBody>
      </p:sp>
    </p:spTree>
    <p:extLst>
      <p:ext uri="{BB962C8B-B14F-4D97-AF65-F5344CB8AC3E}">
        <p14:creationId xmlns:p14="http://schemas.microsoft.com/office/powerpoint/2010/main" val="122178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E525BD-01AA-431A-8D44-654041DC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621448" cy="1216024"/>
          </a:xfrm>
        </p:spPr>
        <p:txBody>
          <a:bodyPr>
            <a:normAutofit/>
          </a:bodyPr>
          <a:lstStyle/>
          <a:p>
            <a:r>
              <a:rPr lang="fi-FI" dirty="0"/>
              <a:t>Määritelmä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D3AF2D-E358-4B67-AC82-E2688C0C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5"/>
            <a:ext cx="9621448" cy="41070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Henkilöitä, jotka eivät ole sukupuoli-identiteetiltään vain miehiä tai naisia, vaan sekoitusta näistä molemmista, jotain muuta sukupuolta tai sukupuolettomia</a:t>
            </a:r>
          </a:p>
          <a:p>
            <a:pPr>
              <a:lnSpc>
                <a:spcPct val="90000"/>
              </a:lnSpc>
            </a:pPr>
            <a:r>
              <a:rPr lang="fi-FI" b="1" dirty="0" err="1"/>
              <a:t>Agender</a:t>
            </a:r>
            <a:r>
              <a:rPr lang="fi-FI" dirty="0"/>
              <a:t> ei identifioidu minkään sukupuolen kanssa</a:t>
            </a:r>
          </a:p>
          <a:p>
            <a:pPr>
              <a:lnSpc>
                <a:spcPct val="90000"/>
              </a:lnSpc>
            </a:pPr>
            <a:r>
              <a:rPr lang="fi-FI" b="1" dirty="0" err="1"/>
              <a:t>Bigender</a:t>
            </a:r>
            <a:r>
              <a:rPr lang="fi-FI" i="1" dirty="0"/>
              <a:t>  </a:t>
            </a:r>
            <a:r>
              <a:rPr lang="fi-FI" dirty="0"/>
              <a:t>identifioituu molempien sukupuolten kanssa ja yleensä vaihtelee maskuliinisesta naiselliseksi</a:t>
            </a:r>
          </a:p>
          <a:p>
            <a:pPr>
              <a:lnSpc>
                <a:spcPct val="90000"/>
              </a:lnSpc>
            </a:pPr>
            <a:r>
              <a:rPr lang="fi-FI" b="1" dirty="0" err="1"/>
              <a:t>Demigender</a:t>
            </a:r>
            <a:r>
              <a:rPr lang="fi-FI" b="1" dirty="0"/>
              <a:t> </a:t>
            </a:r>
            <a:r>
              <a:rPr lang="fi-FI" dirty="0"/>
              <a:t>identifioituu molempien sukupuolten kanssa, mutta enemmän toisen kanssa</a:t>
            </a:r>
          </a:p>
          <a:p>
            <a:pPr>
              <a:lnSpc>
                <a:spcPct val="90000"/>
              </a:lnSpc>
            </a:pPr>
            <a:r>
              <a:rPr lang="fi-FI" b="1" dirty="0" err="1"/>
              <a:t>Genderfluid</a:t>
            </a:r>
            <a:r>
              <a:rPr lang="fi-FI" dirty="0"/>
              <a:t> usein haluaa usein olla joustava sukupuoli-identiteettinsä kanssa</a:t>
            </a:r>
          </a:p>
          <a:p>
            <a:pPr>
              <a:lnSpc>
                <a:spcPct val="90000"/>
              </a:lnSpc>
            </a:pPr>
            <a:r>
              <a:rPr lang="fi-FI" b="1" dirty="0" err="1"/>
              <a:t>Transfeminine</a:t>
            </a:r>
            <a:r>
              <a:rPr lang="fi-FI" i="1" dirty="0"/>
              <a:t> </a:t>
            </a:r>
            <a:r>
              <a:rPr lang="fi-FI" dirty="0"/>
              <a:t>ja</a:t>
            </a:r>
            <a:r>
              <a:rPr lang="fi-FI" i="1" dirty="0"/>
              <a:t> </a:t>
            </a:r>
            <a:r>
              <a:rPr lang="fi-FI" b="1" dirty="0" err="1"/>
              <a:t>transmasculine</a:t>
            </a:r>
            <a:r>
              <a:rPr lang="fi-FI" i="1" dirty="0"/>
              <a:t> </a:t>
            </a:r>
            <a:r>
              <a:rPr lang="fi-FI" dirty="0"/>
              <a:t>ovat termejä joita käytetään kuvailemaan naisellista tai maskuliinista puolta sukupuoli-identiteetistä. Esimerkiksi </a:t>
            </a:r>
            <a:r>
              <a:rPr lang="fi-FI" dirty="0" err="1"/>
              <a:t>transfeminine</a:t>
            </a:r>
            <a:r>
              <a:rPr lang="fi-FI" dirty="0"/>
              <a:t> on henkilö, joka luokiteltiin mieheksi syntyessään, mutta kokee olevansa enemmän naisellisempi kuin maskuliininen ilman, että identifioituu naisena</a:t>
            </a:r>
          </a:p>
          <a:p>
            <a:pPr>
              <a:lnSpc>
                <a:spcPct val="90000"/>
              </a:lnSpc>
            </a:pPr>
            <a:r>
              <a:rPr lang="fi-FI" dirty="0"/>
              <a:t>Suomenkieleen näitä ei olla vielä käännetty</a:t>
            </a:r>
          </a:p>
          <a:p>
            <a:pPr>
              <a:lnSpc>
                <a:spcPct val="90000"/>
              </a:lnSpc>
            </a:pPr>
            <a:endParaRPr lang="fi-FI" i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FB4D7A-9B72-446C-9A0D-C0A2986B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1483" y="-2"/>
            <a:ext cx="1329192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101112" y="6857735"/>
                </a:lnTo>
                <a:cubicBezTo>
                  <a:pt x="115369" y="6839114"/>
                  <a:pt x="142394" y="6806441"/>
                  <a:pt x="137705" y="6776847"/>
                </a:cubicBezTo>
                <a:cubicBezTo>
                  <a:pt x="148424" y="6767643"/>
                  <a:pt x="156380" y="6753187"/>
                  <a:pt x="149205" y="6737706"/>
                </a:cubicBezTo>
                <a:cubicBezTo>
                  <a:pt x="155245" y="6708183"/>
                  <a:pt x="170958" y="6713000"/>
                  <a:pt x="173944" y="6691589"/>
                </a:cubicBezTo>
                <a:cubicBezTo>
                  <a:pt x="174057" y="6689618"/>
                  <a:pt x="165855" y="6661941"/>
                  <a:pt x="165968" y="6659970"/>
                </a:cubicBezTo>
                <a:cubicBezTo>
                  <a:pt x="166538" y="6656036"/>
                  <a:pt x="165560" y="6637698"/>
                  <a:pt x="166592" y="6636211"/>
                </a:cubicBezTo>
                <a:lnTo>
                  <a:pt x="184036" y="6594177"/>
                </a:lnTo>
                <a:cubicBezTo>
                  <a:pt x="192044" y="6580421"/>
                  <a:pt x="188570" y="6573022"/>
                  <a:pt x="198076" y="6557575"/>
                </a:cubicBezTo>
                <a:cubicBezTo>
                  <a:pt x="200255" y="6540981"/>
                  <a:pt x="232864" y="6478671"/>
                  <a:pt x="251033" y="6492130"/>
                </a:cubicBezTo>
                <a:cubicBezTo>
                  <a:pt x="252316" y="6486906"/>
                  <a:pt x="263405" y="6432771"/>
                  <a:pt x="266720" y="6431610"/>
                </a:cubicBezTo>
                <a:lnTo>
                  <a:pt x="310425" y="6379786"/>
                </a:lnTo>
                <a:cubicBezTo>
                  <a:pt x="310468" y="6347539"/>
                  <a:pt x="314739" y="6343120"/>
                  <a:pt x="293648" y="6334727"/>
                </a:cubicBezTo>
                <a:cubicBezTo>
                  <a:pt x="293165" y="6323607"/>
                  <a:pt x="271546" y="6324415"/>
                  <a:pt x="271063" y="6313295"/>
                </a:cubicBezTo>
                <a:cubicBezTo>
                  <a:pt x="270633" y="6307513"/>
                  <a:pt x="278657" y="6285828"/>
                  <a:pt x="278227" y="6280046"/>
                </a:cubicBezTo>
                <a:cubicBezTo>
                  <a:pt x="276993" y="6275532"/>
                  <a:pt x="276658" y="6280700"/>
                  <a:pt x="281226" y="6272987"/>
                </a:cubicBezTo>
                <a:lnTo>
                  <a:pt x="288000" y="6252834"/>
                </a:ln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0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F6AE3-0C71-4EA2-8FEE-DF315B20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seksuaalisuus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95F65-326F-414E-8E85-A5AB83DD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Suomenkielessä ei tietääkseni vielä ole termejä </a:t>
            </a:r>
            <a:r>
              <a:rPr lang="fi-FI" dirty="0" err="1"/>
              <a:t>muunsukupuolisten</a:t>
            </a:r>
            <a:r>
              <a:rPr lang="fi-FI" dirty="0"/>
              <a:t> </a:t>
            </a:r>
            <a:r>
              <a:rPr lang="fi-FI" dirty="0" err="1"/>
              <a:t>seksualisuuten</a:t>
            </a:r>
            <a:r>
              <a:rPr lang="fi-FI" dirty="0"/>
              <a:t> liittyen</a:t>
            </a:r>
          </a:p>
          <a:p>
            <a:r>
              <a:rPr lang="fi-FI" dirty="0"/>
              <a:t>Sanoja kuten heteroseksuaalinen ei voi käyttää, koska se viittaa sukupuoleen, mutta englanniksi on monia termejä, jotka kuvaa </a:t>
            </a:r>
            <a:r>
              <a:rPr lang="fi-FI" dirty="0" err="1"/>
              <a:t>muunsukupuolisten</a:t>
            </a:r>
            <a:r>
              <a:rPr lang="fi-FI" dirty="0"/>
              <a:t> </a:t>
            </a:r>
            <a:r>
              <a:rPr lang="fi-FI" dirty="0" err="1"/>
              <a:t>seksualisuutta</a:t>
            </a:r>
            <a:r>
              <a:rPr lang="fi-FI" dirty="0"/>
              <a:t>, kuten </a:t>
            </a:r>
            <a:r>
              <a:rPr lang="fi-FI" dirty="0" err="1"/>
              <a:t>donna</a:t>
            </a:r>
            <a:r>
              <a:rPr lang="fi-FI" dirty="0"/>
              <a:t>. Näitä on </a:t>
            </a:r>
            <a:r>
              <a:rPr lang="fi-FI" dirty="0" err="1"/>
              <a:t>kummiskin</a:t>
            </a:r>
            <a:r>
              <a:rPr lang="fi-FI" dirty="0"/>
              <a:t> sen verran että en jaksa laittaa, joten täältä voi käydä katsomassa </a:t>
            </a:r>
            <a:r>
              <a:rPr lang="en-US" dirty="0">
                <a:hlinkClick r:id="rId2"/>
              </a:rPr>
              <a:t>Romantic and sexual orientation - Nonbinary Wiki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95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5B9DE8-1288-4B85-A945-40457B20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31617F-4BE7-4A97-BF83-52D44BF98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Tasa-arvolakia uudistettiin 2015: laajensi sukupuolen perustuvan syrjinnän kiellot koskemaan </a:t>
            </a:r>
            <a:r>
              <a:rPr lang="fi-FI" dirty="0" err="1"/>
              <a:t>myls</a:t>
            </a:r>
            <a:r>
              <a:rPr lang="fi-FI" dirty="0"/>
              <a:t> syrjintää sukupuoli-identiteetin ja sukupuolen ilmaisun perusteella</a:t>
            </a:r>
          </a:p>
          <a:p>
            <a:r>
              <a:rPr lang="fi-FI" dirty="0"/>
              <a:t>Suomessa juridinen sukupuoli voi olla vain joko mies tai nainen</a:t>
            </a:r>
          </a:p>
          <a:p>
            <a:r>
              <a:rPr lang="fi-FI" dirty="0"/>
              <a:t>Suomessa ollut tapauksia, missä </a:t>
            </a:r>
            <a:r>
              <a:rPr lang="fi-FI" dirty="0" err="1"/>
              <a:t>muunsukupuoliset</a:t>
            </a:r>
            <a:r>
              <a:rPr lang="fi-FI" dirty="0"/>
              <a:t> eivät saaneet lähetteitä leikkaus- ja hormonihoitoon kummaltakaan Suomessa sijaitsevalta </a:t>
            </a:r>
            <a:r>
              <a:rPr lang="fi-FI" dirty="0" err="1"/>
              <a:t>transklinikalta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820886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30201B"/>
      </a:dk2>
      <a:lt2>
        <a:srgbClr val="F0F0F3"/>
      </a:lt2>
      <a:accent1>
        <a:srgbClr val="9EA741"/>
      </a:accent1>
      <a:accent2>
        <a:srgbClr val="B18A3B"/>
      </a:accent2>
      <a:accent3>
        <a:srgbClr val="C36A4D"/>
      </a:accent3>
      <a:accent4>
        <a:srgbClr val="B13B4E"/>
      </a:accent4>
      <a:accent5>
        <a:srgbClr val="C34D92"/>
      </a:accent5>
      <a:accent6>
        <a:srgbClr val="B13BB1"/>
      </a:accent6>
      <a:hlink>
        <a:srgbClr val="C04276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203</Words>
  <Application>Microsoft Office PowerPoint</Application>
  <PresentationFormat>Laajakuva</PresentationFormat>
  <Paragraphs>17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Bembo</vt:lpstr>
      <vt:lpstr>ArchiveVTI</vt:lpstr>
      <vt:lpstr>Muunsukupuoliset</vt:lpstr>
      <vt:lpstr>Määritelmä</vt:lpstr>
      <vt:lpstr>seksuaalisuus</vt:lpstr>
      <vt:lpstr>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Muunsukupuoliset</dc:title>
  <dc:creator>Maria Tuominen</dc:creator>
  <cp:lastModifiedBy>Maria Tuominen</cp:lastModifiedBy>
  <cp:revision>9</cp:revision>
  <dcterms:created xsi:type="dcterms:W3CDTF">2021-02-22T14:18:25Z</dcterms:created>
  <dcterms:modified xsi:type="dcterms:W3CDTF">2021-02-25T18:58:26Z</dcterms:modified>
</cp:coreProperties>
</file>