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josmaki@gmail.com" userId="643e20ee3883c69d" providerId="LiveId" clId="{50866A5D-65E0-4F77-8EE6-673C6DAFE447}"/>
    <pc:docChg chg="custSel addSld modSld">
      <pc:chgData name="kajosmaki@gmail.com" userId="643e20ee3883c69d" providerId="LiveId" clId="{50866A5D-65E0-4F77-8EE6-673C6DAFE447}" dt="2021-02-08T08:35:40.669" v="305" actId="20577"/>
      <pc:docMkLst>
        <pc:docMk/>
      </pc:docMkLst>
      <pc:sldChg chg="modSp mod">
        <pc:chgData name="kajosmaki@gmail.com" userId="643e20ee3883c69d" providerId="LiveId" clId="{50866A5D-65E0-4F77-8EE6-673C6DAFE447}" dt="2021-02-04T13:35:59.346" v="89" actId="2711"/>
        <pc:sldMkLst>
          <pc:docMk/>
          <pc:sldMk cId="345950453" sldId="258"/>
        </pc:sldMkLst>
        <pc:spChg chg="mod">
          <ac:chgData name="kajosmaki@gmail.com" userId="643e20ee3883c69d" providerId="LiveId" clId="{50866A5D-65E0-4F77-8EE6-673C6DAFE447}" dt="2021-02-04T13:35:59.346" v="89" actId="2711"/>
          <ac:spMkLst>
            <pc:docMk/>
            <pc:sldMk cId="345950453" sldId="258"/>
            <ac:spMk id="3" creationId="{F307D73E-F1F2-47FB-9B3C-DBED5514EC5C}"/>
          </ac:spMkLst>
        </pc:spChg>
      </pc:sldChg>
      <pc:sldChg chg="modSp new mod">
        <pc:chgData name="kajosmaki@gmail.com" userId="643e20ee3883c69d" providerId="LiveId" clId="{50866A5D-65E0-4F77-8EE6-673C6DAFE447}" dt="2021-02-08T08:35:40.669" v="305" actId="20577"/>
        <pc:sldMkLst>
          <pc:docMk/>
          <pc:sldMk cId="13649761" sldId="260"/>
        </pc:sldMkLst>
        <pc:spChg chg="mod">
          <ac:chgData name="kajosmaki@gmail.com" userId="643e20ee3883c69d" providerId="LiveId" clId="{50866A5D-65E0-4F77-8EE6-673C6DAFE447}" dt="2021-02-08T08:33:26.875" v="118" actId="20577"/>
          <ac:spMkLst>
            <pc:docMk/>
            <pc:sldMk cId="13649761" sldId="260"/>
            <ac:spMk id="2" creationId="{E8F451D5-7CD0-474E-9CE0-64057D8882C8}"/>
          </ac:spMkLst>
        </pc:spChg>
        <pc:spChg chg="mod">
          <ac:chgData name="kajosmaki@gmail.com" userId="643e20ee3883c69d" providerId="LiveId" clId="{50866A5D-65E0-4F77-8EE6-673C6DAFE447}" dt="2021-02-08T08:35:40.669" v="305" actId="20577"/>
          <ac:spMkLst>
            <pc:docMk/>
            <pc:sldMk cId="13649761" sldId="260"/>
            <ac:spMk id="3" creationId="{49F974DB-8FE0-4680-BD34-37334F3496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2F0622-F4A5-4C8D-BAA2-F7E4B0AE1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A686C76-C426-41F8-9AB4-FE20E41E9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EDEE38-84AA-45FB-98C8-AF5763D20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C4E7A10-80C1-464F-B3E7-8C9392407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EFAA0D-82FC-40B7-91D8-70C06C4B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431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2D4F6B-E157-4C5F-BC18-22F354FC3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E12A975-40AF-46B0-8334-8FD1BDE45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934EC6-CE59-4668-B4D1-DB952DD2D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9E3551F-8EFF-4E6E-BD9A-F809D354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CE14F2-F5DE-4624-AAA7-730DC058D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37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C04A4BD-F9DC-4972-A317-FDBE641ED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555BF7E-3BB8-4366-AC97-4D79C9C35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DC8A9D7-0F55-4C98-A2AC-8FB1E3CFD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D546F84-F688-4C17-B535-D83DEC1DD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9B70C4-D776-41F0-994A-2C11693BC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93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29A086-B775-45A6-B620-6C71DE2AF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49DDBF-48A6-4258-AD6A-22E0D396D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43931CC-0A20-4762-AD17-3956E0B3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FA14DB-8D13-44D5-A9F5-6A8CBB8A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F97383-63AD-46C7-BE5F-70EDF6A6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071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868AAE-A48A-4C0A-B339-D6AA896F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7F4F3B0-7AC0-4F00-8CBC-C79824FDE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535DAF-69CD-43A3-A9CF-BCF848674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DF5FBB9-905A-4E7F-B8A4-15F7CA20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C5C136C-83D2-44FB-B987-D682A51F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051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39256A-E7D0-4AB9-A40B-2C66C1D2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4CB120-F2E9-452B-9F14-0D1C78C2D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736CCE7-9528-48EA-815E-16A6A67E1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EAFD65D-CC9C-4B96-A355-483FC291A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B702366-6B8C-44DD-8EF8-D4C9DDC4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AB1F9CA-1F51-4B8B-8BD7-5F8BEE1E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290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43EE6A-CA0F-4A64-9A2C-37AFBE445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681D0F-665D-4852-8124-0B4E4F7CC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CE4554-7156-4C5A-9372-AABFCB726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03FDB5-3CF3-4EEF-9F99-81343000B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A6CFBD7-98D5-49F7-A1B0-9866EF30F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7B35AEC-1EA9-4552-807A-531984B0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36C5594-7C26-4E55-9C4F-D424EC8D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B8EC13-56EA-45D6-877D-0B975D8E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136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133C32-15E9-43D9-BCE2-9FD5C3AC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D19D9DC-7CED-4755-B23A-B0F398D0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B4710C5-0F59-442F-9E4C-5FA5BEA77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E8BFF8B-060F-4474-B5AA-AABC48ADA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12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CAF8756-1FDC-4130-80FE-7996A39A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64A03F-60E1-41F5-AF50-3DA31C39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7595E5D-927B-4DB0-8266-F7E82003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085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5DDD15-7A04-4426-B7C9-15DD4B372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35E4CC-56E2-440E-815B-E044753CB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F22A3E1-99BF-4EBE-BED7-73FA43BD0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C5A5E32-EE81-4AEB-96A6-217A4E70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CE29854-0AB8-4B66-9630-489B01981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4DF879-F793-40A7-BCA1-4BC0C355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550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27EDA3-B005-4039-8811-BA59DD7C5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F5D59F2-4EBF-44A0-B71A-1A3123892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6F71C48-C754-494A-B746-100FB2A65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78E3035-68F2-4538-BA64-EC94EA14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08687E4-5FCD-4F8D-B7C2-2AF8F92EB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9B7561-0EA8-468D-BC60-3070B4FC6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563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AD6FF93-391D-411A-8FDD-569BAF911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781FC99-97AF-4513-B25B-D62BA58AF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08B98E-B4D1-410E-A380-8C11682E7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1CD76-92D3-4389-A76A-7FB3DCB98EC4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78CB64-132C-4980-AFE1-1DF3723DF2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B5A6417-59B4-493B-9261-F7FAB1CFA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F587A-4927-4BDC-92C8-7E87AD22F8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27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BF76F4-E780-44D2-8B3D-3DC44AFBE8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Lapsettomuus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962E143-B9DF-48C8-9CF8-7554A55EC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Petra Kajosmäki</a:t>
            </a:r>
          </a:p>
        </p:txBody>
      </p:sp>
    </p:spTree>
    <p:extLst>
      <p:ext uri="{BB962C8B-B14F-4D97-AF65-F5344CB8AC3E}">
        <p14:creationId xmlns:p14="http://schemas.microsoft.com/office/powerpoint/2010/main" val="420807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B8AFF7-828B-4311-A14B-D8A8C6E7F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lapsettomuus tarkoittaa?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74BBF6-89F5-4236-B0CC-16F2DDD16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latin typeface="+mj-lt"/>
              </a:rPr>
              <a:t>Lapsettomuudella tarkoitetaan sitä, </a:t>
            </a:r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 että raskaus ei ole alkanut vuoden kuluessa, vaikka yhdyntöjä on ollut säännöllisesti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Tahaton lapsettomuus on jonkin verran lisääntynyt, johtuen osittain siitä, että lapsen hankintaa lykätään myöhäisempään ikään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Tämän seurauksena vuosittain jopa 3 000–4 000 paria hakeutuu lapsettomuustutkimuksiin ja -hoitoon.</a:t>
            </a:r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202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F376ED-1ED7-4BE2-82D1-E4021A85F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07D73E-F1F2-47FB-9B3C-DBED5514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Merkittävä lapsettomuutta aiheuttava tekijä löytyy naisesta n. 25 %: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+mj-lt"/>
              </a:rPr>
              <a:t>ssa</a:t>
            </a:r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, miehestä n. 25 %:ssa ja molemmista n. 25 %:ssa tapauksista</a:t>
            </a:r>
          </a:p>
          <a:p>
            <a:r>
              <a:rPr lang="fi-FI" dirty="0">
                <a:solidFill>
                  <a:srgbClr val="000000"/>
                </a:solidFill>
                <a:latin typeface="+mj-lt"/>
              </a:rPr>
              <a:t>Lapsettomuus jää selittämättömäksi noin 25%:lla pareista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Ehkäisyn poisjättämisen jälkeen raskaus alkaa 80–85 %:lla pareista vuoden kuluessa, jos nainen on alle 38-vuotias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 Miehen siittiötuotannon pitää olla riittävä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Jos kuukautiskierrot ovat epäsäännölliset tai vuodot puuttuvat kokonaan, on munarakkulan kypsymishäiriö todennäköinen.</a:t>
            </a:r>
          </a:p>
          <a:p>
            <a:r>
              <a:rPr lang="fi-FI" dirty="0">
                <a:solidFill>
                  <a:srgbClr val="000000"/>
                </a:solidFill>
                <a:latin typeface="+mj-lt"/>
              </a:rPr>
              <a:t>Sekä ali- että ylipaino heikentää hedelmällisyyttä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Runsas tupakointi heikentää munasarjojen toimintaa ja myös siemennesteen laatua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Päivittäinen runsas alkoholin käyttö johtaa siittiötuotannon häiriöön ja heikentää myös naisen hedelmällisyyttä</a:t>
            </a:r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95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B25BDF-38E7-435F-9067-4577EE390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Lapsettomuuden ehkäisy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316D7C-600A-4605-8764-31B522FD6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Lapsettomuusongelman ehkäisyssä ovat tärkeitä sukupuoliteitse tarttuvien tautien ehkäisy ja tehokas hoito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Elintapoihin kannattaa kiinnittää huomiota, esimerkiksi tupakointia ja päihteiden käyttöä kannattaa välttää</a:t>
            </a:r>
          </a:p>
          <a:p>
            <a:r>
              <a:rPr lang="fi-FI" dirty="0">
                <a:solidFill>
                  <a:srgbClr val="000000"/>
                </a:solidFill>
                <a:latin typeface="+mj-lt"/>
              </a:rPr>
              <a:t>Liikunta ja normaali paino ovat hyväksi</a:t>
            </a:r>
          </a:p>
          <a:p>
            <a:endParaRPr lang="fi-FI" dirty="0">
              <a:solidFill>
                <a:srgbClr val="000000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0016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F451D5-7CD0-474E-9CE0-64057D88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Lapsettomuuden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F974DB-8FE0-4680-BD34-37334F349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Hoidot vaihtelevat syystä riippuen, mutta esimerkkejä hoitokeinoista ovat esim.</a:t>
            </a:r>
          </a:p>
          <a:p>
            <a:r>
              <a:rPr lang="fi-FI" dirty="0"/>
              <a:t>Lääkehoito</a:t>
            </a:r>
          </a:p>
          <a:p>
            <a:r>
              <a:rPr lang="fi-FI" dirty="0"/>
              <a:t>Keinohedelmöitys</a:t>
            </a:r>
          </a:p>
          <a:p>
            <a:r>
              <a:rPr lang="fi-FI" dirty="0"/>
              <a:t>Kirurgiset toimenpiteet</a:t>
            </a:r>
          </a:p>
          <a:p>
            <a:r>
              <a:rPr lang="fi-FI" dirty="0"/>
              <a:t>Koeputkihedelmöityshoito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4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203</Words>
  <Application>Microsoft Office PowerPoint</Application>
  <PresentationFormat>Laajakuva</PresentationFormat>
  <Paragraphs>25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Office-teema</vt:lpstr>
      <vt:lpstr>Lapsettomuus</vt:lpstr>
      <vt:lpstr>Mitä lapsettomuus tarkoittaa?</vt:lpstr>
      <vt:lpstr>Syitä</vt:lpstr>
      <vt:lpstr>Lapsettomuuden ehkäisy</vt:lpstr>
      <vt:lpstr>Lapsettomuuden hoito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Lapsettomuus</dc:title>
  <dc:creator>kajosmaki@gmail.com</dc:creator>
  <cp:lastModifiedBy>kajosmaki@gmail.com</cp:lastModifiedBy>
  <cp:revision>2</cp:revision>
  <dcterms:created xsi:type="dcterms:W3CDTF">2021-02-04T13:19:51Z</dcterms:created>
  <dcterms:modified xsi:type="dcterms:W3CDTF">2021-02-08T08:36:05Z</dcterms:modified>
</cp:coreProperties>
</file>