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CCF94-443E-44E5-B833-EB460BEA6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Vanhusten muistisairaudet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62722E-3315-4EE9-904F-0392EBA4E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1536" y="5097755"/>
            <a:ext cx="7766936" cy="1096899"/>
          </a:xfrm>
        </p:spPr>
        <p:txBody>
          <a:bodyPr/>
          <a:lstStyle/>
          <a:p>
            <a:r>
              <a:rPr lang="fi-FI" dirty="0"/>
              <a:t>Jutta, Laura ja Essi </a:t>
            </a:r>
          </a:p>
        </p:txBody>
      </p:sp>
      <p:pic>
        <p:nvPicPr>
          <p:cNvPr id="1026" name="Picture 2" descr="Kuvahaun tulos haulle alzheimer">
            <a:extLst>
              <a:ext uri="{FF2B5EF4-FFF2-40B4-BE49-F238E27FC236}">
                <a16:creationId xmlns:a16="http://schemas.microsoft.com/office/drawing/2014/main" id="{4445E989-6A16-4C59-A95A-21245E79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17" y="598093"/>
            <a:ext cx="3789214" cy="248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F64DE-ABF8-41C6-8826-1F6B2BC2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FC6C70-5326-4269-9F5E-8FFF3CAD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Muistisairaus heikentää muistia ja muuta tiedonkäsittelyä</a:t>
            </a:r>
          </a:p>
          <a:p>
            <a:r>
              <a:rPr lang="fi-FI" dirty="0"/>
              <a:t>Muistitoimintojen heikentyminen voi johtua monista eri syistä</a:t>
            </a:r>
          </a:p>
          <a:p>
            <a:r>
              <a:rPr lang="fi-FI" dirty="0"/>
              <a:t>Muistisairauksiin ei ole parantavaa hoitoa</a:t>
            </a:r>
          </a:p>
          <a:p>
            <a:r>
              <a:rPr lang="fi-FI" dirty="0"/>
              <a:t>Muistisairaudet yleisempiä iäkkäillä ihmisillä</a:t>
            </a:r>
          </a:p>
          <a:p>
            <a:r>
              <a:rPr lang="fi-FI" dirty="0"/>
              <a:t>Yleisimpiä muistisairauksia ovat Alzheimer, verisuoniperäinen muistisairaus, </a:t>
            </a:r>
            <a:r>
              <a:rPr lang="fi-FI" dirty="0" err="1"/>
              <a:t>Lewyn</a:t>
            </a:r>
            <a:r>
              <a:rPr lang="fi-FI" dirty="0"/>
              <a:t> kappale-tauti, otsa-ohimolohkorappeumasta johtuva muistisairaus</a:t>
            </a:r>
          </a:p>
          <a:p>
            <a:pPr lvl="1"/>
            <a:r>
              <a:rPr lang="fi-FI" dirty="0"/>
              <a:t>Parkinsonin tautiin ja ms-tautiin voi liittyä muistin heikkenemistä</a:t>
            </a:r>
          </a:p>
          <a:p>
            <a:r>
              <a:rPr lang="fi-FI" dirty="0"/>
              <a:t>On olemassa myös harvinaisempia muistisairauksia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Seuraavaksi tarkemmassa käsittelyssä Alzheimer</a:t>
            </a:r>
          </a:p>
          <a:p>
            <a:pPr marL="0" indent="0">
              <a:buNone/>
            </a:pPr>
            <a:r>
              <a:rPr lang="fi-FI" dirty="0"/>
              <a:t>    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03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D0CE8A-7F4C-4051-A136-5E886403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Syyt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67D3F5-095E-4521-B936-0CF08E682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99" y="1874078"/>
            <a:ext cx="8596668" cy="3880773"/>
          </a:xfrm>
        </p:spPr>
        <p:txBody>
          <a:bodyPr/>
          <a:lstStyle/>
          <a:p>
            <a:r>
              <a:rPr lang="fi-FI" dirty="0"/>
              <a:t>Alzheimerin taudin varsinaista perimmäistä syytä ei tiedetä</a:t>
            </a:r>
          </a:p>
          <a:p>
            <a:pPr lvl="1"/>
            <a:r>
              <a:rPr lang="fi-FI" dirty="0"/>
              <a:t>Mutta tunnetaan erilaisia riskitekijöitä, jotka lisäävät todennäköisyyttä sairastua</a:t>
            </a:r>
          </a:p>
          <a:p>
            <a:r>
              <a:rPr lang="fi-FI" dirty="0"/>
              <a:t>Myös elintavat voivat vaikuttaa sairastumiseen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 descr="Kuvahaun tulos haulle alzheimer">
            <a:extLst>
              <a:ext uri="{FF2B5EF4-FFF2-40B4-BE49-F238E27FC236}">
                <a16:creationId xmlns:a16="http://schemas.microsoft.com/office/drawing/2014/main" id="{09D3153F-577A-420E-BDFC-A568787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3793159"/>
            <a:ext cx="3403324" cy="22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alzheimer">
            <a:extLst>
              <a:ext uri="{FF2B5EF4-FFF2-40B4-BE49-F238E27FC236}">
                <a16:creationId xmlns:a16="http://schemas.microsoft.com/office/drawing/2014/main" id="{69AA68AE-059C-4D4B-A1E4-47B83EF4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27" y="3513874"/>
            <a:ext cx="4530077" cy="25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1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542AC-579C-4E9D-A075-E2DA9B5E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Oireet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63A6EC-7856-440F-85CF-EF128B5A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Ensimmäinen oire on muistin heikkeneminen</a:t>
            </a:r>
          </a:p>
          <a:p>
            <a:pPr lvl="1"/>
            <a:r>
              <a:rPr lang="fi-FI" dirty="0"/>
              <a:t>Lähimuisti ja uuden oppiminen vaikeutuvat, elämänkerta ja tietomuisti kärsivät</a:t>
            </a:r>
          </a:p>
          <a:p>
            <a:r>
              <a:rPr lang="fi-FI" dirty="0"/>
              <a:t>Ajan- ja paikantaju heikkenee</a:t>
            </a:r>
          </a:p>
          <a:p>
            <a:r>
              <a:rPr lang="fi-FI" dirty="0"/>
              <a:t>Oireet pahenevat asteittain</a:t>
            </a:r>
          </a:p>
          <a:p>
            <a:r>
              <a:rPr lang="fi-FI" dirty="0"/>
              <a:t>Pikkuhiljaa arjen tavalliset asiat alkavat tuntua hankalilta, eivätkä ne suju</a:t>
            </a:r>
          </a:p>
          <a:p>
            <a:pPr lvl="1"/>
            <a:r>
              <a:rPr lang="fi-FI" dirty="0"/>
              <a:t>Esimerkiksi: pukeutuminen, syöminen ja asioiden hoito</a:t>
            </a:r>
          </a:p>
          <a:p>
            <a:r>
              <a:rPr lang="fi-FI" dirty="0"/>
              <a:t>Psyykkiset oireet ja käytösoireet samoin masennus ja ahdistuneisuus yleisiä</a:t>
            </a:r>
          </a:p>
          <a:p>
            <a:r>
              <a:rPr lang="fi-FI" dirty="0"/>
              <a:t>Loppuvaiheessa kävely- ja puhekyky voivat heikentyä huomattavasti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318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1DC20-BA29-46C9-BA60-4B086717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EAAA49-9DAC-4615-A17E-544BBC2A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Parantavaa hoitokeinoa ei ole, mutta lääkkeillä voidaan lievittää ja hidastaa taudin oireita</a:t>
            </a:r>
          </a:p>
          <a:p>
            <a:r>
              <a:rPr lang="fi-FI" dirty="0"/>
              <a:t>Jos sairastuneen yleiskunto huononee ja käytöksestä tulee sekavaa sekä hän ei pärjää yksin kotona, voidaan hänet sijoittaa hoitokotiin</a:t>
            </a:r>
          </a:p>
          <a:p>
            <a:r>
              <a:rPr lang="fi-FI" dirty="0"/>
              <a:t>On olemassa myös erilaisia lääkkeettömiä hoitokeinoja ja yhteiskunnan mahdollistamia tukipalveluja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D502FA3-75C4-44FB-AF98-299F0A76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08" y="3967088"/>
            <a:ext cx="3910780" cy="2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4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595FA1-D483-47D1-A6CF-7DE322F2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554F01-FB20-475F-B72D-7D40EE88A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Aivojen käyttäminen, laita aivot töihin</a:t>
            </a:r>
          </a:p>
          <a:p>
            <a:r>
              <a:rPr lang="fi-FI" dirty="0"/>
              <a:t>Hyötyliikunta</a:t>
            </a:r>
          </a:p>
          <a:p>
            <a:r>
              <a:rPr lang="fi-FI" dirty="0"/>
              <a:t>Toimiva sosiaalinen verkosto</a:t>
            </a:r>
          </a:p>
          <a:p>
            <a:r>
              <a:rPr lang="fi-FI" dirty="0"/>
              <a:t>Monipuolinen terveellinen ruokavalio, vältä ylipainoa</a:t>
            </a:r>
          </a:p>
          <a:p>
            <a:r>
              <a:rPr lang="fi-FI" dirty="0"/>
              <a:t>Alkoholia vain kohtuudella</a:t>
            </a:r>
          </a:p>
          <a:p>
            <a:r>
              <a:rPr lang="fi-FI" dirty="0"/>
              <a:t>Riittävä uni </a:t>
            </a:r>
          </a:p>
          <a:p>
            <a:r>
              <a:rPr lang="fi-FI" dirty="0"/>
              <a:t>Aivojen suojelu vammoilta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0E1B35E-9CC5-4059-B6F4-007E3DD2D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392" y="4011467"/>
            <a:ext cx="4121540" cy="25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7731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210</Words>
  <Application>Microsoft Office PowerPoint</Application>
  <PresentationFormat>Laajakuva</PresentationFormat>
  <Paragraphs>40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Pinta</vt:lpstr>
      <vt:lpstr>Vanhusten muistisairaudet</vt:lpstr>
      <vt:lpstr>Yleistä</vt:lpstr>
      <vt:lpstr>Syyt</vt:lpstr>
      <vt:lpstr>Oireet</vt:lpstr>
      <vt:lpstr>Hoito</vt:lpstr>
      <vt:lpstr>Ehkäisy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Vanhusten muistisairaudet</dc:title>
  <dc:creator>Esterhuizen, Essi</dc:creator>
  <cp:lastModifiedBy>Esterhuizen, Essi</cp:lastModifiedBy>
  <cp:revision>10</cp:revision>
  <dcterms:created xsi:type="dcterms:W3CDTF">2019-09-10T06:58:25Z</dcterms:created>
  <dcterms:modified xsi:type="dcterms:W3CDTF">2019-09-10T11:11:47Z</dcterms:modified>
</cp:coreProperties>
</file>