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4" r:id="rId4"/>
    <p:sldId id="257" r:id="rId5"/>
    <p:sldId id="258" r:id="rId6"/>
    <p:sldId id="259" r:id="rId7"/>
    <p:sldId id="260" r:id="rId8"/>
    <p:sldId id="261" r:id="rId9"/>
    <p:sldId id="263" r:id="rId10"/>
    <p:sldId id="265" r:id="rId11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rveyskirjasto.fi/terveyskirjasto/tk.koti?p_artikkeli=dlk00011" TargetMode="External"/><Relationship Id="rId2" Type="http://schemas.openxmlformats.org/officeDocument/2006/relationships/hyperlink" Target="https://www.diabetes.fi/diabet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hilainen.fi/diabetes" TargetMode="External"/><Relationship Id="rId4" Type="http://schemas.openxmlformats.org/officeDocument/2006/relationships/hyperlink" Target="https://thl.fi/fi/web/kansantaudit/diabet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AEE167-FB79-48B8-A3FC-DD33AAC2EF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i-FI" dirty="0"/>
            </a:br>
            <a:br>
              <a:rPr lang="fi-FI" dirty="0"/>
            </a:br>
            <a:r>
              <a:rPr lang="fi-FI" dirty="0"/>
              <a:t>Diabetes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3F2DCA5-92B0-4C2E-B0A3-156ED9CF54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-syyt, oireet, hoito ja ehkäisy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24E7D3B-20D7-4510-8466-9DAA83671AAB}"/>
              </a:ext>
            </a:extLst>
          </p:cNvPr>
          <p:cNvSpPr txBox="1"/>
          <p:nvPr/>
        </p:nvSpPr>
        <p:spPr>
          <a:xfrm>
            <a:off x="8189843" y="980661"/>
            <a:ext cx="1791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Tinka Asikainen</a:t>
            </a:r>
          </a:p>
          <a:p>
            <a:r>
              <a:rPr lang="fi-FI"/>
              <a:t>9.9.2019</a:t>
            </a:r>
          </a:p>
        </p:txBody>
      </p:sp>
    </p:spTree>
    <p:extLst>
      <p:ext uri="{BB962C8B-B14F-4D97-AF65-F5344CB8AC3E}">
        <p14:creationId xmlns:p14="http://schemas.microsoft.com/office/powerpoint/2010/main" val="3566621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D745D1-15B7-44E7-8675-3F78E0F90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68415"/>
          </a:xfrm>
        </p:spPr>
        <p:txBody>
          <a:bodyPr/>
          <a:lstStyle/>
          <a:p>
            <a:pPr algn="ctr"/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BEB18A-FE58-45DE-97A2-102DCFA1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44" y="1286932"/>
            <a:ext cx="10381367" cy="5317067"/>
          </a:xfrm>
        </p:spPr>
        <p:txBody>
          <a:bodyPr>
            <a:normAutofit fontScale="70000" lnSpcReduction="20000"/>
          </a:bodyPr>
          <a:lstStyle/>
          <a:p>
            <a:r>
              <a:rPr lang="fi-FI" dirty="0">
                <a:hlinkClick r:id="rId2"/>
              </a:rPr>
              <a:t>https://www.diabetes.fi/diabetes</a:t>
            </a:r>
            <a:endParaRPr lang="fi-FI" dirty="0"/>
          </a:p>
          <a:p>
            <a:r>
              <a:rPr lang="fi-FI" dirty="0">
                <a:hlinkClick r:id="rId3"/>
              </a:rPr>
              <a:t>https://www.terveyskirjasto.fi/terveyskirjasto/tk.koti?p_artikkeli=dlk00011</a:t>
            </a:r>
            <a:endParaRPr lang="fi-FI" dirty="0"/>
          </a:p>
          <a:p>
            <a:r>
              <a:rPr lang="fi-FI" dirty="0">
                <a:hlinkClick r:id="rId4"/>
              </a:rPr>
              <a:t>https://thl.fi/fi/web/kansantaudit/diabetes</a:t>
            </a:r>
            <a:endParaRPr lang="fi-FI" dirty="0"/>
          </a:p>
          <a:p>
            <a:r>
              <a:rPr lang="fi-FI" dirty="0">
                <a:hlinkClick r:id="rId5"/>
              </a:rPr>
              <a:t>https://www.mehilainen.fi/diabetes</a:t>
            </a:r>
            <a:endParaRPr lang="fi-FI" dirty="0"/>
          </a:p>
          <a:p>
            <a:r>
              <a:rPr lang="fi-FI" dirty="0"/>
              <a:t>KUVAT:</a:t>
            </a:r>
          </a:p>
          <a:p>
            <a:r>
              <a:rPr lang="fi-FI" dirty="0"/>
              <a:t>https://www.google.com/url?sa=i&amp;source=images&amp;cd=&amp;cad=rja&amp;uact=8&amp;ved=0ahUKEwjT4NmEtMTkAhVyoosKHRIaBjgQMwhOKAEwAQ&amp;url=https%3A%2F%2Fdiabeteslehti.diabetes.fi%2Fblog%2F2016%2F09%2F14%2Fihmeaine-insuliini%2F&amp;psig=AOvVaw3b3wfxvBNInE3xvmK6lYYh&amp;ust=1568141388993469&amp;ictx=3&amp;uact=3</a:t>
            </a:r>
          </a:p>
          <a:p>
            <a:r>
              <a:rPr lang="fi-FI" dirty="0"/>
              <a:t>https://www.google.com/url?sa=i&amp;source=images&amp;cd=&amp;cad=rja&amp;uact=8&amp;ved=0ahUKEwjT4NmEtMTkAhVyoosKHRIaBjgQMwhPKAIwAg&amp;url=https%3A%2F%2Fwww.diabetes.fi%2Finspis%2Fdiabeteksen_hoitaminen_ruoka%2Fpikakurssi_diabeteksesta_jasteille&amp;psig=AOvVaw3b3wfxvBNInE3xvmK6lYYh&amp;ust=1568141388993469&amp;ictx=3&amp;uact=3</a:t>
            </a:r>
          </a:p>
          <a:p>
            <a:r>
              <a:rPr lang="fi-FI" dirty="0"/>
              <a:t>https://www.google.com/url?sa=i&amp;source=images&amp;cd=&amp;cad=rja&amp;uact=8&amp;ved=0ahUKEwjT4NmEtMTkAhVyoosKHRIaBjgQMwiHASgsMCw&amp;url=https%3A%2F%2Fpeda.net%2Fid%2F378ef1c03ee&amp;psig=AOvVaw3b3wfxvBNInE3xvmK6lYYh&amp;ust=1568141388993469&amp;ictx=3&amp;uact=3</a:t>
            </a:r>
          </a:p>
        </p:txBody>
      </p:sp>
    </p:spTree>
    <p:extLst>
      <p:ext uri="{BB962C8B-B14F-4D97-AF65-F5344CB8AC3E}">
        <p14:creationId xmlns:p14="http://schemas.microsoft.com/office/powerpoint/2010/main" val="209800267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A63753-5B13-4E71-9F2F-31F2BD42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Muistatko?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6040FD-88EF-44B5-B4DE-ABD80BA3D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Diabetes on kansansairaus</a:t>
            </a:r>
          </a:p>
          <a:p>
            <a:r>
              <a:rPr lang="fi-FI" dirty="0"/>
              <a:t>Insuliini on ainoa verensokeria laskeva hormoni </a:t>
            </a:r>
          </a:p>
          <a:p>
            <a:pPr lvl="1"/>
            <a:r>
              <a:rPr lang="fi-FI" dirty="0"/>
              <a:t>Alentaa verensokeria lisäämällä sokerin pääsyä lihassoluihin</a:t>
            </a:r>
          </a:p>
          <a:p>
            <a:pPr lvl="1"/>
            <a:r>
              <a:rPr lang="fi-FI" dirty="0"/>
              <a:t>Edistää sokerin varastoitumista maksaan </a:t>
            </a:r>
          </a:p>
          <a:p>
            <a:pPr lvl="1"/>
            <a:r>
              <a:rPr lang="fi-FI" dirty="0"/>
              <a:t>Edistää rasvahappojen varastoitumista rasvakudokseen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066264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8A1C541-5EF1-4111-81C5-9A107FF81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53" y="51983"/>
            <a:ext cx="11163693" cy="675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5591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A8CD5-5084-41B7-B96F-753D8518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549165" cy="329749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Määritelmä ja yleisyys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E37F45-9ADF-49B7-B7FA-B89D0BE73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956" y="948267"/>
            <a:ext cx="10189455" cy="4842934"/>
          </a:xfrm>
        </p:spPr>
        <p:txBody>
          <a:bodyPr>
            <a:normAutofit fontScale="25000" lnSpcReduction="20000"/>
          </a:bodyPr>
          <a:lstStyle/>
          <a:p>
            <a:r>
              <a:rPr lang="fi-FI" sz="8000" dirty="0"/>
              <a:t>500 000 suomalaista sairastaa diabetesta(2018)</a:t>
            </a:r>
          </a:p>
          <a:p>
            <a:pPr lvl="1"/>
            <a:r>
              <a:rPr lang="fi-FI" sz="8000" dirty="0"/>
              <a:t>80% tyypin 2 diabetesta, seuraavaksi eniten tyypin 1 diabetes</a:t>
            </a:r>
          </a:p>
          <a:p>
            <a:r>
              <a:rPr lang="fi-FI" sz="8000" dirty="0"/>
              <a:t>Aineenvaihduntasairaus</a:t>
            </a:r>
          </a:p>
          <a:p>
            <a:pPr marL="0" indent="0">
              <a:buNone/>
            </a:pPr>
            <a:r>
              <a:rPr lang="fi-FI" sz="8000" dirty="0"/>
              <a:t>      &gt;Häiriö haiman insuliinituotannossa ja pitkäaikaisesti kohonnut verensokeri</a:t>
            </a:r>
          </a:p>
          <a:p>
            <a:r>
              <a:rPr lang="fi-FI" sz="8000" dirty="0"/>
              <a:t>Useita eri tyyppejä, rajat eivät aina selkeät</a:t>
            </a:r>
          </a:p>
          <a:p>
            <a:r>
              <a:rPr lang="fi-FI" sz="8000" b="1" dirty="0"/>
              <a:t>Päätyypit tyypin 1 diabetes, tyypin 2 diabetes ja raskausdiabetes</a:t>
            </a:r>
          </a:p>
          <a:p>
            <a:r>
              <a:rPr lang="fi-FI" sz="8000" dirty="0"/>
              <a:t>Voi liittyä myös äkillisiä tai pitkäaikaisia komplikaatioita eli lisäsairauksia</a:t>
            </a:r>
          </a:p>
          <a:p>
            <a:pPr marL="0" indent="0">
              <a:buNone/>
            </a:pPr>
            <a:r>
              <a:rPr lang="fi-FI" sz="8000" dirty="0"/>
              <a:t>         &gt;äkillinen komplikaatio esimerkiksi hypoglykemia eli liian matala verensokeri tai  	hyperglykemia eli liian korkea verensokeri</a:t>
            </a:r>
          </a:p>
          <a:p>
            <a:pPr marL="0" indent="0">
              <a:buNone/>
            </a:pPr>
            <a:r>
              <a:rPr lang="fi-FI" sz="8000" dirty="0"/>
              <a:t>         &gt;Pitkäaikainen komplikaatio esimerkiksi diabeettinen silmäsairaus(</a:t>
            </a:r>
            <a:r>
              <a:rPr lang="fi-FI" sz="8000" dirty="0" err="1"/>
              <a:t>retinopatia</a:t>
            </a:r>
            <a:r>
              <a:rPr lang="fi-FI" sz="8000" dirty="0"/>
              <a:t>), 	hermosairaus(neuropatia) ja maksasairaus(</a:t>
            </a:r>
            <a:r>
              <a:rPr lang="fi-FI" sz="8000" dirty="0" err="1"/>
              <a:t>nefropatia</a:t>
            </a:r>
            <a:r>
              <a:rPr lang="fi-FI" sz="8000" dirty="0"/>
              <a:t>)</a:t>
            </a:r>
          </a:p>
          <a:p>
            <a:pPr marL="0" indent="0">
              <a:buNone/>
            </a:pPr>
            <a:r>
              <a:rPr lang="fi-FI" sz="8000" dirty="0"/>
              <a:t>	</a:t>
            </a:r>
          </a:p>
          <a:p>
            <a:pPr marL="0" indent="0">
              <a:buNone/>
            </a:pPr>
            <a:r>
              <a:rPr lang="fi-FI" dirty="0"/>
              <a:t>	</a:t>
            </a:r>
          </a:p>
          <a:p>
            <a:pPr lvl="1"/>
            <a:endParaRPr lang="fi-FI" b="1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marL="457200" lvl="1" indent="0">
              <a:buNone/>
            </a:pPr>
            <a:r>
              <a:rPr lang="fi-FI" dirty="0"/>
              <a:t> </a:t>
            </a:r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957341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2504F7-811C-45E2-BB5B-42987E6F3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Tyypin 2 diabetes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C88AD0-6525-46DD-9048-0C5583602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34" y="1066799"/>
            <a:ext cx="10471678" cy="5672668"/>
          </a:xfrm>
        </p:spPr>
        <p:txBody>
          <a:bodyPr>
            <a:normAutofit fontScale="92500" lnSpcReduction="20000"/>
          </a:bodyPr>
          <a:lstStyle/>
          <a:p>
            <a:r>
              <a:rPr lang="fi-FI" sz="2000" dirty="0"/>
              <a:t>Aikuisiän diabetes, ns. elintapasairaus eli riskitekijöitä ylipaino (erityisesti keskivartalolihavuus), rasvan liiallinen määrä ruokavaliossa, kuitujen puute, liikunnan vähyys </a:t>
            </a:r>
          </a:p>
          <a:p>
            <a:r>
              <a:rPr lang="fi-FI" sz="2000" dirty="0"/>
              <a:t>Noin kolmasosalla perinnöllinen alttius, puhkeamista ei kuitenkaan aiheuta perinnöllisyys vaan riskielintavat (tärkeimpänä ylipaino)</a:t>
            </a:r>
          </a:p>
          <a:p>
            <a:r>
              <a:rPr lang="fi-FI" sz="2000" dirty="0"/>
              <a:t>Vuosia ennen varsinaista diagnoosia esiintyy insuliiniresistenssiä</a:t>
            </a:r>
          </a:p>
          <a:p>
            <a:pPr lvl="1"/>
            <a:r>
              <a:rPr lang="fi-FI" dirty="0"/>
              <a:t>Haiman erittämä insuliini ei riitä glukoosin siirtymiseen verestä kudoksiin</a:t>
            </a:r>
          </a:p>
          <a:p>
            <a:r>
              <a:rPr lang="fi-FI" sz="2000" dirty="0"/>
              <a:t>Oireita väsymys, lisääntynyt janon tunne, suurentuneet virtsamäärät, painon ”</a:t>
            </a:r>
            <a:r>
              <a:rPr lang="fi-FI" sz="2000" dirty="0" err="1"/>
              <a:t>jojoilu</a:t>
            </a:r>
            <a:r>
              <a:rPr lang="fi-FI" sz="2000" dirty="0"/>
              <a:t>”, tulehdusherkkyys(hiiva, ihottumat, hammastulehdukset), kohonnut verenpaine</a:t>
            </a:r>
          </a:p>
          <a:p>
            <a:r>
              <a:rPr lang="fi-FI" sz="2000" dirty="0"/>
              <a:t>Ensin esidiabetes, ilman tehokasta elintapahoitoa etenee diabetekseksi</a:t>
            </a:r>
          </a:p>
          <a:p>
            <a:r>
              <a:rPr lang="fi-FI" sz="2000" dirty="0"/>
              <a:t>Todetaan yleensä sokerirasituskokeella tai kohonneesta paastosokerista tai ”pitkäsokerin” perusteella</a:t>
            </a:r>
          </a:p>
          <a:p>
            <a:pPr lvl="1"/>
            <a:r>
              <a:rPr lang="fi-FI" dirty="0"/>
              <a:t>Kahtena päivänä diabetesrajan ylittävä arvo</a:t>
            </a:r>
          </a:p>
          <a:p>
            <a:r>
              <a:rPr lang="fi-FI" sz="2000" dirty="0"/>
              <a:t>Hoidetaan tarkastelemalla ruokailutottumuksia (vähemmän kovia rasvoja, enemmän kuituja),liikunnan lisääminen, laihdutus, tupakoinnin lopettaminen, insuliinihoito ja lääkkeitä myös </a:t>
            </a:r>
            <a:r>
              <a:rPr lang="fi-FI" sz="2000" dirty="0" err="1"/>
              <a:t>sydän-ja</a:t>
            </a:r>
            <a:r>
              <a:rPr lang="fi-FI" sz="2000" dirty="0"/>
              <a:t> verisuonisairauksiin (diabetes kohottaa riskiä näihin)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51356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978CBA-5E8B-43B5-B634-DA8E34A2F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Tyypin 1 diabetes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8945E0-77FF-44FA-A3A3-E83639FBE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10" y="982132"/>
            <a:ext cx="10449101" cy="5576711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Insuliininpuutosdiabetes, haiman insuliinia tuottavissa beetasoluissa autoimmuunitulehdus(=immunologinen eli puolustusjärjestelmällinen sairaus)</a:t>
            </a:r>
          </a:p>
          <a:p>
            <a:r>
              <a:rPr lang="fi-FI" dirty="0"/>
              <a:t>Insuliinin tuotanto loppuu kokonaan</a:t>
            </a:r>
          </a:p>
          <a:p>
            <a:r>
              <a:rPr lang="fi-FI" dirty="0"/>
              <a:t>Liiallinen verensokerin kohoaminen hoitamattomana voi johtaa </a:t>
            </a:r>
            <a:r>
              <a:rPr lang="fi-FI" dirty="0" err="1"/>
              <a:t>ketoasidoosiin</a:t>
            </a:r>
            <a:r>
              <a:rPr lang="fi-FI" dirty="0"/>
              <a:t>, joka on hengenvaarallinen tila (insuliininpuutos, happomyrkytys, verensokeri yli 15)</a:t>
            </a:r>
          </a:p>
          <a:p>
            <a:r>
              <a:rPr lang="fi-FI" dirty="0"/>
              <a:t>Tarkkaa syytä autoimmuunitulehdukseen soluissa ei tiedetä</a:t>
            </a:r>
          </a:p>
          <a:p>
            <a:pPr lvl="1"/>
            <a:r>
              <a:rPr lang="fi-FI" dirty="0"/>
              <a:t>Taustalla usein perinnöllinen alttius sekä virusten ja suoliston omien bakteerien yhteisvaikutus</a:t>
            </a:r>
          </a:p>
          <a:p>
            <a:r>
              <a:rPr lang="fi-FI" dirty="0"/>
              <a:t>Lapsilla huomattavasti yleisempi kuin 2 tyypin diabetes</a:t>
            </a:r>
          </a:p>
          <a:p>
            <a:r>
              <a:rPr lang="fi-FI" dirty="0"/>
              <a:t>Oireita väsymys, janon tunne, selittämätön laihtuminen, </a:t>
            </a:r>
            <a:r>
              <a:rPr lang="fi-FI" dirty="0" err="1"/>
              <a:t>ketoasidoosi</a:t>
            </a:r>
            <a:endParaRPr lang="fi-FI" dirty="0"/>
          </a:p>
          <a:p>
            <a:r>
              <a:rPr lang="fi-FI" dirty="0"/>
              <a:t>Nähdään kohonneesta verensokeriarvosta, mitataan myös insuliinin eritystä kuvaava c-peptidi, ei tarvita sokerirasitusta</a:t>
            </a:r>
          </a:p>
          <a:p>
            <a:r>
              <a:rPr lang="fi-FI" dirty="0"/>
              <a:t>Aina insuliinihoito</a:t>
            </a:r>
          </a:p>
          <a:p>
            <a:endParaRPr lang="fi-FI" dirty="0"/>
          </a:p>
          <a:p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568405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04D5CB-BE41-4CA6-BA36-4954028D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Raskausajan diabetes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488FCE-F073-44BB-A624-5CE0E48D9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90" y="1066799"/>
            <a:ext cx="10528122" cy="5706534"/>
          </a:xfrm>
        </p:spPr>
        <p:txBody>
          <a:bodyPr>
            <a:normAutofit fontScale="70000" lnSpcReduction="20000"/>
          </a:bodyPr>
          <a:lstStyle/>
          <a:p>
            <a:r>
              <a:rPr lang="fi-FI" sz="2600" dirty="0"/>
              <a:t>Sokeriaineenvaihdunnan häiriö esiintyy ensimmäistä kertaa raskauden aikana, häviää yleensä synnytyksen jälkeen</a:t>
            </a:r>
          </a:p>
          <a:p>
            <a:r>
              <a:rPr lang="fi-FI" sz="2600" dirty="0"/>
              <a:t>Noin joka kymmenennellä odottavalla äidillä</a:t>
            </a:r>
          </a:p>
          <a:p>
            <a:r>
              <a:rPr lang="fi-FI" sz="2600" dirty="0"/>
              <a:t>Johtuu raskaushormonien ja rasvamäärän kasvusta raskauden aikana, insuliiniresistenssiä alkaa esiintymään toisen kolmanneksen aikana</a:t>
            </a:r>
          </a:p>
          <a:p>
            <a:r>
              <a:rPr lang="fi-FI" sz="2600" dirty="0"/>
              <a:t>Altistaa ylipaino, yli 40 vuoden ikä, aiempi raskausajan diabetes, munasarjojen rakkulaoireyhtymä (PCO), sokerin esiintyminen aamuvirtsassa</a:t>
            </a:r>
          </a:p>
          <a:p>
            <a:r>
              <a:rPr lang="fi-FI" sz="2600" dirty="0"/>
              <a:t>Tärkein ehkäisykeino normaalipainossa pysyttely, mahdollinen laihdutus ennen raskautta</a:t>
            </a:r>
          </a:p>
          <a:p>
            <a:r>
              <a:rPr lang="fi-FI" sz="2600" dirty="0"/>
              <a:t>Ei juuri oireita</a:t>
            </a:r>
          </a:p>
          <a:p>
            <a:r>
              <a:rPr lang="fi-FI" sz="2600" dirty="0"/>
              <a:t>Todetaan virtsanäytteellä tai sokerirasituskokeella</a:t>
            </a:r>
          </a:p>
          <a:p>
            <a:r>
              <a:rPr lang="fi-FI" sz="2600" dirty="0"/>
              <a:t>Ruokavaliohoito keskeisintä (energiansaantia syytä rajoittaa 1600-1800 kilokaloriin vuorokaudessa)</a:t>
            </a:r>
          </a:p>
          <a:p>
            <a:r>
              <a:rPr lang="fi-FI" sz="2600" dirty="0"/>
              <a:t>Lasta ja äitiä seurataan synnytyksen jälkeen, vauvalla verensokeriarvot voivat olla poikkeuksellisen matalat</a:t>
            </a:r>
          </a:p>
          <a:p>
            <a:pPr lvl="1"/>
            <a:r>
              <a:rPr lang="fi-FI" sz="2600" dirty="0"/>
              <a:t>Raskausaikana sairastettu diabetes nostaa riskiä myöhempiin sokeriaineenvaihdunnanhäiriöihin sekä äidillä että lapsella</a:t>
            </a:r>
          </a:p>
          <a:p>
            <a:endParaRPr lang="fi-FI" sz="26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136916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F52B8D-6475-4B95-986B-C04B3732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Muita diabetesmuotoja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94C43E-E89C-462B-81E1-7F0F546EB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44" y="1066798"/>
            <a:ext cx="10686167" cy="5638801"/>
          </a:xfrm>
        </p:spPr>
        <p:txBody>
          <a:bodyPr/>
          <a:lstStyle/>
          <a:p>
            <a:r>
              <a:rPr lang="fi-FI" dirty="0"/>
              <a:t>MODY</a:t>
            </a:r>
          </a:p>
          <a:p>
            <a:pPr lvl="1"/>
            <a:r>
              <a:rPr lang="fi-FI" dirty="0"/>
              <a:t>Vahvasti perinnöllinen, esiintyy dominoivasti eli toisen vanhemman MODY </a:t>
            </a:r>
            <a:r>
              <a:rPr lang="fi-FI" dirty="0" err="1"/>
              <a:t>sairastuttaa</a:t>
            </a:r>
            <a:r>
              <a:rPr lang="fi-FI" dirty="0"/>
              <a:t> puolet lapsista</a:t>
            </a:r>
          </a:p>
          <a:p>
            <a:r>
              <a:rPr lang="fi-FI" dirty="0"/>
              <a:t>LADA</a:t>
            </a:r>
          </a:p>
          <a:p>
            <a:pPr lvl="1"/>
            <a:r>
              <a:rPr lang="fi-FI" dirty="0"/>
              <a:t>Piirteitä sekä 1 että 2 tyypin diabeteksesta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162653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31C7DFD-CEC3-4472-ACFD-FDDCC726C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45" y="250295"/>
            <a:ext cx="3835778" cy="277512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F1A7E7BB-5A62-4BE7-92C3-6E9D0A79C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730" y="2833511"/>
            <a:ext cx="5402633" cy="287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58733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iri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TM04033919[[fn=Piiri]]</Template>
  <TotalTime>192</TotalTime>
  <Words>717</Words>
  <Application>Microsoft Office PowerPoint</Application>
  <PresentationFormat>Laajakuva</PresentationFormat>
  <Paragraphs>76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Tw Cen MT</vt:lpstr>
      <vt:lpstr>Piiri</vt:lpstr>
      <vt:lpstr>  Diabetes</vt:lpstr>
      <vt:lpstr>Muistatko?</vt:lpstr>
      <vt:lpstr>PowerPoint-esitys</vt:lpstr>
      <vt:lpstr>Määritelmä ja yleisyys</vt:lpstr>
      <vt:lpstr>Tyypin 2 diabetes</vt:lpstr>
      <vt:lpstr>Tyypin 1 diabetes</vt:lpstr>
      <vt:lpstr>Raskausajan diabetes</vt:lpstr>
      <vt:lpstr>Muita diabetesmuotoja</vt:lpstr>
      <vt:lpstr>PowerPoint-esitys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</dc:title>
  <dc:creator>Tinka Asikainen</dc:creator>
  <cp:lastModifiedBy>Tinka Asikainen</cp:lastModifiedBy>
  <cp:revision>17</cp:revision>
  <dcterms:created xsi:type="dcterms:W3CDTF">2019-09-09T15:57:11Z</dcterms:created>
  <dcterms:modified xsi:type="dcterms:W3CDTF">2019-09-09T19:09:18Z</dcterms:modified>
</cp:coreProperties>
</file>