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72" r:id="rId4"/>
    <p:sldId id="278" r:id="rId5"/>
    <p:sldId id="274" r:id="rId6"/>
    <p:sldId id="273" r:id="rId7"/>
    <p:sldId id="275" r:id="rId8"/>
    <p:sldId id="258" r:id="rId9"/>
    <p:sldId id="259" r:id="rId10"/>
    <p:sldId id="267" r:id="rId11"/>
    <p:sldId id="269" r:id="rId12"/>
    <p:sldId id="279" r:id="rId13"/>
    <p:sldId id="281" r:id="rId14"/>
    <p:sldId id="28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-120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Työtapaturmat</a:t>
            </a:r>
            <a:r>
              <a:rPr lang="fi-FI" baseline="0" dirty="0" smtClean="0"/>
              <a:t> ja työkuolemat</a:t>
            </a:r>
            <a:endParaRPr lang="fi-FI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4267374186922"/>
          <c:y val="0.12471359384171"/>
          <c:w val="0.416070790064285"/>
          <c:h val="0.689454599941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Taul1!$A$2:$A$5</c:f>
              <c:numCache>
                <c:formatCode>General</c:formatCode>
                <c:ptCount val="4"/>
                <c:pt idx="0">
                  <c:v>2014.0</c:v>
                </c:pt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123849.0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Työpaikkatapaturmat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Taul1!$A$2:$A$5</c:f>
              <c:numCache>
                <c:formatCode>General</c:formatCode>
                <c:ptCount val="4"/>
                <c:pt idx="0">
                  <c:v>2014.0</c:v>
                </c:pt>
              </c:numCache>
            </c:numRef>
          </c:cat>
          <c:val>
            <c:numRef>
              <c:f>Taul1!$C$2:$C$5</c:f>
              <c:numCache>
                <c:formatCode>General</c:formatCode>
                <c:ptCount val="4"/>
                <c:pt idx="0">
                  <c:v>106115.0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Työmatkatapaturmat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Taul1!$A$2:$A$5</c:f>
              <c:numCache>
                <c:formatCode>General</c:formatCode>
                <c:ptCount val="4"/>
                <c:pt idx="0">
                  <c:v>2014.0</c:v>
                </c:pt>
              </c:numCache>
            </c:numRef>
          </c:cat>
          <c:val>
            <c:numRef>
              <c:f>Taul1!$D$2:$D$5</c:f>
              <c:numCache>
                <c:formatCode>General</c:formatCode>
                <c:ptCount val="4"/>
                <c:pt idx="0">
                  <c:v>17734.0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Työkuolemat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Taul1!$A$2:$A$5</c:f>
              <c:numCache>
                <c:formatCode>General</c:formatCode>
                <c:ptCount val="4"/>
                <c:pt idx="0">
                  <c:v>2014.0</c:v>
                </c:pt>
              </c:numCache>
            </c:numRef>
          </c:cat>
          <c:val>
            <c:numRef>
              <c:f>Taul1!$E$2:$E$5</c:f>
              <c:numCache>
                <c:formatCode>General</c:formatCode>
                <c:ptCount val="4"/>
                <c:pt idx="0">
                  <c:v>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6139128"/>
        <c:axId val="-2096301256"/>
      </c:barChart>
      <c:catAx>
        <c:axId val="-209613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2096301256"/>
        <c:crosses val="autoZero"/>
        <c:auto val="1"/>
        <c:lblAlgn val="ctr"/>
        <c:lblOffset val="100"/>
        <c:noMultiLvlLbl val="0"/>
      </c:catAx>
      <c:valAx>
        <c:axId val="-209630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209613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DB879-200C-374D-A385-204679A33408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F1A98F3D-7BA8-E346-A24E-6333C891E21A}">
      <dgm:prSet phldrT="[Teksti]"/>
      <dgm:spPr/>
      <dgm:t>
        <a:bodyPr/>
        <a:lstStyle/>
        <a:p>
          <a:r>
            <a:rPr lang="fi-FI" dirty="0" smtClean="0"/>
            <a:t>Fyysinen kuormittuminen</a:t>
          </a:r>
          <a:endParaRPr lang="fi-FI" dirty="0"/>
        </a:p>
      </dgm:t>
    </dgm:pt>
    <dgm:pt modelId="{7AAE0A18-B67D-BF40-AB59-3E01FA916099}" type="parTrans" cxnId="{51726AC7-BCBF-5F48-9BDA-74BC85CBCEE2}">
      <dgm:prSet/>
      <dgm:spPr/>
      <dgm:t>
        <a:bodyPr/>
        <a:lstStyle/>
        <a:p>
          <a:endParaRPr lang="fi-FI"/>
        </a:p>
      </dgm:t>
    </dgm:pt>
    <dgm:pt modelId="{8C7B85FF-0AEA-EA47-94FA-2C6F50282835}" type="sibTrans" cxnId="{51726AC7-BCBF-5F48-9BDA-74BC85CBCEE2}">
      <dgm:prSet/>
      <dgm:spPr/>
      <dgm:t>
        <a:bodyPr/>
        <a:lstStyle/>
        <a:p>
          <a:endParaRPr lang="fi-FI"/>
        </a:p>
      </dgm:t>
    </dgm:pt>
    <dgm:pt modelId="{E636CBC6-8EF9-C24B-B04C-BBCBDE155B41}">
      <dgm:prSet phldrT="[Teksti]"/>
      <dgm:spPr/>
      <dgm:t>
        <a:bodyPr/>
        <a:lstStyle/>
        <a:p>
          <a:r>
            <a:rPr lang="fi-FI" dirty="0" smtClean="0"/>
            <a:t>Työyhteisön ilmapiiri</a:t>
          </a:r>
          <a:endParaRPr lang="fi-FI" dirty="0"/>
        </a:p>
      </dgm:t>
    </dgm:pt>
    <dgm:pt modelId="{931A0573-F403-C74B-88DD-2578EA00A236}" type="parTrans" cxnId="{2A785277-DBA5-A94B-86EA-60FD94153AFD}">
      <dgm:prSet/>
      <dgm:spPr/>
      <dgm:t>
        <a:bodyPr/>
        <a:lstStyle/>
        <a:p>
          <a:endParaRPr lang="fi-FI"/>
        </a:p>
      </dgm:t>
    </dgm:pt>
    <dgm:pt modelId="{389952BE-5748-664D-B228-661CE9B68329}" type="sibTrans" cxnId="{2A785277-DBA5-A94B-86EA-60FD94153AFD}">
      <dgm:prSet/>
      <dgm:spPr/>
      <dgm:t>
        <a:bodyPr/>
        <a:lstStyle/>
        <a:p>
          <a:endParaRPr lang="fi-FI"/>
        </a:p>
      </dgm:t>
    </dgm:pt>
    <dgm:pt modelId="{7DD912DD-8E7E-C247-BE7F-A36306EDD970}">
      <dgm:prSet phldrT="[Teksti]"/>
      <dgm:spPr/>
      <dgm:t>
        <a:bodyPr/>
        <a:lstStyle/>
        <a:p>
          <a:r>
            <a:rPr lang="fi-FI" dirty="0" smtClean="0"/>
            <a:t>Psyykkinen kuormittavuus</a:t>
          </a:r>
          <a:endParaRPr lang="fi-FI" dirty="0"/>
        </a:p>
      </dgm:t>
    </dgm:pt>
    <dgm:pt modelId="{7F162EB3-13FD-0B47-BAF4-5B09E5A73D0C}" type="parTrans" cxnId="{9C050325-68AA-C048-8693-85CDB8046D59}">
      <dgm:prSet/>
      <dgm:spPr/>
      <dgm:t>
        <a:bodyPr/>
        <a:lstStyle/>
        <a:p>
          <a:endParaRPr lang="fi-FI"/>
        </a:p>
      </dgm:t>
    </dgm:pt>
    <dgm:pt modelId="{73FA5D2F-D7BF-5A4A-B0F9-E0DD2CD85E91}" type="sibTrans" cxnId="{9C050325-68AA-C048-8693-85CDB8046D59}">
      <dgm:prSet/>
      <dgm:spPr/>
      <dgm:t>
        <a:bodyPr/>
        <a:lstStyle/>
        <a:p>
          <a:endParaRPr lang="fi-FI"/>
        </a:p>
      </dgm:t>
    </dgm:pt>
    <dgm:pt modelId="{1F9BCC5E-78D2-C74A-AF37-E039E326A31B}" type="pres">
      <dgm:prSet presAssocID="{CD0DB879-200C-374D-A385-204679A33408}" presName="compositeShape" presStyleCnt="0">
        <dgm:presLayoutVars>
          <dgm:chMax val="7"/>
          <dgm:dir/>
          <dgm:resizeHandles val="exact"/>
        </dgm:presLayoutVars>
      </dgm:prSet>
      <dgm:spPr/>
    </dgm:pt>
    <dgm:pt modelId="{8318D979-2582-7048-BB0E-B58B2226971D}" type="pres">
      <dgm:prSet presAssocID="{F1A98F3D-7BA8-E346-A24E-6333C891E21A}" presName="circ1" presStyleLbl="vennNode1" presStyleIdx="0" presStyleCnt="3"/>
      <dgm:spPr/>
      <dgm:t>
        <a:bodyPr/>
        <a:lstStyle/>
        <a:p>
          <a:endParaRPr lang="fi-FI"/>
        </a:p>
      </dgm:t>
    </dgm:pt>
    <dgm:pt modelId="{982A19A5-AFA6-0D41-B693-5B5D9BFF0882}" type="pres">
      <dgm:prSet presAssocID="{F1A98F3D-7BA8-E346-A24E-6333C891E2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8F63AA-689D-B545-AE2B-FAA5FD45B186}" type="pres">
      <dgm:prSet presAssocID="{E636CBC6-8EF9-C24B-B04C-BBCBDE155B41}" presName="circ2" presStyleLbl="vennNode1" presStyleIdx="1" presStyleCnt="3"/>
      <dgm:spPr/>
      <dgm:t>
        <a:bodyPr/>
        <a:lstStyle/>
        <a:p>
          <a:endParaRPr lang="fi-FI"/>
        </a:p>
      </dgm:t>
    </dgm:pt>
    <dgm:pt modelId="{DC99FA48-6730-574E-81E1-5B2B69307A58}" type="pres">
      <dgm:prSet presAssocID="{E636CBC6-8EF9-C24B-B04C-BBCBDE155B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DA449B8-DEA1-E24D-BB19-D7D56FB19F0C}" type="pres">
      <dgm:prSet presAssocID="{7DD912DD-8E7E-C247-BE7F-A36306EDD970}" presName="circ3" presStyleLbl="vennNode1" presStyleIdx="2" presStyleCnt="3"/>
      <dgm:spPr/>
      <dgm:t>
        <a:bodyPr/>
        <a:lstStyle/>
        <a:p>
          <a:endParaRPr lang="fi-FI"/>
        </a:p>
      </dgm:t>
    </dgm:pt>
    <dgm:pt modelId="{60C33481-BC2B-F241-82BC-1793393E6B95}" type="pres">
      <dgm:prSet presAssocID="{7DD912DD-8E7E-C247-BE7F-A36306EDD9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DF7B77E-76A5-334E-BE29-B05DC6EDDA26}" type="presOf" srcId="{F1A98F3D-7BA8-E346-A24E-6333C891E21A}" destId="{8318D979-2582-7048-BB0E-B58B2226971D}" srcOrd="0" destOrd="0" presId="urn:microsoft.com/office/officeart/2005/8/layout/venn1"/>
    <dgm:cxn modelId="{06A0A2D4-B427-B645-BD46-11DDE9ADAF23}" type="presOf" srcId="{7DD912DD-8E7E-C247-BE7F-A36306EDD970}" destId="{60C33481-BC2B-F241-82BC-1793393E6B95}" srcOrd="1" destOrd="0" presId="urn:microsoft.com/office/officeart/2005/8/layout/venn1"/>
    <dgm:cxn modelId="{9C050325-68AA-C048-8693-85CDB8046D59}" srcId="{CD0DB879-200C-374D-A385-204679A33408}" destId="{7DD912DD-8E7E-C247-BE7F-A36306EDD970}" srcOrd="2" destOrd="0" parTransId="{7F162EB3-13FD-0B47-BAF4-5B09E5A73D0C}" sibTransId="{73FA5D2F-D7BF-5A4A-B0F9-E0DD2CD85E91}"/>
    <dgm:cxn modelId="{51726AC7-BCBF-5F48-9BDA-74BC85CBCEE2}" srcId="{CD0DB879-200C-374D-A385-204679A33408}" destId="{F1A98F3D-7BA8-E346-A24E-6333C891E21A}" srcOrd="0" destOrd="0" parTransId="{7AAE0A18-B67D-BF40-AB59-3E01FA916099}" sibTransId="{8C7B85FF-0AEA-EA47-94FA-2C6F50282835}"/>
    <dgm:cxn modelId="{906C2B55-DADC-C844-90F3-24BAEBBF1B33}" type="presOf" srcId="{CD0DB879-200C-374D-A385-204679A33408}" destId="{1F9BCC5E-78D2-C74A-AF37-E039E326A31B}" srcOrd="0" destOrd="0" presId="urn:microsoft.com/office/officeart/2005/8/layout/venn1"/>
    <dgm:cxn modelId="{2A785277-DBA5-A94B-86EA-60FD94153AFD}" srcId="{CD0DB879-200C-374D-A385-204679A33408}" destId="{E636CBC6-8EF9-C24B-B04C-BBCBDE155B41}" srcOrd="1" destOrd="0" parTransId="{931A0573-F403-C74B-88DD-2578EA00A236}" sibTransId="{389952BE-5748-664D-B228-661CE9B68329}"/>
    <dgm:cxn modelId="{1264B889-6EC7-FB41-AF77-7B107641BF15}" type="presOf" srcId="{7DD912DD-8E7E-C247-BE7F-A36306EDD970}" destId="{BDA449B8-DEA1-E24D-BB19-D7D56FB19F0C}" srcOrd="0" destOrd="0" presId="urn:microsoft.com/office/officeart/2005/8/layout/venn1"/>
    <dgm:cxn modelId="{023806E4-E11B-A34F-B44A-D77D8335FD2C}" type="presOf" srcId="{F1A98F3D-7BA8-E346-A24E-6333C891E21A}" destId="{982A19A5-AFA6-0D41-B693-5B5D9BFF0882}" srcOrd="1" destOrd="0" presId="urn:microsoft.com/office/officeart/2005/8/layout/venn1"/>
    <dgm:cxn modelId="{BD7960B7-B532-0244-8138-598274884A19}" type="presOf" srcId="{E636CBC6-8EF9-C24B-B04C-BBCBDE155B41}" destId="{FA8F63AA-689D-B545-AE2B-FAA5FD45B186}" srcOrd="0" destOrd="0" presId="urn:microsoft.com/office/officeart/2005/8/layout/venn1"/>
    <dgm:cxn modelId="{B3FD59A7-533D-8A4D-BFD8-2080DD4E03B0}" type="presOf" srcId="{E636CBC6-8EF9-C24B-B04C-BBCBDE155B41}" destId="{DC99FA48-6730-574E-81E1-5B2B69307A58}" srcOrd="1" destOrd="0" presId="urn:microsoft.com/office/officeart/2005/8/layout/venn1"/>
    <dgm:cxn modelId="{10F0E7A0-87FE-4546-948E-B898C89F9772}" type="presParOf" srcId="{1F9BCC5E-78D2-C74A-AF37-E039E326A31B}" destId="{8318D979-2582-7048-BB0E-B58B2226971D}" srcOrd="0" destOrd="0" presId="urn:microsoft.com/office/officeart/2005/8/layout/venn1"/>
    <dgm:cxn modelId="{ECF8D436-88A2-DD43-A298-613BC486C8AC}" type="presParOf" srcId="{1F9BCC5E-78D2-C74A-AF37-E039E326A31B}" destId="{982A19A5-AFA6-0D41-B693-5B5D9BFF0882}" srcOrd="1" destOrd="0" presId="urn:microsoft.com/office/officeart/2005/8/layout/venn1"/>
    <dgm:cxn modelId="{D162D361-4DC3-4049-BE24-06F1268D8F17}" type="presParOf" srcId="{1F9BCC5E-78D2-C74A-AF37-E039E326A31B}" destId="{FA8F63AA-689D-B545-AE2B-FAA5FD45B186}" srcOrd="2" destOrd="0" presId="urn:microsoft.com/office/officeart/2005/8/layout/venn1"/>
    <dgm:cxn modelId="{A767AF4C-1CCE-B14C-8AFF-858E17C77838}" type="presParOf" srcId="{1F9BCC5E-78D2-C74A-AF37-E039E326A31B}" destId="{DC99FA48-6730-574E-81E1-5B2B69307A58}" srcOrd="3" destOrd="0" presId="urn:microsoft.com/office/officeart/2005/8/layout/venn1"/>
    <dgm:cxn modelId="{1A02EC01-E76E-1449-A2B5-18C5E41838EF}" type="presParOf" srcId="{1F9BCC5E-78D2-C74A-AF37-E039E326A31B}" destId="{BDA449B8-DEA1-E24D-BB19-D7D56FB19F0C}" srcOrd="4" destOrd="0" presId="urn:microsoft.com/office/officeart/2005/8/layout/venn1"/>
    <dgm:cxn modelId="{EEDF03DC-776E-6D43-8652-8620313A512D}" type="presParOf" srcId="{1F9BCC5E-78D2-C74A-AF37-E039E326A31B}" destId="{60C33481-BC2B-F241-82BC-1793393E6B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8D979-2582-7048-BB0E-B58B2226971D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Fyysinen kuormittuminen</a:t>
          </a:r>
          <a:endParaRPr lang="fi-FI" sz="2100" kern="1200" dirty="0"/>
        </a:p>
      </dsp:txBody>
      <dsp:txXfrm>
        <a:off x="4300505" y="511282"/>
        <a:ext cx="1914588" cy="1174861"/>
      </dsp:txXfrm>
    </dsp:sp>
    <dsp:sp modelId="{FA8F63AA-689D-B545-AE2B-FAA5FD45B186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Työyhteisön ilmapiiri</a:t>
          </a:r>
          <a:endParaRPr lang="fi-FI" sz="2100" kern="1200" dirty="0"/>
        </a:p>
      </dsp:txBody>
      <dsp:txXfrm>
        <a:off x="5692933" y="2360600"/>
        <a:ext cx="1566481" cy="1435941"/>
      </dsp:txXfrm>
    </dsp:sp>
    <dsp:sp modelId="{BDA449B8-DEA1-E24D-BB19-D7D56FB19F0C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Psyykkinen kuormittavuus</a:t>
          </a:r>
          <a:endParaRPr lang="fi-FI" sz="2100" kern="1200" dirty="0"/>
        </a:p>
      </dsp:txBody>
      <dsp:txXfrm>
        <a:off x="325618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1CEA2-7BF7-3948-A2A3-96E820A22CD2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6B581-ACE4-DD44-9937-08FEC31B05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7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i-FI" altLang="fi-FI">
              <a:ea typeface="ＭＳ Ｐゴシック" charset="-128"/>
            </a:endParaRPr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611A5F-AD54-3748-9110-3383E25AC335}" type="slidenum">
              <a:rPr lang="fi-FI" altLang="fi-FI" sz="1200">
                <a:latin typeface="Calibri" charset="0"/>
              </a:rPr>
              <a:pPr eaLnBrk="1" hangingPunct="1"/>
              <a:t>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>
                <a:ea typeface="ＭＳ Ｐゴシック" charset="-128"/>
              </a:rPr>
              <a:t>DIA 10. Ergonomiasanat</a:t>
            </a:r>
          </a:p>
        </p:txBody>
      </p:sp>
      <p:sp>
        <p:nvSpPr>
          <p:cNvPr id="368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11AD9F2-5B47-D542-990E-94BCFC15D622}" type="slidenum">
              <a:rPr lang="fi-FI" altLang="fi-FI" sz="1200">
                <a:latin typeface="Calibri" charset="0"/>
              </a:rPr>
              <a:pPr eaLnBrk="1" hangingPunct="1"/>
              <a:t>13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DIA16 Myönteinen ja kielteinen ilmapiiri</a:t>
            </a:r>
          </a:p>
        </p:txBody>
      </p:sp>
      <p:sp>
        <p:nvSpPr>
          <p:cNvPr id="4813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1EC330-B028-7A4A-991B-06708F0D52B5}" type="slidenum">
              <a:rPr lang="fi-FI" altLang="fi-FI" sz="1200">
                <a:latin typeface="Calibri" charset="0"/>
              </a:rPr>
              <a:pPr eaLnBrk="1" hangingPunct="1"/>
              <a:t>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2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DIA18 Hyvän ja huonon stressin erot</a:t>
            </a:r>
          </a:p>
        </p:txBody>
      </p:sp>
      <p:sp>
        <p:nvSpPr>
          <p:cNvPr id="5222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9F1470F-5A25-1640-90FB-17C5D03922CF}" type="slidenum">
              <a:rPr lang="fi-FI" altLang="fi-FI" sz="1200">
                <a:latin typeface="Calibri" charset="0"/>
              </a:rPr>
              <a:pPr eaLnBrk="1" hangingPunct="1"/>
              <a:t>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DIA17 Stressin mahdollisia seurauksia</a:t>
            </a:r>
          </a:p>
        </p:txBody>
      </p:sp>
      <p:sp>
        <p:nvSpPr>
          <p:cNvPr id="501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9E05F6-CB2D-B448-B4B0-C10B93E61968}" type="slidenum">
              <a:rPr lang="fi-FI" altLang="fi-FI" sz="1200">
                <a:latin typeface="Calibri" charset="0"/>
              </a:rPr>
              <a:pPr eaLnBrk="1" hangingPunct="1"/>
              <a:t>6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8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DIA19 Stressitesti</a:t>
            </a:r>
          </a:p>
        </p:txBody>
      </p:sp>
      <p:sp>
        <p:nvSpPr>
          <p:cNvPr id="542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B0A3D0-C180-1340-836C-6EC7933BBD9E}" type="slidenum">
              <a:rPr lang="fi-FI" altLang="fi-FI" sz="1200">
                <a:latin typeface="Calibri" charset="0"/>
              </a:rPr>
              <a:pPr eaLnBrk="1" hangingPunct="1"/>
              <a:t>7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DIA2 Työkykytalo</a:t>
            </a:r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5C9D84-B652-E249-9F4A-95A01EB6E83F}" type="slidenum">
              <a:rPr lang="fi-FI" altLang="fi-FI" sz="1200">
                <a:latin typeface="Calibri" charset="0"/>
              </a:rPr>
              <a:pPr eaLnBrk="1" hangingPunct="1"/>
              <a:t>8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DIA3 Työkyky ja toimintakyky</a:t>
            </a:r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A80FE2B-4DF0-0E45-97C6-CC5E3080FD7C}" type="slidenum">
              <a:rPr lang="fi-FI" altLang="fi-FI" sz="1200">
                <a:latin typeface="Calibri" charset="0"/>
              </a:rPr>
              <a:pPr eaLnBrk="1" hangingPunct="1"/>
              <a:t>9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4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95C6989-7EE5-1647-98B5-991D78CE723D}" type="slidenum">
              <a:rPr lang="fi-FI" altLang="fi-FI" sz="1200">
                <a:latin typeface="Calibri" charset="0"/>
              </a:rPr>
              <a:pPr eaLnBrk="1" hangingPunct="1"/>
              <a:t>10</a:t>
            </a:fld>
            <a:endParaRPr lang="fi-FI" altLang="fi-FI" sz="1200">
              <a:latin typeface="Calibri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fi-FI">
                <a:ea typeface="ＭＳ Ｐゴシック" charset="-128"/>
              </a:rPr>
              <a:t>DIA11 Unen vaikutus toimintakykyyn</a:t>
            </a:r>
          </a:p>
        </p:txBody>
      </p:sp>
    </p:spTree>
    <p:extLst>
      <p:ext uri="{BB962C8B-B14F-4D97-AF65-F5344CB8AC3E}">
        <p14:creationId xmlns:p14="http://schemas.microsoft.com/office/powerpoint/2010/main" val="11191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DIA13 Hyvä työ</a:t>
            </a:r>
          </a:p>
        </p:txBody>
      </p:sp>
      <p:sp>
        <p:nvSpPr>
          <p:cNvPr id="419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D9D1AA-E9E5-BB4E-9336-14B8EF89042D}" type="slidenum">
              <a:rPr lang="fi-FI" altLang="fi-FI" sz="1200">
                <a:latin typeface="Calibri" charset="0"/>
              </a:rPr>
              <a:pPr eaLnBrk="1" hangingPunct="1"/>
              <a:t>11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0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1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5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97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8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8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19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70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83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0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0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5FCE-2E2B-6248-8DE5-46381D4ED188}" type="datetimeFigureOut">
              <a:rPr lang="fi-FI" smtClean="0"/>
              <a:t>23.10.17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33C1-F57E-B440-927D-673E7C5EFD08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logo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5" y="5640866"/>
            <a:ext cx="1001274" cy="976853"/>
          </a:xfrm>
          <a:prstGeom prst="rect">
            <a:avLst/>
          </a:prstGeom>
        </p:spPr>
      </p:pic>
      <p:pic>
        <p:nvPicPr>
          <p:cNvPr id="8" name="Kuva 7" descr="EDUkustannus_4V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43" y="6041333"/>
            <a:ext cx="1810955" cy="5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2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ctrTitle"/>
          </p:nvPr>
        </p:nvSpPr>
        <p:spPr>
          <a:xfrm>
            <a:off x="2716213" y="213042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5400" dirty="0" smtClean="0">
                <a:solidFill>
                  <a:srgbClr val="000000"/>
                </a:solidFill>
                <a:latin typeface="Arial Black" charset="0"/>
                <a:ea typeface="ＭＳ Ｐゴシック" charset="-128"/>
              </a:rPr>
              <a:t>V Työhyvinvointi ja ergonomia</a:t>
            </a:r>
            <a:endParaRPr lang="fi-FI" altLang="fi-FI" sz="5400" dirty="0">
              <a:solidFill>
                <a:srgbClr val="000000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15363" name="Alaotsikko 2"/>
          <p:cNvSpPr>
            <a:spLocks noGrp="1"/>
          </p:cNvSpPr>
          <p:nvPr>
            <p:ph type="subTitle" idx="1"/>
          </p:nvPr>
        </p:nvSpPr>
        <p:spPr>
          <a:xfrm>
            <a:off x="3216275" y="4076700"/>
            <a:ext cx="6400800" cy="25923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sz="1800" dirty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Virtaa </a:t>
            </a:r>
            <a:r>
              <a:rPr lang="fi-FI" altLang="fi-FI" sz="1800" dirty="0" smtClean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TE2</a:t>
            </a:r>
            <a:endParaRPr lang="fi-FI" altLang="fi-FI" sz="1800" dirty="0">
              <a:solidFill>
                <a:srgbClr val="898989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fi-FI" altLang="fi-FI" dirty="0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Ihminen, ympäristö </a:t>
            </a:r>
            <a:r>
              <a:rPr lang="fi-FI" altLang="fi-FI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ja terveys</a:t>
            </a:r>
            <a:endParaRPr lang="fi-FI" altLang="fi-FI" dirty="0">
              <a:solidFill>
                <a:srgbClr val="898989"/>
              </a:solidFill>
              <a:latin typeface="Arial Black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13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4" name="Line 17"/>
          <p:cNvSpPr>
            <a:spLocks noChangeShapeType="1"/>
          </p:cNvSpPr>
          <p:nvPr/>
        </p:nvSpPr>
        <p:spPr bwMode="auto">
          <a:xfrm rot="21180000" flipV="1">
            <a:off x="6904039" y="3902075"/>
            <a:ext cx="1800225" cy="539750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2438400" y="1538288"/>
            <a:ext cx="7543800" cy="1143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fi-FI" altLang="fi-FI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868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36869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D31352E-D41B-4347-B32F-34110BE0299C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4389439" y="5495926"/>
            <a:ext cx="3851275" cy="492125"/>
          </a:xfrm>
          <a:prstGeom prst="rect">
            <a:avLst/>
          </a:prstGeom>
          <a:solidFill>
            <a:srgbClr val="990000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2600" b="1">
                <a:solidFill>
                  <a:schemeClr val="bg2"/>
                </a:solidFill>
              </a:rPr>
              <a:t>Unen määrä ja laatu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2732089" y="3357564"/>
            <a:ext cx="15017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990000"/>
                </a:solidFill>
              </a:rPr>
              <a:t>Tarkkaavuus</a:t>
            </a:r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5129213" y="3357564"/>
            <a:ext cx="2355850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990000"/>
                </a:solidFill>
              </a:rPr>
              <a:t>Toiminnanohjaus</a:t>
            </a: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8205788" y="3357564"/>
            <a:ext cx="1223962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990000"/>
                </a:solidFill>
              </a:rPr>
              <a:t>Muisti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H="1" flipV="1">
            <a:off x="3740150" y="3792539"/>
            <a:ext cx="1657350" cy="701675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 flipH="1" flipV="1">
            <a:off x="6261100" y="3865564"/>
            <a:ext cx="0" cy="630237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V="1">
            <a:off x="7197726" y="3848100"/>
            <a:ext cx="1584325" cy="1638300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V="1">
            <a:off x="3452813" y="2740026"/>
            <a:ext cx="0" cy="612775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 flipV="1">
            <a:off x="6261100" y="2740026"/>
            <a:ext cx="0" cy="612775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 flipV="1">
            <a:off x="8853488" y="2740026"/>
            <a:ext cx="0" cy="612775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36880" name="Text Box 13"/>
          <p:cNvSpPr txBox="1">
            <a:spLocks noChangeArrowheads="1"/>
          </p:cNvSpPr>
          <p:nvPr/>
        </p:nvSpPr>
        <p:spPr bwMode="auto">
          <a:xfrm>
            <a:off x="4821238" y="1611314"/>
            <a:ext cx="28749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b="1">
                <a:solidFill>
                  <a:srgbClr val="990000"/>
                </a:solidFill>
              </a:rPr>
              <a:t>Työn vaatimukset:</a:t>
            </a:r>
          </a:p>
          <a:p>
            <a:pPr eaLnBrk="1" hangingPunct="1"/>
            <a:r>
              <a:rPr lang="fi-FI" altLang="fi-FI" sz="1800" b="1"/>
              <a:t>        </a:t>
            </a:r>
          </a:p>
        </p:txBody>
      </p:sp>
      <p:sp>
        <p:nvSpPr>
          <p:cNvPr id="36881" name="Comment 14"/>
          <p:cNvSpPr>
            <a:spLocks noChangeArrowheads="1"/>
          </p:cNvSpPr>
          <p:nvPr/>
        </p:nvSpPr>
        <p:spPr bwMode="auto">
          <a:xfrm>
            <a:off x="8915400" y="5791201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i-FI" sz="1000">
                <a:solidFill>
                  <a:srgbClr val="000000"/>
                </a:solidFill>
              </a:rPr>
              <a:t>(Työterveyslaitos)</a:t>
            </a:r>
          </a:p>
        </p:txBody>
      </p:sp>
      <p:sp>
        <p:nvSpPr>
          <p:cNvPr id="36882" name="Text Box 15"/>
          <p:cNvSpPr txBox="1">
            <a:spLocks noChangeArrowheads="1"/>
          </p:cNvSpPr>
          <p:nvPr/>
        </p:nvSpPr>
        <p:spPr bwMode="auto">
          <a:xfrm>
            <a:off x="4821238" y="4495800"/>
            <a:ext cx="2787650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990000"/>
                </a:solidFill>
              </a:rPr>
              <a:t>Vireys &amp; motivaatio</a:t>
            </a:r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 flipH="1" flipV="1">
            <a:off x="6261100" y="5000626"/>
            <a:ext cx="0" cy="485775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i-FI">
              <a:latin typeface="Arial" pitchFamily="-111" charset="0"/>
            </a:endParaRPr>
          </a:p>
        </p:txBody>
      </p:sp>
      <p:sp>
        <p:nvSpPr>
          <p:cNvPr id="36884" name="Text Box 18"/>
          <p:cNvSpPr txBox="1">
            <a:spLocks noChangeArrowheads="1"/>
          </p:cNvSpPr>
          <p:nvPr/>
        </p:nvSpPr>
        <p:spPr bwMode="auto">
          <a:xfrm>
            <a:off x="2133601" y="441326"/>
            <a:ext cx="8443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3800">
                <a:solidFill>
                  <a:srgbClr val="990000"/>
                </a:solidFill>
                <a:latin typeface="Arial Black" charset="0"/>
              </a:rPr>
              <a:t>Unen vaikutus toimintakykyyn</a:t>
            </a:r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2660650" y="2144714"/>
            <a:ext cx="149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rgbClr val="990000"/>
                </a:solidFill>
              </a:rPr>
              <a:t>Kyky havaita</a:t>
            </a:r>
          </a:p>
        </p:txBody>
      </p:sp>
      <p:sp>
        <p:nvSpPr>
          <p:cNvPr id="36886" name="Text Box 21"/>
          <p:cNvSpPr txBox="1">
            <a:spLocks noChangeArrowheads="1"/>
          </p:cNvSpPr>
          <p:nvPr/>
        </p:nvSpPr>
        <p:spPr bwMode="auto">
          <a:xfrm>
            <a:off x="5253038" y="2144714"/>
            <a:ext cx="180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rgbClr val="990000"/>
                </a:solidFill>
              </a:rPr>
              <a:t>Itseohjautuvuus</a:t>
            </a:r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7845425" y="2144714"/>
            <a:ext cx="199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800">
                <a:solidFill>
                  <a:srgbClr val="990000"/>
                </a:solidFill>
              </a:rPr>
              <a:t>Uuden oppiminen</a:t>
            </a:r>
          </a:p>
        </p:txBody>
      </p:sp>
    </p:spTree>
    <p:extLst>
      <p:ext uri="{BB962C8B-B14F-4D97-AF65-F5344CB8AC3E}">
        <p14:creationId xmlns:p14="http://schemas.microsoft.com/office/powerpoint/2010/main" val="85889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| 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4096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6459CA4-AA7A-F142-92D7-E2F656CE4409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0964" name="Otsikko 1"/>
          <p:cNvSpPr>
            <a:spLocks noGrp="1"/>
          </p:cNvSpPr>
          <p:nvPr>
            <p:ph type="title"/>
          </p:nvPr>
        </p:nvSpPr>
        <p:spPr>
          <a:xfrm>
            <a:off x="2187575" y="2746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Hyvä työ</a:t>
            </a:r>
          </a:p>
        </p:txBody>
      </p:sp>
      <p:sp>
        <p:nvSpPr>
          <p:cNvPr id="40965" name="Sisällön paikkamerkki 2"/>
          <p:cNvSpPr>
            <a:spLocks noGrp="1"/>
          </p:cNvSpPr>
          <p:nvPr>
            <p:ph idx="1"/>
          </p:nvPr>
        </p:nvSpPr>
        <p:spPr>
          <a:xfrm>
            <a:off x="3049588" y="1711326"/>
            <a:ext cx="7150100" cy="4525963"/>
          </a:xfrm>
        </p:spPr>
        <p:txBody>
          <a:bodyPr/>
          <a:lstStyle/>
          <a:p>
            <a:pPr eaLnBrk="1" hangingPunct="1"/>
            <a:r>
              <a:rPr lang="fi-FI" altLang="fi-FI" sz="3000">
                <a:latin typeface="Arial" charset="0"/>
                <a:ea typeface="ＭＳ Ｐゴシック" charset="-128"/>
              </a:rPr>
              <a:t>On haasteellista</a:t>
            </a:r>
          </a:p>
          <a:p>
            <a:pPr eaLnBrk="1" hangingPunct="1"/>
            <a:r>
              <a:rPr lang="fi-FI" altLang="fi-FI" sz="3000">
                <a:latin typeface="Arial" charset="0"/>
                <a:ea typeface="ＭＳ Ｐゴシック" charset="-128"/>
              </a:rPr>
              <a:t>Tuottaa tuloksia, jotka ovat joko havaittavissa tai mitattavissa</a:t>
            </a:r>
          </a:p>
          <a:p>
            <a:pPr eaLnBrk="1" hangingPunct="1"/>
            <a:r>
              <a:rPr lang="fi-FI" altLang="fi-FI" sz="3000">
                <a:latin typeface="Arial" charset="0"/>
                <a:ea typeface="ＭＳ Ｐゴシック" charset="-128"/>
              </a:rPr>
              <a:t>On vastuullista</a:t>
            </a:r>
          </a:p>
          <a:p>
            <a:pPr eaLnBrk="1" hangingPunct="1"/>
            <a:r>
              <a:rPr lang="fi-FI" altLang="fi-FI" sz="3000">
                <a:latin typeface="Arial" charset="0"/>
                <a:ea typeface="ＭＳ Ｐゴシック" charset="-128"/>
              </a:rPr>
              <a:t>On sellaista, että työntekijä voi </a:t>
            </a:r>
            <a:br>
              <a:rPr lang="fi-FI" altLang="fi-FI" sz="3000">
                <a:latin typeface="Arial" charset="0"/>
                <a:ea typeface="ＭＳ Ｐゴシック" charset="-128"/>
              </a:rPr>
            </a:br>
            <a:r>
              <a:rPr lang="fi-FI" altLang="fi-FI" sz="3000">
                <a:latin typeface="Arial" charset="0"/>
                <a:ea typeface="ＭＳ Ｐゴシック" charset="-128"/>
              </a:rPr>
              <a:t>kehittyä ja kasvaa</a:t>
            </a:r>
          </a:p>
          <a:p>
            <a:pPr eaLnBrk="1" hangingPunct="1"/>
            <a:r>
              <a:rPr lang="fi-FI" altLang="fi-FI" sz="3000">
                <a:latin typeface="Arial" charset="0"/>
                <a:ea typeface="ＭＳ Ｐゴシック" charset="-128"/>
              </a:rPr>
              <a:t>On sellaista, että siitä saa palautetta</a:t>
            </a:r>
          </a:p>
          <a:p>
            <a:pPr eaLnBrk="1" hangingPunct="1"/>
            <a:r>
              <a:rPr lang="fi-FI" altLang="fi-FI" sz="3000">
                <a:latin typeface="Arial" charset="0"/>
                <a:ea typeface="ＭＳ Ｐゴシック" charset="-128"/>
              </a:rPr>
              <a:t>Motivoi työntekijää</a:t>
            </a:r>
          </a:p>
        </p:txBody>
      </p:sp>
    </p:spTree>
    <p:extLst>
      <p:ext uri="{BB962C8B-B14F-4D97-AF65-F5344CB8AC3E}">
        <p14:creationId xmlns:p14="http://schemas.microsoft.com/office/powerpoint/2010/main" val="147129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56472" y="253080"/>
            <a:ext cx="7671166" cy="958405"/>
          </a:xfrm>
        </p:spPr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Ergonomian osa-alueet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3329258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| 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pic>
        <p:nvPicPr>
          <p:cNvPr id="4" name="Kuva 3" descr="Näyttökuva 2017-10-23 kello 11.4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72" y="1323975"/>
            <a:ext cx="689059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Arial Black" charset="0"/>
                <a:ea typeface="ＭＳ Ｐゴシック" charset="-128"/>
              </a:rPr>
              <a:t>Ergonomiasanat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altLang="fi-FI" b="1" i="1">
                <a:solidFill>
                  <a:srgbClr val="009700"/>
                </a:solidFill>
                <a:latin typeface="Arial" charset="0"/>
                <a:ea typeface="ＭＳ Ｐゴシック" charset="-128"/>
              </a:rPr>
              <a:t>Fyysinen ergonomia:</a:t>
            </a:r>
            <a:r>
              <a:rPr lang="fi-FI" altLang="fi-FI" i="1">
                <a:latin typeface="Arial" charset="0"/>
                <a:ea typeface="ＭＳ Ｐゴシック" charset="-128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altLang="fi-FI" sz="2000" i="1">
                <a:latin typeface="Arial" charset="0"/>
                <a:ea typeface="ＭＳ Ｐゴシック" charset="-128"/>
              </a:rPr>
              <a:t>	</a:t>
            </a:r>
            <a:r>
              <a:rPr lang="fi-FI" altLang="fi-FI" sz="2000">
                <a:latin typeface="Arial" charset="0"/>
                <a:ea typeface="ＭＳ Ｐゴシック" charset="-128"/>
              </a:rPr>
              <a:t>käsittelee ihmiskehon </a:t>
            </a:r>
            <a:r>
              <a:rPr lang="fi-FI" altLang="fi-FI" sz="2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reagointia fyysisiin</a:t>
            </a:r>
            <a:r>
              <a:rPr lang="fi-FI" altLang="fi-FI" sz="2000" i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i-FI" altLang="fi-FI" sz="2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kuormiin</a:t>
            </a:r>
            <a:r>
              <a:rPr lang="fi-FI" altLang="fi-FI" sz="2000">
                <a:latin typeface="Arial" charset="0"/>
                <a:ea typeface="ＭＳ Ｐゴシック" charset="-128"/>
              </a:rPr>
              <a:t>. Osa-alueita ovat mm. käsin tehtävä materiaalien käsittely, työpisteen tila, työvaatimukset ja riskitekijät, kuten toisto, tärinä, voima ja epämiellyttävät tai staattiset asennot.</a:t>
            </a:r>
            <a:endParaRPr lang="fi-FI" altLang="fi-FI" sz="2000" i="1">
              <a:latin typeface="Arial" charset="0"/>
              <a:ea typeface="ＭＳ Ｐゴシック" charset="-128"/>
            </a:endParaRP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altLang="fi-FI" b="1" i="1">
                <a:solidFill>
                  <a:srgbClr val="009700"/>
                </a:solidFill>
                <a:latin typeface="Arial" charset="0"/>
                <a:ea typeface="ＭＳ Ｐゴシック" charset="-128"/>
              </a:rPr>
              <a:t>Kognitiivinen ergonomia:</a:t>
            </a:r>
            <a:r>
              <a:rPr lang="fi-FI" altLang="fi-FI" i="1">
                <a:latin typeface="Arial" charset="0"/>
                <a:ea typeface="ＭＳ Ｐゴシック" charset="-128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altLang="fi-FI" sz="2000" i="1">
                <a:latin typeface="Arial" charset="0"/>
                <a:ea typeface="ＭＳ Ｐゴシック" charset="-128"/>
              </a:rPr>
              <a:t>	</a:t>
            </a:r>
            <a:r>
              <a:rPr lang="fi-FI" altLang="fi-FI" sz="2000">
                <a:latin typeface="Arial" charset="0"/>
                <a:ea typeface="ＭＳ Ｐゴシック" charset="-128"/>
              </a:rPr>
              <a:t>tutkii älyllisiä prosesseja. Osa-alueita ovat mm. älyllinen työkuormitus, valppaus, päätöksen tekeminen, ihmisten virheet, ihmisen ja tietokoneen vuorovaikutus ja harjoittelu.</a:t>
            </a:r>
            <a:endParaRPr lang="fi-FI" altLang="fi-FI" sz="2000" i="1">
              <a:latin typeface="Arial" charset="0"/>
              <a:ea typeface="ＭＳ Ｐゴシック" charset="-128"/>
            </a:endParaRP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altLang="fi-FI" b="1" i="1">
                <a:solidFill>
                  <a:srgbClr val="009700"/>
                </a:solidFill>
                <a:latin typeface="Arial" charset="0"/>
                <a:ea typeface="ＭＳ Ｐゴシック" charset="-128"/>
              </a:rPr>
              <a:t>Organisaatioergonomia:</a:t>
            </a:r>
            <a:r>
              <a:rPr lang="fi-FI" altLang="fi-FI" i="1">
                <a:latin typeface="Arial" charset="0"/>
                <a:ea typeface="ＭＳ Ｐゴシック" charset="-128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altLang="fi-FI" sz="2000" i="1">
                <a:latin typeface="Arial" charset="0"/>
                <a:ea typeface="ＭＳ Ｐゴシック" charset="-128"/>
              </a:rPr>
              <a:t>	</a:t>
            </a:r>
            <a:r>
              <a:rPr lang="fi-FI" altLang="fi-FI" sz="2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käsittelee sosioteknisten järjestelmien yhteensovittamista.</a:t>
            </a:r>
            <a:r>
              <a:rPr lang="fi-FI" altLang="fi-FI" sz="2000" i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fi-FI" altLang="fi-FI" sz="2000">
                <a:latin typeface="Arial" charset="0"/>
                <a:ea typeface="ＭＳ Ｐゴシック" charset="-128"/>
              </a:rPr>
              <a:t>Alan tutkimusta tehdään vuorotyöstä, aikatauluttamisesta, työtyytyväisyydestä, motivaatioteoriasta, valvonnasta, ryhmätyöskentelystä, etätyöstä ja etiikasta.</a:t>
            </a:r>
          </a:p>
        </p:txBody>
      </p:sp>
      <p:sp>
        <p:nvSpPr>
          <p:cNvPr id="35843" name="Dian numeron paikkamerkki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95AE9AF-3701-C945-81CB-F5172F728213}" type="slidenum">
              <a:rPr lang="fi-FI" altLang="fi-FI" sz="1000">
                <a:solidFill>
                  <a:srgbClr val="898989"/>
                </a:solidFill>
                <a:latin typeface="35 Helvetica Thin" charset="0"/>
              </a:rPr>
              <a:pPr eaLnBrk="1" hangingPunct="1"/>
              <a:t>13</a:t>
            </a:fld>
            <a:endParaRPr lang="fi-FI" altLang="fi-FI" sz="1000">
              <a:solidFill>
                <a:srgbClr val="898989"/>
              </a:solidFill>
              <a:latin typeface="35 Helvetica Thin" charset="0"/>
            </a:endParaRPr>
          </a:p>
        </p:txBody>
      </p:sp>
      <p:sp>
        <p:nvSpPr>
          <p:cNvPr id="6" name="Alatunnisteen paikkamerkki 4"/>
          <p:cNvSpPr txBox="1">
            <a:spLocks/>
          </p:cNvSpPr>
          <p:nvPr/>
        </p:nvSpPr>
        <p:spPr bwMode="auto">
          <a:xfrm>
            <a:off x="4038600" y="6176963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</a:t>
            </a:r>
            <a:r>
              <a:rPr lang="fi-FI" altLang="fi-FI" sz="800" dirty="0" err="1" smtClean="0">
                <a:solidFill>
                  <a:srgbClr val="000000"/>
                </a:solidFill>
              </a:rPr>
              <a:t>Työhyvinvointi</a:t>
            </a:r>
            <a:r>
              <a:rPr lang="fi-FI" altLang="fi-FI" sz="800" dirty="0" smtClean="0">
                <a:solidFill>
                  <a:srgbClr val="000000"/>
                </a:solidFill>
              </a:rPr>
              <a:t>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| 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pic>
        <p:nvPicPr>
          <p:cNvPr id="5" name="Kuva 4" descr="Näyttökuva 2017-10-23 kello 11.4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64" y="0"/>
            <a:ext cx="736662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67093" cy="1325563"/>
          </a:xfrm>
        </p:spPr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Istumisen </a:t>
            </a:r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</a:br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ergonomiaa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3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Työn kuormitustekijöitä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559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5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s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1638300"/>
            <a:ext cx="44323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47108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9DB94D8-DBEF-9740-A485-CDE1104417E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710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>
                <a:latin typeface="Arial Black" charset="0"/>
                <a:ea typeface="ＭＳ Ｐゴシック" charset="-128"/>
              </a:rPr>
              <a:t>Myönteinen ja kielteinen ilmapiiri</a:t>
            </a:r>
          </a:p>
        </p:txBody>
      </p:sp>
    </p:spTree>
    <p:extLst>
      <p:ext uri="{BB962C8B-B14F-4D97-AF65-F5344CB8AC3E}">
        <p14:creationId xmlns:p14="http://schemas.microsoft.com/office/powerpoint/2010/main" val="114633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Työtapaturmat vuonna 2014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9774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4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| 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5120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4FAB102-A8BF-B245-9049-DB0CA3D079D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1204" name="Otsikko 1"/>
          <p:cNvSpPr>
            <a:spLocks noGrp="1"/>
          </p:cNvSpPr>
          <p:nvPr>
            <p:ph type="title"/>
          </p:nvPr>
        </p:nvSpPr>
        <p:spPr>
          <a:xfrm>
            <a:off x="1590261" y="533400"/>
            <a:ext cx="877293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Hyvän ja huonon </a:t>
            </a:r>
            <a:r>
              <a:rPr lang="fi-FI" altLang="fi-FI" smtClean="0">
                <a:latin typeface="Arial Black" charset="0"/>
                <a:ea typeface="ＭＳ Ｐゴシック" charset="-128"/>
              </a:rPr>
              <a:t>stressin </a:t>
            </a:r>
            <a:r>
              <a:rPr lang="fi-FI" altLang="fi-FI">
                <a:latin typeface="Arial Black" charset="0"/>
                <a:ea typeface="ＭＳ Ｐゴシック" charset="-128"/>
              </a:rPr>
              <a:t>erot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9800" y="2286002"/>
            <a:ext cx="8610600" cy="3657599"/>
          </a:xfrm>
          <a:ln>
            <a:miter lim="800000"/>
            <a:headEnd/>
            <a:tailEnd/>
          </a:ln>
        </p:spPr>
        <p:txBody>
          <a:bodyPr numCol="2"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r>
              <a:rPr lang="fi-FI" b="1" dirty="0"/>
              <a:t>Hyvä stressi eli 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r>
              <a:rPr lang="fi-FI" b="1" dirty="0" err="1"/>
              <a:t>Eustressi</a:t>
            </a:r>
            <a:endParaRPr lang="fi-FI" b="1" dirty="0"/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endParaRPr lang="fi-FI" sz="2000" dirty="0"/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400" dirty="0"/>
              <a:t>Lisää suorituskykyä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400" dirty="0"/>
              <a:t>Tuntuu mielihyvänä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400" dirty="0"/>
              <a:t>Lähteenä huumori ja taide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400" dirty="0"/>
              <a:t>Kertyy myös elämän kohokohdista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400" dirty="0"/>
              <a:t>Purkaa pahaa stressiä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r>
              <a:rPr lang="fi-FI" b="1" dirty="0"/>
              <a:t>Huono stressi eli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r>
              <a:rPr lang="fi-FI" b="1" dirty="0" err="1"/>
              <a:t>Distressi</a:t>
            </a:r>
            <a:endParaRPr lang="fi-FI" b="1" dirty="0"/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endParaRPr lang="fi-FI" sz="2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fi-FI" sz="2400" dirty="0"/>
              <a:t>Vie voimia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fi-FI" sz="2400" dirty="0"/>
              <a:t>Tuntuu mielipahana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fi-FI" sz="2400" dirty="0"/>
              <a:t>Syntyy suorituspaineesta 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r>
              <a:rPr lang="fi-FI" sz="2400" dirty="0"/>
              <a:t>	ja kiireestä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fi-FI" sz="2400" dirty="0"/>
              <a:t>Vaikeuttaa rentoutumista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622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4915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AE6E9BC-5621-D545-B19A-034E089189A0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156" name="Otsikko 1"/>
          <p:cNvSpPr>
            <a:spLocks noGrp="1"/>
          </p:cNvSpPr>
          <p:nvPr>
            <p:ph type="title"/>
          </p:nvPr>
        </p:nvSpPr>
        <p:spPr>
          <a:xfrm>
            <a:off x="2187575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b="1">
                <a:latin typeface="Arial Black" charset="0"/>
                <a:ea typeface="ＭＳ Ｐゴシック" charset="-128"/>
              </a:rPr>
              <a:t>Stressin mahdollisia seurauksia</a:t>
            </a:r>
            <a:endParaRPr lang="fi-FI" altLang="fi-FI">
              <a:latin typeface="Arial Black" charset="0"/>
              <a:ea typeface="ＭＳ Ｐゴシック" charset="-128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86000" y="2362202"/>
            <a:ext cx="8229600" cy="3581399"/>
          </a:xfrm>
          <a:ln>
            <a:miter lim="800000"/>
            <a:headEnd/>
            <a:tailEnd/>
          </a:ln>
        </p:spPr>
        <p:txBody>
          <a:bodyPr numCol="2">
            <a:noAutofit/>
          </a:bodyPr>
          <a:lstStyle/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Päänsärky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Korkea verenpaine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Sokeriaineenvaihdunnan häiriöt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Sepelvaltimotauti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Sydänkohtaus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Ihottuma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Ylävatsan epänormaalit oireet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Ärtynyt paksusuoli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Makuaistin katoaminen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Reuman kaltainen autoimmuunitauti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Jatkuva kipu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Sydämen rytmihäiriöt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Pyörrytys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Uni- ja keskittymisvaikeudet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Vatsavaivat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Epämääräinen fyysisen suorituskyvyn lasku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endParaRPr lang="fi-FI" sz="2200" dirty="0"/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45034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5325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F7CB7AE-0396-E94D-9101-33BB4CCAAA1F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3252" name="Otsikko 1"/>
          <p:cNvSpPr>
            <a:spLocks noGrp="1"/>
          </p:cNvSpPr>
          <p:nvPr>
            <p:ph type="title"/>
          </p:nvPr>
        </p:nvSpPr>
        <p:spPr>
          <a:xfrm>
            <a:off x="2187575" y="2746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Stressitesti</a:t>
            </a:r>
          </a:p>
        </p:txBody>
      </p:sp>
      <p:sp>
        <p:nvSpPr>
          <p:cNvPr id="53253" name="Sisällön paikkamerkki 2"/>
          <p:cNvSpPr>
            <a:spLocks noGrp="1"/>
          </p:cNvSpPr>
          <p:nvPr>
            <p:ph idx="1"/>
          </p:nvPr>
        </p:nvSpPr>
        <p:spPr>
          <a:xfrm>
            <a:off x="2209800" y="16002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538"/>
              </a:lnSpc>
              <a:buNone/>
            </a:pPr>
            <a:r>
              <a:rPr lang="fi-FI" altLang="fi-FI" sz="2000" b="1">
                <a:latin typeface="Arial" charset="0"/>
                <a:ea typeface="ＭＳ Ｐゴシック" charset="-128"/>
              </a:rPr>
              <a:t>Kuulostavatko väitteet tutuilta?</a:t>
            </a:r>
            <a:endParaRPr lang="fi-FI" altLang="fi-FI" sz="2000">
              <a:latin typeface="Arial" charset="0"/>
              <a:ea typeface="ＭＳ Ｐゴシック" charset="-128"/>
            </a:endParaRP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En tunne aitoa läheisyyttä kanssaihmisiini.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En salli itseni epäonnistua.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Otan itseni vakavammin kuin aikaisemmin.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Minun on vaikea nauraa itselleni.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Loukkaannun, jos muut laskevat minusta leikkiä.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Tunnen epäonnistuvani ihmisenä, kun koen takaiskun opiskeluissa tai muussa elämässä.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Haluan pitää kiinni omista mielipiteistäni hinnalla millä hyvänsä.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Kyllästyn aiempaa helpommin ja opiskelu tuntuu yksitoikkoiselta.</a:t>
            </a:r>
          </a:p>
          <a:p>
            <a:pPr>
              <a:lnSpc>
                <a:spcPts val="2538"/>
              </a:lnSpc>
            </a:pPr>
            <a:r>
              <a:rPr lang="fi-FI" altLang="fi-FI" sz="2000">
                <a:latin typeface="Arial" charset="0"/>
                <a:ea typeface="ＭＳ Ｐゴシック" charset="-128"/>
              </a:rPr>
              <a:t>Jokin asia on muuttunut elämässäni äärimmäisen tärkeäksi – lähes pakkomielteeksi.</a:t>
            </a:r>
          </a:p>
          <a:p>
            <a:pPr>
              <a:lnSpc>
                <a:spcPts val="2538"/>
              </a:lnSpc>
              <a:buNone/>
            </a:pPr>
            <a:endParaRPr lang="fi-FI" altLang="fi-FI" sz="20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5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</a:t>
            </a:r>
            <a:r>
              <a:rPr lang="fi-FI" altLang="fi-FI" sz="800" dirty="0" smtClean="0">
                <a:solidFill>
                  <a:srgbClr val="000000"/>
                </a:solidFill>
              </a:rPr>
              <a:t>Työhyvinvointi ja ergonomia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1843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C2FF6F-5E84-844B-88EA-B3708AAF4E9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Työkykytalo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8380413" y="5921376"/>
            <a:ext cx="1503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000"/>
              <a:t>(www.ttl.fi/duunitalkoot)</a:t>
            </a:r>
          </a:p>
        </p:txBody>
      </p:sp>
      <p:pic>
        <p:nvPicPr>
          <p:cNvPr id="18438" name="Picture 5" descr="työkykyt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393825"/>
            <a:ext cx="37814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01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| Työhyvinvointi ja ergonomia 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sp>
        <p:nvSpPr>
          <p:cNvPr id="2048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78E94FF-CC91-814E-A11A-EF021BF6FFC5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4" name="Otsikko 1"/>
          <p:cNvSpPr>
            <a:spLocks noGrp="1"/>
          </p:cNvSpPr>
          <p:nvPr>
            <p:ph type="title"/>
          </p:nvPr>
        </p:nvSpPr>
        <p:spPr>
          <a:xfrm>
            <a:off x="2187575" y="557213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Työkyky ja toimintakyky</a:t>
            </a:r>
          </a:p>
        </p:txBody>
      </p:sp>
      <p:sp>
        <p:nvSpPr>
          <p:cNvPr id="20485" name="Sisällön paikkamerkki 2"/>
          <p:cNvSpPr>
            <a:spLocks noGrp="1"/>
          </p:cNvSpPr>
          <p:nvPr>
            <p:ph idx="1"/>
          </p:nvPr>
        </p:nvSpPr>
        <p:spPr>
          <a:xfrm>
            <a:off x="2330450" y="1998663"/>
            <a:ext cx="7653338" cy="4310062"/>
          </a:xfrm>
        </p:spPr>
        <p:txBody>
          <a:bodyPr/>
          <a:lstStyle/>
          <a:p>
            <a:pPr eaLnBrk="1" hangingPunct="1"/>
            <a:r>
              <a:rPr lang="fi-FI" altLang="fi-FI" b="1" i="1">
                <a:solidFill>
                  <a:srgbClr val="990000"/>
                </a:solidFill>
                <a:latin typeface="Arial" charset="0"/>
                <a:ea typeface="ＭＳ Ｐゴシック" charset="-128"/>
              </a:rPr>
              <a:t>Työkyky</a:t>
            </a:r>
            <a:r>
              <a:rPr lang="fi-FI" altLang="fi-FI">
                <a:latin typeface="Arial" charset="0"/>
                <a:ea typeface="ＭＳ Ｐゴシック" charset="-128"/>
              </a:rPr>
              <a:t> on kykyä tehdä työtä; selviytyä työn vaatimuksista. Työkyky pitää sisällään myös toimintakyvyn.</a:t>
            </a:r>
          </a:p>
          <a:p>
            <a:pPr eaLnBrk="1" hangingPunct="1"/>
            <a:endParaRPr lang="fi-FI" altLang="fi-FI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fi-FI" altLang="fi-FI" b="1" i="1">
                <a:solidFill>
                  <a:srgbClr val="990000"/>
                </a:solidFill>
                <a:latin typeface="Arial" charset="0"/>
                <a:ea typeface="ＭＳ Ｐゴシック" charset="-128"/>
              </a:rPr>
              <a:t>Toimintakyky</a:t>
            </a:r>
            <a:r>
              <a:rPr lang="fi-FI" altLang="fi-FI">
                <a:latin typeface="Arial" charset="0"/>
                <a:ea typeface="ＭＳ Ｐゴシック" charset="-128"/>
              </a:rPr>
              <a:t> on kykyä selviytyä jokapäiväisistä elämän vaatimuksista kotona, työssä ja vapaa-aikana. Toimintakykyyn kuuluvat yksilön sosiaaliset, psyykkiset ja fyysiset ominaisuudet.</a:t>
            </a:r>
          </a:p>
          <a:p>
            <a:pPr eaLnBrk="1" hangingPunct="1"/>
            <a:endParaRPr lang="fi-FI" altLang="fi-FI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7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475</Words>
  <Application>Microsoft Macintosh PowerPoint</Application>
  <PresentationFormat>Mukautettu</PresentationFormat>
  <Paragraphs>130</Paragraphs>
  <Slides>14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V Työhyvinvointi ja ergonomia</vt:lpstr>
      <vt:lpstr>Työn kuormitustekijöitä</vt:lpstr>
      <vt:lpstr>Myönteinen ja kielteinen ilmapiiri</vt:lpstr>
      <vt:lpstr>Työtapaturmat vuonna 2014</vt:lpstr>
      <vt:lpstr>Hyvän ja huonon stressin erot</vt:lpstr>
      <vt:lpstr>Stressin mahdollisia seurauksia</vt:lpstr>
      <vt:lpstr>Stressitesti</vt:lpstr>
      <vt:lpstr>Työkykytalo</vt:lpstr>
      <vt:lpstr>Työkyky ja toimintakyky</vt:lpstr>
      <vt:lpstr>PowerPoint-esitys</vt:lpstr>
      <vt:lpstr>Hyvä työ</vt:lpstr>
      <vt:lpstr>Ergonomian osa-alueet</vt:lpstr>
      <vt:lpstr>Ergonomiasanat</vt:lpstr>
      <vt:lpstr>Istumisen  ergonomiaa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Työhyvinvointi ja ergonomia</dc:title>
  <dc:creator>Microsoft Office -käyttäjä</dc:creator>
  <cp:lastModifiedBy>Pekka Laine</cp:lastModifiedBy>
  <cp:revision>10</cp:revision>
  <dcterms:created xsi:type="dcterms:W3CDTF">2017-10-13T06:36:53Z</dcterms:created>
  <dcterms:modified xsi:type="dcterms:W3CDTF">2017-10-23T08:46:19Z</dcterms:modified>
</cp:coreProperties>
</file>