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0" r:id="rId4"/>
    <p:sldId id="261" r:id="rId5"/>
    <p:sldId id="275" r:id="rId6"/>
    <p:sldId id="276" r:id="rId7"/>
    <p:sldId id="262" r:id="rId8"/>
    <p:sldId id="279" r:id="rId9"/>
    <p:sldId id="263" r:id="rId10"/>
    <p:sldId id="265" r:id="rId11"/>
    <p:sldId id="277" r:id="rId12"/>
    <p:sldId id="278" r:id="rId13"/>
    <p:sldId id="271" r:id="rId14"/>
    <p:sldId id="273" r:id="rId15"/>
    <p:sldId id="264" r:id="rId16"/>
    <p:sldId id="266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90"/>
  </p:normalViewPr>
  <p:slideViewPr>
    <p:cSldViewPr snapToGrid="0" snapToObjects="1">
      <p:cViewPr varScale="1">
        <p:scale>
          <a:sx n="90" d="100"/>
          <a:sy n="90" d="100"/>
        </p:scale>
        <p:origin x="-1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B43153-9CBA-4279-8A6C-E0FAD0E5D4C9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F4BC8FF-DF6D-4D2F-B705-70EFB2D01FF1}">
      <dgm:prSet phldrT="[Teksti]" custT="1"/>
      <dgm:spPr/>
      <dgm:t>
        <a:bodyPr/>
        <a:lstStyle/>
        <a:p>
          <a:r>
            <a:rPr lang="fi-FI" sz="2400" dirty="0" smtClean="0">
              <a:latin typeface="Arial"/>
              <a:cs typeface="Arial"/>
            </a:rPr>
            <a:t>Seksuaali-terveys</a:t>
          </a:r>
          <a:endParaRPr lang="fi-FI" sz="2400" dirty="0">
            <a:latin typeface="Arial"/>
            <a:cs typeface="Arial"/>
          </a:endParaRPr>
        </a:p>
      </dgm:t>
    </dgm:pt>
    <dgm:pt modelId="{ED465608-C36E-44E2-B5A0-D51825B5BBEC}" type="parTrans" cxnId="{AF926300-25FF-4C64-A48F-798D61300260}">
      <dgm:prSet/>
      <dgm:spPr/>
      <dgm:t>
        <a:bodyPr/>
        <a:lstStyle/>
        <a:p>
          <a:endParaRPr lang="fi-FI"/>
        </a:p>
      </dgm:t>
    </dgm:pt>
    <dgm:pt modelId="{63427459-4771-4CA2-885D-B9972BEAF2C3}" type="sibTrans" cxnId="{AF926300-25FF-4C64-A48F-798D61300260}">
      <dgm:prSet/>
      <dgm:spPr/>
      <dgm:t>
        <a:bodyPr/>
        <a:lstStyle/>
        <a:p>
          <a:endParaRPr lang="fi-FI"/>
        </a:p>
      </dgm:t>
    </dgm:pt>
    <dgm:pt modelId="{62EBD13F-23D5-4CB5-82C6-BA169EAEA357}">
      <dgm:prSet phldrT="[Teksti]" custT="1"/>
      <dgm:spPr/>
      <dgm:t>
        <a:bodyPr/>
        <a:lstStyle/>
        <a:p>
          <a:r>
            <a:rPr lang="fi-FI" sz="1200" dirty="0" smtClean="0">
              <a:latin typeface="Arial"/>
              <a:cs typeface="Arial"/>
            </a:rPr>
            <a:t>Ehkäisy</a:t>
          </a:r>
          <a:endParaRPr lang="fi-FI" sz="1200" dirty="0">
            <a:latin typeface="Arial"/>
            <a:cs typeface="Arial"/>
          </a:endParaRPr>
        </a:p>
      </dgm:t>
    </dgm:pt>
    <dgm:pt modelId="{E39C6D1D-6D2E-4155-B069-DB7EABBA3BA6}" type="parTrans" cxnId="{6A688BDC-4796-4751-A013-FD775BB57EC0}">
      <dgm:prSet/>
      <dgm:spPr/>
      <dgm:t>
        <a:bodyPr/>
        <a:lstStyle/>
        <a:p>
          <a:endParaRPr lang="fi-FI"/>
        </a:p>
      </dgm:t>
    </dgm:pt>
    <dgm:pt modelId="{F0E8AE82-971C-43F7-92A3-D8AE4848BF13}" type="sibTrans" cxnId="{6A688BDC-4796-4751-A013-FD775BB57EC0}">
      <dgm:prSet/>
      <dgm:spPr/>
      <dgm:t>
        <a:bodyPr/>
        <a:lstStyle/>
        <a:p>
          <a:endParaRPr lang="fi-FI"/>
        </a:p>
      </dgm:t>
    </dgm:pt>
    <dgm:pt modelId="{0CC5AED9-1313-4298-938B-52A73748B94C}">
      <dgm:prSet phldrT="[Teksti]" custT="1"/>
      <dgm:spPr/>
      <dgm:t>
        <a:bodyPr/>
        <a:lstStyle/>
        <a:p>
          <a:r>
            <a:rPr lang="fi-FI" sz="1200" dirty="0" smtClean="0">
              <a:latin typeface="Arial"/>
              <a:cs typeface="Arial"/>
            </a:rPr>
            <a:t>Suvun jatkaminen</a:t>
          </a:r>
          <a:endParaRPr lang="fi-FI" sz="1200" dirty="0">
            <a:latin typeface="Arial"/>
            <a:cs typeface="Arial"/>
          </a:endParaRPr>
        </a:p>
      </dgm:t>
    </dgm:pt>
    <dgm:pt modelId="{4FEBA720-A157-42E7-A3D5-F967F462CFAC}" type="parTrans" cxnId="{86EC46C6-E82C-4A87-8EFD-87F56D483F3E}">
      <dgm:prSet/>
      <dgm:spPr/>
      <dgm:t>
        <a:bodyPr/>
        <a:lstStyle/>
        <a:p>
          <a:endParaRPr lang="fi-FI"/>
        </a:p>
      </dgm:t>
    </dgm:pt>
    <dgm:pt modelId="{5DF71686-CD04-4952-9DDE-6CD9BF1601A3}" type="sibTrans" cxnId="{86EC46C6-E82C-4A87-8EFD-87F56D483F3E}">
      <dgm:prSet/>
      <dgm:spPr/>
      <dgm:t>
        <a:bodyPr/>
        <a:lstStyle/>
        <a:p>
          <a:endParaRPr lang="fi-FI"/>
        </a:p>
      </dgm:t>
    </dgm:pt>
    <dgm:pt modelId="{1A8B3010-F3E4-46F7-85E7-3132CB0DD39A}">
      <dgm:prSet phldrT="[Teksti]" custT="1"/>
      <dgm:spPr/>
      <dgm:t>
        <a:bodyPr/>
        <a:lstStyle/>
        <a:p>
          <a:r>
            <a:rPr lang="fi-FI" sz="1200" dirty="0" smtClean="0">
              <a:latin typeface="Arial"/>
              <a:cs typeface="Arial"/>
            </a:rPr>
            <a:t>Oikeus tietoon</a:t>
          </a:r>
          <a:endParaRPr lang="fi-FI" sz="1200" dirty="0">
            <a:latin typeface="Arial"/>
            <a:cs typeface="Arial"/>
          </a:endParaRPr>
        </a:p>
      </dgm:t>
    </dgm:pt>
    <dgm:pt modelId="{FC11238A-D7DE-4BC8-99A0-6F04E72973C7}" type="parTrans" cxnId="{7B5E7D63-EAE0-44A2-9A2C-7D701BA4C8EE}">
      <dgm:prSet/>
      <dgm:spPr/>
      <dgm:t>
        <a:bodyPr/>
        <a:lstStyle/>
        <a:p>
          <a:endParaRPr lang="fi-FI"/>
        </a:p>
      </dgm:t>
    </dgm:pt>
    <dgm:pt modelId="{C8E15AC0-5CAA-4374-98D4-5322865CDC14}" type="sibTrans" cxnId="{7B5E7D63-EAE0-44A2-9A2C-7D701BA4C8EE}">
      <dgm:prSet/>
      <dgm:spPr/>
      <dgm:t>
        <a:bodyPr/>
        <a:lstStyle/>
        <a:p>
          <a:endParaRPr lang="fi-FI"/>
        </a:p>
      </dgm:t>
    </dgm:pt>
    <dgm:pt modelId="{D03E6E4D-60EE-44DC-A76E-35B32ECDCA94}">
      <dgm:prSet phldrT="[Teksti]" custT="1"/>
      <dgm:spPr/>
      <dgm:t>
        <a:bodyPr/>
        <a:lstStyle/>
        <a:p>
          <a:r>
            <a:rPr lang="fi-FI" sz="1200" dirty="0" smtClean="0">
              <a:latin typeface="Arial"/>
              <a:cs typeface="Arial"/>
            </a:rPr>
            <a:t>Oikeus välttyä hyväksi-käytöltä</a:t>
          </a:r>
          <a:endParaRPr lang="fi-FI" sz="1200" dirty="0">
            <a:latin typeface="Arial"/>
            <a:cs typeface="Arial"/>
          </a:endParaRPr>
        </a:p>
      </dgm:t>
    </dgm:pt>
    <dgm:pt modelId="{91A4E0B0-A8D7-4001-AEC7-5CA041E8C88C}" type="parTrans" cxnId="{EA779848-7673-488E-88E4-13D939B6DAF2}">
      <dgm:prSet/>
      <dgm:spPr/>
      <dgm:t>
        <a:bodyPr/>
        <a:lstStyle/>
        <a:p>
          <a:endParaRPr lang="fi-FI"/>
        </a:p>
      </dgm:t>
    </dgm:pt>
    <dgm:pt modelId="{608A9784-AE32-43E7-8C95-52B9B2E6C405}" type="sibTrans" cxnId="{EA779848-7673-488E-88E4-13D939B6DAF2}">
      <dgm:prSet/>
      <dgm:spPr/>
      <dgm:t>
        <a:bodyPr/>
        <a:lstStyle/>
        <a:p>
          <a:endParaRPr lang="fi-FI"/>
        </a:p>
      </dgm:t>
    </dgm:pt>
    <dgm:pt modelId="{ADE3E98D-FFFA-4823-A0AF-BDF13AFA266E}">
      <dgm:prSet custT="1"/>
      <dgm:spPr/>
      <dgm:t>
        <a:bodyPr/>
        <a:lstStyle/>
        <a:p>
          <a:r>
            <a:rPr lang="fi-FI" sz="1200" dirty="0" smtClean="0">
              <a:latin typeface="Arial"/>
              <a:cs typeface="Arial"/>
            </a:rPr>
            <a:t>Kyky nauttia seksuaali-suudesta</a:t>
          </a:r>
          <a:endParaRPr lang="fi-FI" sz="1200" dirty="0">
            <a:latin typeface="Arial"/>
            <a:cs typeface="Arial"/>
          </a:endParaRPr>
        </a:p>
      </dgm:t>
    </dgm:pt>
    <dgm:pt modelId="{8CAEF7F9-79AC-40D3-9AB5-8A8E94EF67BA}" type="parTrans" cxnId="{3D4A3D02-763B-48FA-9A60-1DCED2DCFA35}">
      <dgm:prSet/>
      <dgm:spPr/>
      <dgm:t>
        <a:bodyPr/>
        <a:lstStyle/>
        <a:p>
          <a:endParaRPr lang="fi-FI"/>
        </a:p>
      </dgm:t>
    </dgm:pt>
    <dgm:pt modelId="{8A884117-77D2-40FF-96FA-23CC3BE2CCED}" type="sibTrans" cxnId="{3D4A3D02-763B-48FA-9A60-1DCED2DCFA35}">
      <dgm:prSet/>
      <dgm:spPr/>
      <dgm:t>
        <a:bodyPr/>
        <a:lstStyle/>
        <a:p>
          <a:endParaRPr lang="fi-FI"/>
        </a:p>
      </dgm:t>
    </dgm:pt>
    <dgm:pt modelId="{6B8A6854-FE44-4A30-9B00-C4F913331105}">
      <dgm:prSet custT="1"/>
      <dgm:spPr/>
      <dgm:t>
        <a:bodyPr/>
        <a:lstStyle/>
        <a:p>
          <a:r>
            <a:rPr lang="fi-FI" sz="1200" dirty="0" smtClean="0">
              <a:latin typeface="Arial"/>
              <a:cs typeface="Arial"/>
            </a:rPr>
            <a:t>Oikeus toteuttaa omaa seksuaali-suutta</a:t>
          </a:r>
          <a:endParaRPr lang="fi-FI" sz="1200" dirty="0">
            <a:latin typeface="Arial"/>
            <a:cs typeface="Arial"/>
          </a:endParaRPr>
        </a:p>
      </dgm:t>
    </dgm:pt>
    <dgm:pt modelId="{DA034380-17C2-4448-B2F3-D3BFFAEFCC6C}" type="parTrans" cxnId="{BEE14F6D-E522-4677-AE4C-F960DB82EB84}">
      <dgm:prSet/>
      <dgm:spPr/>
      <dgm:t>
        <a:bodyPr/>
        <a:lstStyle/>
        <a:p>
          <a:endParaRPr lang="fi-FI"/>
        </a:p>
      </dgm:t>
    </dgm:pt>
    <dgm:pt modelId="{3CBEF49B-B1B7-4B21-B54E-1AF5DC07EBDC}" type="sibTrans" cxnId="{BEE14F6D-E522-4677-AE4C-F960DB82EB84}">
      <dgm:prSet/>
      <dgm:spPr/>
      <dgm:t>
        <a:bodyPr/>
        <a:lstStyle/>
        <a:p>
          <a:endParaRPr lang="fi-FI"/>
        </a:p>
      </dgm:t>
    </dgm:pt>
    <dgm:pt modelId="{AC9CF3F2-92D2-4F9A-AB30-204D35CDB610}">
      <dgm:prSet custT="1"/>
      <dgm:spPr/>
      <dgm:t>
        <a:bodyPr/>
        <a:lstStyle/>
        <a:p>
          <a:r>
            <a:rPr lang="fi-FI" sz="1200" dirty="0" smtClean="0">
              <a:latin typeface="Arial"/>
              <a:cs typeface="Arial"/>
            </a:rPr>
            <a:t>Suojautu-minen sukupuoli-taudeilta</a:t>
          </a:r>
          <a:endParaRPr lang="fi-FI" sz="1200" dirty="0">
            <a:latin typeface="Arial"/>
            <a:cs typeface="Arial"/>
          </a:endParaRPr>
        </a:p>
      </dgm:t>
    </dgm:pt>
    <dgm:pt modelId="{5BDB4259-C3A9-48E0-B61D-670DD2E8AC8A}" type="parTrans" cxnId="{DE23ACAC-5E08-4994-9D43-FDAC42A75293}">
      <dgm:prSet/>
      <dgm:spPr/>
      <dgm:t>
        <a:bodyPr/>
        <a:lstStyle/>
        <a:p>
          <a:endParaRPr lang="fi-FI"/>
        </a:p>
      </dgm:t>
    </dgm:pt>
    <dgm:pt modelId="{9AC963D9-6737-455C-BEAB-24F1764413F3}" type="sibTrans" cxnId="{DE23ACAC-5E08-4994-9D43-FDAC42A75293}">
      <dgm:prSet/>
      <dgm:spPr/>
      <dgm:t>
        <a:bodyPr/>
        <a:lstStyle/>
        <a:p>
          <a:endParaRPr lang="fi-FI"/>
        </a:p>
      </dgm:t>
    </dgm:pt>
    <dgm:pt modelId="{FAE2329E-7E63-463B-B961-193D821251DC}">
      <dgm:prSet custT="1"/>
      <dgm:spPr/>
      <dgm:t>
        <a:bodyPr/>
        <a:lstStyle/>
        <a:p>
          <a:r>
            <a:rPr lang="fi-FI" sz="1200" dirty="0" smtClean="0">
              <a:latin typeface="Arial"/>
              <a:cs typeface="Arial"/>
            </a:rPr>
            <a:t>Oman seksuaali-suuden arvostaminen</a:t>
          </a:r>
          <a:endParaRPr lang="fi-FI" sz="1200" dirty="0">
            <a:latin typeface="Arial"/>
            <a:cs typeface="Arial"/>
          </a:endParaRPr>
        </a:p>
      </dgm:t>
    </dgm:pt>
    <dgm:pt modelId="{044F786E-B8A9-404F-BBC2-47FD0CCB5E45}" type="parTrans" cxnId="{DC8650E4-C5AC-4CBA-920C-FABC3D6B329E}">
      <dgm:prSet/>
      <dgm:spPr/>
      <dgm:t>
        <a:bodyPr/>
        <a:lstStyle/>
        <a:p>
          <a:endParaRPr lang="fi-FI"/>
        </a:p>
      </dgm:t>
    </dgm:pt>
    <dgm:pt modelId="{70582D13-7C3F-4BCC-951D-E13005C674A3}" type="sibTrans" cxnId="{DC8650E4-C5AC-4CBA-920C-FABC3D6B329E}">
      <dgm:prSet/>
      <dgm:spPr/>
      <dgm:t>
        <a:bodyPr/>
        <a:lstStyle/>
        <a:p>
          <a:endParaRPr lang="fi-FI"/>
        </a:p>
      </dgm:t>
    </dgm:pt>
    <dgm:pt modelId="{010CE94C-C6A0-4443-BD03-0C9230C9DCF0}" type="pres">
      <dgm:prSet presAssocID="{9BB43153-9CBA-4279-8A6C-E0FAD0E5D4C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4B3F56AA-1741-4AD2-9C0E-98004E67E4D7}" type="pres">
      <dgm:prSet presAssocID="{9BB43153-9CBA-4279-8A6C-E0FAD0E5D4C9}" presName="radial" presStyleCnt="0">
        <dgm:presLayoutVars>
          <dgm:animLvl val="ctr"/>
        </dgm:presLayoutVars>
      </dgm:prSet>
      <dgm:spPr/>
    </dgm:pt>
    <dgm:pt modelId="{E2300E72-F5F4-4176-89AB-1CF2DBD752F7}" type="pres">
      <dgm:prSet presAssocID="{1F4BC8FF-DF6D-4D2F-B705-70EFB2D01FF1}" presName="centerShape" presStyleLbl="vennNode1" presStyleIdx="0" presStyleCnt="9"/>
      <dgm:spPr/>
      <dgm:t>
        <a:bodyPr/>
        <a:lstStyle/>
        <a:p>
          <a:endParaRPr lang="fi-FI"/>
        </a:p>
      </dgm:t>
    </dgm:pt>
    <dgm:pt modelId="{F5ADE7FC-3633-4BA0-8B76-C4F6E67BF958}" type="pres">
      <dgm:prSet presAssocID="{62EBD13F-23D5-4CB5-82C6-BA169EAEA357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6CC0804-A056-49ED-9EE7-967700E95017}" type="pres">
      <dgm:prSet presAssocID="{FAE2329E-7E63-463B-B961-193D821251DC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1F7AA18-E6F3-47DE-A3D3-D0A95C17371B}" type="pres">
      <dgm:prSet presAssocID="{0CC5AED9-1313-4298-938B-52A73748B94C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27C47D2-233E-4645-9F56-0DEB984424AE}" type="pres">
      <dgm:prSet presAssocID="{1A8B3010-F3E4-46F7-85E7-3132CB0DD39A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6F5865E-802E-40E7-85C2-3776565637DC}" type="pres">
      <dgm:prSet presAssocID="{D03E6E4D-60EE-44DC-A76E-35B32ECDCA94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3BA07B3-DFE4-46D4-B4B5-654A6150EAD7}" type="pres">
      <dgm:prSet presAssocID="{ADE3E98D-FFFA-4823-A0AF-BDF13AFA266E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73BAD70-0D75-4045-92A3-2F89B4A5ADA5}" type="pres">
      <dgm:prSet presAssocID="{6B8A6854-FE44-4A30-9B00-C4F913331105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83E52D1-B949-46F0-BA9E-78E9CA2092DE}" type="pres">
      <dgm:prSet presAssocID="{AC9CF3F2-92D2-4F9A-AB30-204D35CDB610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A8E364FD-1358-9D4F-B551-10EACE7B6597}" type="presOf" srcId="{9BB43153-9CBA-4279-8A6C-E0FAD0E5D4C9}" destId="{010CE94C-C6A0-4443-BD03-0C9230C9DCF0}" srcOrd="0" destOrd="0" presId="urn:microsoft.com/office/officeart/2005/8/layout/radial3"/>
    <dgm:cxn modelId="{417A63EB-5F47-4D4B-B440-B3486674727F}" type="presOf" srcId="{0CC5AED9-1313-4298-938B-52A73748B94C}" destId="{61F7AA18-E6F3-47DE-A3D3-D0A95C17371B}" srcOrd="0" destOrd="0" presId="urn:microsoft.com/office/officeart/2005/8/layout/radial3"/>
    <dgm:cxn modelId="{DC8650E4-C5AC-4CBA-920C-FABC3D6B329E}" srcId="{1F4BC8FF-DF6D-4D2F-B705-70EFB2D01FF1}" destId="{FAE2329E-7E63-463B-B961-193D821251DC}" srcOrd="1" destOrd="0" parTransId="{044F786E-B8A9-404F-BBC2-47FD0CCB5E45}" sibTransId="{70582D13-7C3F-4BCC-951D-E13005C674A3}"/>
    <dgm:cxn modelId="{EA779848-7673-488E-88E4-13D939B6DAF2}" srcId="{1F4BC8FF-DF6D-4D2F-B705-70EFB2D01FF1}" destId="{D03E6E4D-60EE-44DC-A76E-35B32ECDCA94}" srcOrd="4" destOrd="0" parTransId="{91A4E0B0-A8D7-4001-AEC7-5CA041E8C88C}" sibTransId="{608A9784-AE32-43E7-8C95-52B9B2E6C405}"/>
    <dgm:cxn modelId="{8A791AAA-0021-7B41-BD4D-05742C2AC40A}" type="presOf" srcId="{6B8A6854-FE44-4A30-9B00-C4F913331105}" destId="{473BAD70-0D75-4045-92A3-2F89B4A5ADA5}" srcOrd="0" destOrd="0" presId="urn:microsoft.com/office/officeart/2005/8/layout/radial3"/>
    <dgm:cxn modelId="{7B5E7D63-EAE0-44A2-9A2C-7D701BA4C8EE}" srcId="{1F4BC8FF-DF6D-4D2F-B705-70EFB2D01FF1}" destId="{1A8B3010-F3E4-46F7-85E7-3132CB0DD39A}" srcOrd="3" destOrd="0" parTransId="{FC11238A-D7DE-4BC8-99A0-6F04E72973C7}" sibTransId="{C8E15AC0-5CAA-4374-98D4-5322865CDC14}"/>
    <dgm:cxn modelId="{86EC46C6-E82C-4A87-8EFD-87F56D483F3E}" srcId="{1F4BC8FF-DF6D-4D2F-B705-70EFB2D01FF1}" destId="{0CC5AED9-1313-4298-938B-52A73748B94C}" srcOrd="2" destOrd="0" parTransId="{4FEBA720-A157-42E7-A3D5-F967F462CFAC}" sibTransId="{5DF71686-CD04-4952-9DDE-6CD9BF1601A3}"/>
    <dgm:cxn modelId="{AF926300-25FF-4C64-A48F-798D61300260}" srcId="{9BB43153-9CBA-4279-8A6C-E0FAD0E5D4C9}" destId="{1F4BC8FF-DF6D-4D2F-B705-70EFB2D01FF1}" srcOrd="0" destOrd="0" parTransId="{ED465608-C36E-44E2-B5A0-D51825B5BBEC}" sibTransId="{63427459-4771-4CA2-885D-B9972BEAF2C3}"/>
    <dgm:cxn modelId="{BEE14F6D-E522-4677-AE4C-F960DB82EB84}" srcId="{1F4BC8FF-DF6D-4D2F-B705-70EFB2D01FF1}" destId="{6B8A6854-FE44-4A30-9B00-C4F913331105}" srcOrd="6" destOrd="0" parTransId="{DA034380-17C2-4448-B2F3-D3BFFAEFCC6C}" sibTransId="{3CBEF49B-B1B7-4B21-B54E-1AF5DC07EBDC}"/>
    <dgm:cxn modelId="{5EAA7F04-CE23-DF47-B5FF-0A04BC4C98AF}" type="presOf" srcId="{62EBD13F-23D5-4CB5-82C6-BA169EAEA357}" destId="{F5ADE7FC-3633-4BA0-8B76-C4F6E67BF958}" srcOrd="0" destOrd="0" presId="urn:microsoft.com/office/officeart/2005/8/layout/radial3"/>
    <dgm:cxn modelId="{000D24AE-BA85-B14B-8AE0-87CD4DFE12DF}" type="presOf" srcId="{AC9CF3F2-92D2-4F9A-AB30-204D35CDB610}" destId="{B83E52D1-B949-46F0-BA9E-78E9CA2092DE}" srcOrd="0" destOrd="0" presId="urn:microsoft.com/office/officeart/2005/8/layout/radial3"/>
    <dgm:cxn modelId="{18507558-15A9-DC40-AE30-56F56A189903}" type="presOf" srcId="{1A8B3010-F3E4-46F7-85E7-3132CB0DD39A}" destId="{627C47D2-233E-4645-9F56-0DEB984424AE}" srcOrd="0" destOrd="0" presId="urn:microsoft.com/office/officeart/2005/8/layout/radial3"/>
    <dgm:cxn modelId="{6A688BDC-4796-4751-A013-FD775BB57EC0}" srcId="{1F4BC8FF-DF6D-4D2F-B705-70EFB2D01FF1}" destId="{62EBD13F-23D5-4CB5-82C6-BA169EAEA357}" srcOrd="0" destOrd="0" parTransId="{E39C6D1D-6D2E-4155-B069-DB7EABBA3BA6}" sibTransId="{F0E8AE82-971C-43F7-92A3-D8AE4848BF13}"/>
    <dgm:cxn modelId="{3D4A3D02-763B-48FA-9A60-1DCED2DCFA35}" srcId="{1F4BC8FF-DF6D-4D2F-B705-70EFB2D01FF1}" destId="{ADE3E98D-FFFA-4823-A0AF-BDF13AFA266E}" srcOrd="5" destOrd="0" parTransId="{8CAEF7F9-79AC-40D3-9AB5-8A8E94EF67BA}" sibTransId="{8A884117-77D2-40FF-96FA-23CC3BE2CCED}"/>
    <dgm:cxn modelId="{2818EFB4-7B25-1949-B01A-7B9001737A11}" type="presOf" srcId="{ADE3E98D-FFFA-4823-A0AF-BDF13AFA266E}" destId="{C3BA07B3-DFE4-46D4-B4B5-654A6150EAD7}" srcOrd="0" destOrd="0" presId="urn:microsoft.com/office/officeart/2005/8/layout/radial3"/>
    <dgm:cxn modelId="{50728713-3460-394F-B5E4-3996CE0B2CBC}" type="presOf" srcId="{D03E6E4D-60EE-44DC-A76E-35B32ECDCA94}" destId="{E6F5865E-802E-40E7-85C2-3776565637DC}" srcOrd="0" destOrd="0" presId="urn:microsoft.com/office/officeart/2005/8/layout/radial3"/>
    <dgm:cxn modelId="{0A958D14-0315-FC4F-8CE8-EBD841A94166}" type="presOf" srcId="{FAE2329E-7E63-463B-B961-193D821251DC}" destId="{26CC0804-A056-49ED-9EE7-967700E95017}" srcOrd="0" destOrd="0" presId="urn:microsoft.com/office/officeart/2005/8/layout/radial3"/>
    <dgm:cxn modelId="{DE23ACAC-5E08-4994-9D43-FDAC42A75293}" srcId="{1F4BC8FF-DF6D-4D2F-B705-70EFB2D01FF1}" destId="{AC9CF3F2-92D2-4F9A-AB30-204D35CDB610}" srcOrd="7" destOrd="0" parTransId="{5BDB4259-C3A9-48E0-B61D-670DD2E8AC8A}" sibTransId="{9AC963D9-6737-455C-BEAB-24F1764413F3}"/>
    <dgm:cxn modelId="{87CB7012-DADE-3F44-86F6-2D4A51426BB9}" type="presOf" srcId="{1F4BC8FF-DF6D-4D2F-B705-70EFB2D01FF1}" destId="{E2300E72-F5F4-4176-89AB-1CF2DBD752F7}" srcOrd="0" destOrd="0" presId="urn:microsoft.com/office/officeart/2005/8/layout/radial3"/>
    <dgm:cxn modelId="{DD735DBD-7AB3-6045-A765-584C27C16014}" type="presParOf" srcId="{010CE94C-C6A0-4443-BD03-0C9230C9DCF0}" destId="{4B3F56AA-1741-4AD2-9C0E-98004E67E4D7}" srcOrd="0" destOrd="0" presId="urn:microsoft.com/office/officeart/2005/8/layout/radial3"/>
    <dgm:cxn modelId="{BC4A5C71-C9E1-8946-8D37-6A2BB9ACDE27}" type="presParOf" srcId="{4B3F56AA-1741-4AD2-9C0E-98004E67E4D7}" destId="{E2300E72-F5F4-4176-89AB-1CF2DBD752F7}" srcOrd="0" destOrd="0" presId="urn:microsoft.com/office/officeart/2005/8/layout/radial3"/>
    <dgm:cxn modelId="{FFDBD5D7-55DD-5548-B316-76C2DC4269A6}" type="presParOf" srcId="{4B3F56AA-1741-4AD2-9C0E-98004E67E4D7}" destId="{F5ADE7FC-3633-4BA0-8B76-C4F6E67BF958}" srcOrd="1" destOrd="0" presId="urn:microsoft.com/office/officeart/2005/8/layout/radial3"/>
    <dgm:cxn modelId="{262A4241-EB69-1F4B-ABC8-AB1DD31B7F72}" type="presParOf" srcId="{4B3F56AA-1741-4AD2-9C0E-98004E67E4D7}" destId="{26CC0804-A056-49ED-9EE7-967700E95017}" srcOrd="2" destOrd="0" presId="urn:microsoft.com/office/officeart/2005/8/layout/radial3"/>
    <dgm:cxn modelId="{777FBD99-5166-134B-837B-C8899E7D6E5A}" type="presParOf" srcId="{4B3F56AA-1741-4AD2-9C0E-98004E67E4D7}" destId="{61F7AA18-E6F3-47DE-A3D3-D0A95C17371B}" srcOrd="3" destOrd="0" presId="urn:microsoft.com/office/officeart/2005/8/layout/radial3"/>
    <dgm:cxn modelId="{A33CBCCB-CF9C-F547-A62B-E0AE23FF8D93}" type="presParOf" srcId="{4B3F56AA-1741-4AD2-9C0E-98004E67E4D7}" destId="{627C47D2-233E-4645-9F56-0DEB984424AE}" srcOrd="4" destOrd="0" presId="urn:microsoft.com/office/officeart/2005/8/layout/radial3"/>
    <dgm:cxn modelId="{D3C73816-1548-594E-838A-8A8A320C2679}" type="presParOf" srcId="{4B3F56AA-1741-4AD2-9C0E-98004E67E4D7}" destId="{E6F5865E-802E-40E7-85C2-3776565637DC}" srcOrd="5" destOrd="0" presId="urn:microsoft.com/office/officeart/2005/8/layout/radial3"/>
    <dgm:cxn modelId="{C57B6E46-4534-8144-9BF8-39748CB6ADB5}" type="presParOf" srcId="{4B3F56AA-1741-4AD2-9C0E-98004E67E4D7}" destId="{C3BA07B3-DFE4-46D4-B4B5-654A6150EAD7}" srcOrd="6" destOrd="0" presId="urn:microsoft.com/office/officeart/2005/8/layout/radial3"/>
    <dgm:cxn modelId="{C209F0EC-6424-AC4A-A2A0-EB4A9F2464C3}" type="presParOf" srcId="{4B3F56AA-1741-4AD2-9C0E-98004E67E4D7}" destId="{473BAD70-0D75-4045-92A3-2F89B4A5ADA5}" srcOrd="7" destOrd="0" presId="urn:microsoft.com/office/officeart/2005/8/layout/radial3"/>
    <dgm:cxn modelId="{643D1D7F-C474-E148-95FA-B2D5F883144D}" type="presParOf" srcId="{4B3F56AA-1741-4AD2-9C0E-98004E67E4D7}" destId="{B83E52D1-B949-46F0-BA9E-78E9CA2092DE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00E72-F5F4-4176-89AB-1CF2DBD752F7}">
      <dsp:nvSpPr>
        <dsp:cNvPr id="0" name=""/>
        <dsp:cNvSpPr/>
      </dsp:nvSpPr>
      <dsp:spPr>
        <a:xfrm>
          <a:off x="3149991" y="1110506"/>
          <a:ext cx="2766524" cy="27665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 smtClean="0">
              <a:latin typeface="Arial"/>
              <a:cs typeface="Arial"/>
            </a:rPr>
            <a:t>Seksuaali-terveys</a:t>
          </a:r>
          <a:endParaRPr lang="fi-FI" sz="2400" kern="1200" dirty="0">
            <a:latin typeface="Arial"/>
            <a:cs typeface="Arial"/>
          </a:endParaRPr>
        </a:p>
      </dsp:txBody>
      <dsp:txXfrm>
        <a:off x="3555139" y="1515654"/>
        <a:ext cx="1956228" cy="1956228"/>
      </dsp:txXfrm>
    </dsp:sp>
    <dsp:sp modelId="{F5ADE7FC-3633-4BA0-8B76-C4F6E67BF958}">
      <dsp:nvSpPr>
        <dsp:cNvPr id="0" name=""/>
        <dsp:cNvSpPr/>
      </dsp:nvSpPr>
      <dsp:spPr>
        <a:xfrm>
          <a:off x="3841622" y="493"/>
          <a:ext cx="1383262" cy="13832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latin typeface="Arial"/>
              <a:cs typeface="Arial"/>
            </a:rPr>
            <a:t>Ehkäisy</a:t>
          </a:r>
          <a:endParaRPr lang="fi-FI" sz="1200" kern="1200" dirty="0">
            <a:latin typeface="Arial"/>
            <a:cs typeface="Arial"/>
          </a:endParaRPr>
        </a:p>
      </dsp:txBody>
      <dsp:txXfrm>
        <a:off x="4044196" y="203067"/>
        <a:ext cx="978114" cy="978114"/>
      </dsp:txXfrm>
    </dsp:sp>
    <dsp:sp modelId="{26CC0804-A056-49ED-9EE7-967700E95017}">
      <dsp:nvSpPr>
        <dsp:cNvPr id="0" name=""/>
        <dsp:cNvSpPr/>
      </dsp:nvSpPr>
      <dsp:spPr>
        <a:xfrm>
          <a:off x="5115577" y="528183"/>
          <a:ext cx="1383262" cy="13832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latin typeface="Arial"/>
              <a:cs typeface="Arial"/>
            </a:rPr>
            <a:t>Oman seksuaali-suuden arvostaminen</a:t>
          </a:r>
          <a:endParaRPr lang="fi-FI" sz="1200" kern="1200" dirty="0">
            <a:latin typeface="Arial"/>
            <a:cs typeface="Arial"/>
          </a:endParaRPr>
        </a:p>
      </dsp:txBody>
      <dsp:txXfrm>
        <a:off x="5318151" y="730757"/>
        <a:ext cx="978114" cy="978114"/>
      </dsp:txXfrm>
    </dsp:sp>
    <dsp:sp modelId="{61F7AA18-E6F3-47DE-A3D3-D0A95C17371B}">
      <dsp:nvSpPr>
        <dsp:cNvPr id="0" name=""/>
        <dsp:cNvSpPr/>
      </dsp:nvSpPr>
      <dsp:spPr>
        <a:xfrm>
          <a:off x="5643266" y="1802137"/>
          <a:ext cx="1383262" cy="13832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latin typeface="Arial"/>
              <a:cs typeface="Arial"/>
            </a:rPr>
            <a:t>Suvun jatkaminen</a:t>
          </a:r>
          <a:endParaRPr lang="fi-FI" sz="1200" kern="1200" dirty="0">
            <a:latin typeface="Arial"/>
            <a:cs typeface="Arial"/>
          </a:endParaRPr>
        </a:p>
      </dsp:txBody>
      <dsp:txXfrm>
        <a:off x="5845840" y="2004711"/>
        <a:ext cx="978114" cy="978114"/>
      </dsp:txXfrm>
    </dsp:sp>
    <dsp:sp modelId="{627C47D2-233E-4645-9F56-0DEB984424AE}">
      <dsp:nvSpPr>
        <dsp:cNvPr id="0" name=""/>
        <dsp:cNvSpPr/>
      </dsp:nvSpPr>
      <dsp:spPr>
        <a:xfrm>
          <a:off x="5115577" y="3076092"/>
          <a:ext cx="1383262" cy="13832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latin typeface="Arial"/>
              <a:cs typeface="Arial"/>
            </a:rPr>
            <a:t>Oikeus tietoon</a:t>
          </a:r>
          <a:endParaRPr lang="fi-FI" sz="1200" kern="1200" dirty="0">
            <a:latin typeface="Arial"/>
            <a:cs typeface="Arial"/>
          </a:endParaRPr>
        </a:p>
      </dsp:txBody>
      <dsp:txXfrm>
        <a:off x="5318151" y="3278666"/>
        <a:ext cx="978114" cy="978114"/>
      </dsp:txXfrm>
    </dsp:sp>
    <dsp:sp modelId="{E6F5865E-802E-40E7-85C2-3776565637DC}">
      <dsp:nvSpPr>
        <dsp:cNvPr id="0" name=""/>
        <dsp:cNvSpPr/>
      </dsp:nvSpPr>
      <dsp:spPr>
        <a:xfrm>
          <a:off x="3841622" y="3603781"/>
          <a:ext cx="1383262" cy="13832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latin typeface="Arial"/>
              <a:cs typeface="Arial"/>
            </a:rPr>
            <a:t>Oikeus välttyä hyväksi-käytöltä</a:t>
          </a:r>
          <a:endParaRPr lang="fi-FI" sz="1200" kern="1200" dirty="0">
            <a:latin typeface="Arial"/>
            <a:cs typeface="Arial"/>
          </a:endParaRPr>
        </a:p>
      </dsp:txBody>
      <dsp:txXfrm>
        <a:off x="4044196" y="3806355"/>
        <a:ext cx="978114" cy="978114"/>
      </dsp:txXfrm>
    </dsp:sp>
    <dsp:sp modelId="{C3BA07B3-DFE4-46D4-B4B5-654A6150EAD7}">
      <dsp:nvSpPr>
        <dsp:cNvPr id="0" name=""/>
        <dsp:cNvSpPr/>
      </dsp:nvSpPr>
      <dsp:spPr>
        <a:xfrm>
          <a:off x="2567668" y="3076092"/>
          <a:ext cx="1383262" cy="13832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latin typeface="Arial"/>
              <a:cs typeface="Arial"/>
            </a:rPr>
            <a:t>Kyky nauttia seksuaali-suudesta</a:t>
          </a:r>
          <a:endParaRPr lang="fi-FI" sz="1200" kern="1200" dirty="0">
            <a:latin typeface="Arial"/>
            <a:cs typeface="Arial"/>
          </a:endParaRPr>
        </a:p>
      </dsp:txBody>
      <dsp:txXfrm>
        <a:off x="2770242" y="3278666"/>
        <a:ext cx="978114" cy="978114"/>
      </dsp:txXfrm>
    </dsp:sp>
    <dsp:sp modelId="{473BAD70-0D75-4045-92A3-2F89B4A5ADA5}">
      <dsp:nvSpPr>
        <dsp:cNvPr id="0" name=""/>
        <dsp:cNvSpPr/>
      </dsp:nvSpPr>
      <dsp:spPr>
        <a:xfrm>
          <a:off x="2039978" y="1802137"/>
          <a:ext cx="1383262" cy="13832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latin typeface="Arial"/>
              <a:cs typeface="Arial"/>
            </a:rPr>
            <a:t>Oikeus toteuttaa omaa seksuaali-suutta</a:t>
          </a:r>
          <a:endParaRPr lang="fi-FI" sz="1200" kern="1200" dirty="0">
            <a:latin typeface="Arial"/>
            <a:cs typeface="Arial"/>
          </a:endParaRPr>
        </a:p>
      </dsp:txBody>
      <dsp:txXfrm>
        <a:off x="2242552" y="2004711"/>
        <a:ext cx="978114" cy="978114"/>
      </dsp:txXfrm>
    </dsp:sp>
    <dsp:sp modelId="{B83E52D1-B949-46F0-BA9E-78E9CA2092DE}">
      <dsp:nvSpPr>
        <dsp:cNvPr id="0" name=""/>
        <dsp:cNvSpPr/>
      </dsp:nvSpPr>
      <dsp:spPr>
        <a:xfrm>
          <a:off x="2567668" y="528183"/>
          <a:ext cx="1383262" cy="13832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latin typeface="Arial"/>
              <a:cs typeface="Arial"/>
            </a:rPr>
            <a:t>Suojautu-minen sukupuoli-taudeilta</a:t>
          </a:r>
          <a:endParaRPr lang="fi-FI" sz="1200" kern="1200" dirty="0">
            <a:latin typeface="Arial"/>
            <a:cs typeface="Arial"/>
          </a:endParaRPr>
        </a:p>
      </dsp:txBody>
      <dsp:txXfrm>
        <a:off x="2770242" y="730757"/>
        <a:ext cx="978114" cy="978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5562A-96B9-4B42-B0E7-0011AA5C577C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98690-185E-C048-A5BB-4BC3E40357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595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i-FI" altLang="fi-FI">
              <a:ea typeface="ＭＳ Ｐゴシック" charset="-128"/>
            </a:endParaRPr>
          </a:p>
        </p:txBody>
      </p:sp>
      <p:sp>
        <p:nvSpPr>
          <p:cNvPr id="1638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4611A5F-AD54-3748-9110-3383E25AC335}" type="slidenum">
              <a:rPr lang="fi-FI" altLang="fi-FI" sz="1200">
                <a:latin typeface="Calibri" charset="0"/>
              </a:rPr>
              <a:pPr eaLnBrk="1" hangingPunct="1"/>
              <a:t>1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107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DIA6 Vanhemmuuden roolikartta</a:t>
            </a:r>
          </a:p>
        </p:txBody>
      </p:sp>
      <p:sp>
        <p:nvSpPr>
          <p:cNvPr id="27652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46EABA8-6DD0-A34D-981D-55F1A0519C79}" type="slidenum">
              <a:rPr lang="fi-FI" altLang="fi-FI" sz="1200">
                <a:latin typeface="Calibri" charset="0"/>
              </a:rPr>
              <a:pPr eaLnBrk="1" hangingPunct="1"/>
              <a:t>14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452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/>
              <a:t>DIA6 Seksuaalioikeudet</a:t>
            </a:r>
          </a:p>
        </p:txBody>
      </p:sp>
      <p:sp>
        <p:nvSpPr>
          <p:cNvPr id="27652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7ED91B5-6B0B-E348-92A8-19305EFC57DC}" type="slidenum">
              <a:rPr lang="fi-FI" altLang="fi-FI" sz="1200" b="0">
                <a:latin typeface="Calibri" charset="0"/>
              </a:rPr>
              <a:pPr eaLnBrk="1" hangingPunct="1"/>
              <a:t>15</a:t>
            </a:fld>
            <a:endParaRPr lang="fi-FI" altLang="fi-FI" sz="1200" b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15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i-FI" altLang="fi-FI"/>
              <a:t>DIA8 Jos olet kokenut seksuaalista väkivaltaa</a:t>
            </a:r>
          </a:p>
        </p:txBody>
      </p:sp>
      <p:sp>
        <p:nvSpPr>
          <p:cNvPr id="3174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9F6751E-DD39-A444-BDF4-0914A5F2FE09}" type="slidenum">
              <a:rPr lang="fi-FI" altLang="fi-FI" sz="1200" b="0">
                <a:latin typeface="Calibri" charset="0"/>
              </a:rPr>
              <a:pPr eaLnBrk="1" hangingPunct="1"/>
              <a:t>16</a:t>
            </a:fld>
            <a:endParaRPr lang="fi-FI" altLang="fi-FI" sz="1200" b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576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/>
              <a:t>DIA1 Luvun sisältö</a:t>
            </a:r>
          </a:p>
        </p:txBody>
      </p:sp>
      <p:sp>
        <p:nvSpPr>
          <p:cNvPr id="17412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BB8AD46-656C-C140-AF32-31D585A14A31}" type="slidenum">
              <a:rPr lang="fi-FI" altLang="fi-FI" sz="1200" b="0">
                <a:latin typeface="Calibri" charset="0"/>
              </a:rPr>
              <a:pPr eaLnBrk="1" hangingPunct="1"/>
              <a:t>2</a:t>
            </a:fld>
            <a:endParaRPr lang="fi-FI" altLang="fi-FI" sz="1200" b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90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/>
              <a:t>DIA2 Seksuaalisuuden ulottuvuudet</a:t>
            </a:r>
          </a:p>
        </p:txBody>
      </p:sp>
      <p:sp>
        <p:nvSpPr>
          <p:cNvPr id="1946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457F7E1-D4B9-9B44-AD32-53D6875841D8}" type="slidenum">
              <a:rPr lang="fi-FI" altLang="fi-FI" sz="1200" b="0">
                <a:latin typeface="Calibri" charset="0"/>
              </a:rPr>
              <a:pPr eaLnBrk="1" hangingPunct="1"/>
              <a:t>3</a:t>
            </a:fld>
            <a:endParaRPr lang="fi-FI" altLang="fi-FI" sz="1200" b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74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i-FI" altLang="fi-FI"/>
              <a:t>DIA3 Seksuaaliterveyden ulottuvuudet</a:t>
            </a:r>
          </a:p>
        </p:txBody>
      </p:sp>
      <p:sp>
        <p:nvSpPr>
          <p:cNvPr id="2150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8289F78-A62E-0F40-84EA-4FC4B8B9388B}" type="slidenum">
              <a:rPr lang="fi-FI" altLang="fi-FI" sz="1200" b="0">
                <a:latin typeface="Calibri" charset="0"/>
              </a:rPr>
              <a:pPr eaLnBrk="1" hangingPunct="1"/>
              <a:t>4</a:t>
            </a:fld>
            <a:endParaRPr lang="fi-FI" altLang="fi-FI" sz="1200" b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3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/>
              <a:t>DIA4 Ehkäisymenetelmät</a:t>
            </a:r>
          </a:p>
        </p:txBody>
      </p:sp>
      <p:sp>
        <p:nvSpPr>
          <p:cNvPr id="23556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504B245-4BBC-294C-875A-FEB446785F3F}" type="slidenum">
              <a:rPr lang="fi-FI" altLang="fi-FI" sz="1200" b="0">
                <a:latin typeface="Calibri" charset="0"/>
              </a:rPr>
              <a:pPr eaLnBrk="1" hangingPunct="1"/>
              <a:t>7</a:t>
            </a:fld>
            <a:endParaRPr lang="fi-FI" altLang="fi-FI" sz="1200" b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688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/>
              <a:t>DIA4 Ehkäisymenetelmät</a:t>
            </a:r>
          </a:p>
        </p:txBody>
      </p:sp>
      <p:sp>
        <p:nvSpPr>
          <p:cNvPr id="23556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504B245-4BBC-294C-875A-FEB446785F3F}" type="slidenum">
              <a:rPr lang="fi-FI" altLang="fi-FI" sz="1200" b="0">
                <a:latin typeface="Calibri" charset="0"/>
              </a:rPr>
              <a:pPr eaLnBrk="1" hangingPunct="1"/>
              <a:t>8</a:t>
            </a:fld>
            <a:endParaRPr lang="fi-FI" altLang="fi-FI" sz="1200" b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688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/>
              <a:t>DIA5 Kondomin käyttöohjeet</a:t>
            </a:r>
          </a:p>
        </p:txBody>
      </p:sp>
      <p:sp>
        <p:nvSpPr>
          <p:cNvPr id="2560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EE7A2A2-829C-8748-8006-9391E443EA4A}" type="slidenum">
              <a:rPr lang="fi-FI" altLang="fi-FI" sz="1200" b="0">
                <a:latin typeface="Calibri" charset="0"/>
              </a:rPr>
              <a:pPr eaLnBrk="1" hangingPunct="1"/>
              <a:t>9</a:t>
            </a:fld>
            <a:endParaRPr lang="fi-FI" altLang="fi-FI" sz="1200" b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52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/>
              <a:t>DIA7 Aborttien määrän muutokset</a:t>
            </a:r>
          </a:p>
        </p:txBody>
      </p:sp>
      <p:sp>
        <p:nvSpPr>
          <p:cNvPr id="2970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196EE6A-B5E4-174A-908D-948F11CA6B3F}" type="slidenum">
              <a:rPr lang="fi-FI" altLang="fi-FI" sz="1200" b="0">
                <a:latin typeface="Calibri" charset="0"/>
              </a:rPr>
              <a:pPr eaLnBrk="1" hangingPunct="1"/>
              <a:t>10</a:t>
            </a:fld>
            <a:endParaRPr lang="fi-FI" altLang="fi-FI" sz="1200" b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810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DIA4 Lapsettomuudet</a:t>
            </a:r>
          </a:p>
        </p:txBody>
      </p:sp>
      <p:sp>
        <p:nvSpPr>
          <p:cNvPr id="23556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917674E-29FB-D643-A718-5F9FEBB82593}" type="slidenum">
              <a:rPr lang="fi-FI" altLang="fi-FI" sz="1200">
                <a:latin typeface="Calibri" charset="0"/>
              </a:rPr>
              <a:pPr eaLnBrk="1" hangingPunct="1"/>
              <a:t>13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7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C07A-FC56-9348-B672-2AA33525C985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BC90-A822-D14A-8E35-D0CA4AA81F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738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C07A-FC56-9348-B672-2AA33525C985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BC90-A822-D14A-8E35-D0CA4AA81F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014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C07A-FC56-9348-B672-2AA33525C985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BC90-A822-D14A-8E35-D0CA4AA81F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828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C07A-FC56-9348-B672-2AA33525C985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BC90-A822-D14A-8E35-D0CA4AA81F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57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C07A-FC56-9348-B672-2AA33525C985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BC90-A822-D14A-8E35-D0CA4AA81F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98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C07A-FC56-9348-B672-2AA33525C985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BC90-A822-D14A-8E35-D0CA4AA81F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550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C07A-FC56-9348-B672-2AA33525C985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BC90-A822-D14A-8E35-D0CA4AA81F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302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C07A-FC56-9348-B672-2AA33525C985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BC90-A822-D14A-8E35-D0CA4AA81F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160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C07A-FC56-9348-B672-2AA33525C985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BC90-A822-D14A-8E35-D0CA4AA81F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4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C07A-FC56-9348-B672-2AA33525C985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BC90-A822-D14A-8E35-D0CA4AA81F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8008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C07A-FC56-9348-B672-2AA33525C985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BC90-A822-D14A-8E35-D0CA4AA81F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270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DC07A-FC56-9348-B672-2AA33525C985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FBC90-A822-D14A-8E35-D0CA4AA81F5A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 descr="logo2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2" y="5527401"/>
            <a:ext cx="1163916" cy="1135528"/>
          </a:xfrm>
          <a:prstGeom prst="rect">
            <a:avLst/>
          </a:prstGeom>
        </p:spPr>
      </p:pic>
      <p:pic>
        <p:nvPicPr>
          <p:cNvPr id="8" name="Kuva 7" descr="EDUkustannus_4V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117" y="5971088"/>
            <a:ext cx="1894476" cy="60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/>
          <p:cNvSpPr>
            <a:spLocks noGrp="1"/>
          </p:cNvSpPr>
          <p:nvPr>
            <p:ph type="ctrTitle"/>
          </p:nvPr>
        </p:nvSpPr>
        <p:spPr>
          <a:xfrm>
            <a:off x="2716213" y="2130426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sz="5400" dirty="0" smtClean="0">
                <a:solidFill>
                  <a:srgbClr val="000000"/>
                </a:solidFill>
                <a:latin typeface="Arial Black" charset="0"/>
                <a:ea typeface="ＭＳ Ｐゴシック" charset="-128"/>
              </a:rPr>
              <a:t>III Seksuaali- ja lisääntymisterveys</a:t>
            </a:r>
            <a:endParaRPr lang="fi-FI" altLang="fi-FI" sz="5400" dirty="0">
              <a:solidFill>
                <a:srgbClr val="000000"/>
              </a:solidFill>
              <a:latin typeface="Arial Black" charset="0"/>
              <a:ea typeface="ＭＳ Ｐゴシック" charset="-128"/>
            </a:endParaRPr>
          </a:p>
        </p:txBody>
      </p:sp>
      <p:sp>
        <p:nvSpPr>
          <p:cNvPr id="15363" name="Alaotsikko 2"/>
          <p:cNvSpPr>
            <a:spLocks noGrp="1"/>
          </p:cNvSpPr>
          <p:nvPr>
            <p:ph type="subTitle" idx="1"/>
          </p:nvPr>
        </p:nvSpPr>
        <p:spPr>
          <a:xfrm>
            <a:off x="3216275" y="4076700"/>
            <a:ext cx="6400800" cy="259238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fi-FI" altLang="fi-FI" sz="1800" dirty="0">
                <a:solidFill>
                  <a:srgbClr val="898989"/>
                </a:solidFill>
                <a:latin typeface="Arial" charset="0"/>
                <a:ea typeface="ＭＳ Ｐゴシック" charset="-128"/>
              </a:rPr>
              <a:t>Virtaa </a:t>
            </a:r>
            <a:r>
              <a:rPr lang="fi-FI" altLang="fi-FI" sz="1800" dirty="0" smtClean="0">
                <a:solidFill>
                  <a:srgbClr val="898989"/>
                </a:solidFill>
                <a:latin typeface="Arial" charset="0"/>
                <a:ea typeface="ＭＳ Ｐゴシック" charset="-128"/>
              </a:rPr>
              <a:t>TE2</a:t>
            </a:r>
            <a:endParaRPr lang="fi-FI" altLang="fi-FI" sz="1800" dirty="0">
              <a:solidFill>
                <a:srgbClr val="898989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fi-FI" altLang="fi-FI" dirty="0" smtClean="0">
                <a:solidFill>
                  <a:srgbClr val="898989"/>
                </a:solidFill>
                <a:latin typeface="Arial Black" charset="0"/>
                <a:ea typeface="ＭＳ Ｐゴシック" charset="-128"/>
              </a:rPr>
              <a:t>Ihminen, ympäristö </a:t>
            </a:r>
            <a:r>
              <a:rPr lang="fi-FI" altLang="fi-FI" smtClean="0">
                <a:solidFill>
                  <a:srgbClr val="898989"/>
                </a:solidFill>
                <a:latin typeface="Arial Black" charset="0"/>
                <a:ea typeface="ＭＳ Ｐゴシック" charset="-128"/>
              </a:rPr>
              <a:t>ja terveys</a:t>
            </a:r>
            <a:endParaRPr lang="fi-FI" altLang="fi-FI" dirty="0">
              <a:solidFill>
                <a:srgbClr val="898989"/>
              </a:solidFill>
              <a:latin typeface="Arial Black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212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abortti_tauluk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844675"/>
            <a:ext cx="720090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fi-FI" sz="800" b="0" dirty="0">
                <a:solidFill>
                  <a:srgbClr val="000000"/>
                </a:solidFill>
              </a:rPr>
              <a:t>VIRTAA 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TE2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Ihminen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,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ympäristö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 ja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terveys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 </a:t>
            </a:r>
            <a:r>
              <a:rPr lang="en-US" altLang="fi-FI" sz="800" b="0" dirty="0">
                <a:solidFill>
                  <a:srgbClr val="000000"/>
                </a:solidFill>
              </a:rPr>
              <a:t>|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Seksuaali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- ja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lisääntymisterveys</a:t>
            </a:r>
            <a:endParaRPr lang="fi-FI" altLang="fi-FI" sz="800" b="0" dirty="0">
              <a:solidFill>
                <a:srgbClr val="000000"/>
              </a:solidFill>
            </a:endParaRPr>
          </a:p>
        </p:txBody>
      </p:sp>
      <p:sp>
        <p:nvSpPr>
          <p:cNvPr id="28675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CFC93BA-6CB0-D04E-972B-BD488E2A6FEC}" type="slidenum">
              <a:rPr lang="fi-FI" altLang="fi-FI" sz="1200" b="0">
                <a:solidFill>
                  <a:srgbClr val="898989"/>
                </a:solidFill>
                <a:latin typeface="Calibri" charset="0"/>
              </a:rPr>
              <a:pPr eaLnBrk="1" hangingPunct="1"/>
              <a:t>10</a:t>
            </a:fld>
            <a:endParaRPr lang="fi-FI" altLang="fi-FI" sz="1200" b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8677" name="Otsikko 1"/>
          <p:cNvSpPr>
            <a:spLocks noGrp="1"/>
          </p:cNvSpPr>
          <p:nvPr>
            <p:ph type="title"/>
          </p:nvPr>
        </p:nvSpPr>
        <p:spPr>
          <a:xfrm>
            <a:off x="2208213" y="4857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>
                <a:latin typeface="Arial Black" charset="0"/>
              </a:rPr>
              <a:t>Aborttien määrän muutokset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7664450" y="5943601"/>
            <a:ext cx="2393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1000" b="0"/>
              <a:t>(Terveyden ja hyvinvoinnin laitos 2009)</a:t>
            </a:r>
          </a:p>
        </p:txBody>
      </p:sp>
    </p:spTree>
    <p:extLst>
      <p:ext uri="{BB962C8B-B14F-4D97-AF65-F5344CB8AC3E}">
        <p14:creationId xmlns:p14="http://schemas.microsoft.com/office/powerpoint/2010/main" val="2105489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latin typeface="Arial Black" charset="0"/>
                <a:ea typeface="Arial Black" charset="0"/>
                <a:cs typeface="Arial Black" charset="0"/>
              </a:rPr>
              <a:t>Raskaudenkeskeytykset</a:t>
            </a:r>
            <a:endParaRPr lang="fi-FI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0533" y="1381126"/>
            <a:ext cx="7061199" cy="5295899"/>
          </a:xfrm>
          <a:prstGeom prst="rect">
            <a:avLst/>
          </a:prstGeo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fi-FI" sz="800" b="0" dirty="0">
                <a:solidFill>
                  <a:srgbClr val="000000"/>
                </a:solidFill>
              </a:rPr>
              <a:t>VIRTAA 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TE2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Ihminen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,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ympäristö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 ja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terveys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 </a:t>
            </a:r>
            <a:r>
              <a:rPr lang="en-US" altLang="fi-FI" sz="800" b="0" dirty="0">
                <a:solidFill>
                  <a:srgbClr val="000000"/>
                </a:solidFill>
              </a:rPr>
              <a:t>|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Seksuaali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- ja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lisääntymisterveys</a:t>
            </a:r>
            <a:endParaRPr lang="fi-FI" altLang="fi-FI" sz="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3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latin typeface="Arial Black" charset="0"/>
                <a:ea typeface="Arial Black" charset="0"/>
                <a:cs typeface="Arial Black" charset="0"/>
              </a:rPr>
              <a:t>Raskaudenkeskeytykset</a:t>
            </a:r>
            <a:endParaRPr lang="fi-FI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9199" y="1499394"/>
            <a:ext cx="6942667" cy="5207000"/>
          </a:xfrm>
          <a:prstGeom prst="rect">
            <a:avLst/>
          </a:prstGeo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fi-FI" sz="800" b="0" dirty="0">
                <a:solidFill>
                  <a:srgbClr val="000000"/>
                </a:solidFill>
              </a:rPr>
              <a:t>VIRTAA 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TE2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Ihminen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,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ympäristö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 ja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terveys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 </a:t>
            </a:r>
            <a:r>
              <a:rPr lang="en-US" altLang="fi-FI" sz="800" b="0" dirty="0">
                <a:solidFill>
                  <a:srgbClr val="000000"/>
                </a:solidFill>
              </a:rPr>
              <a:t>|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Seksuaali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- ja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lisääntymisterveys</a:t>
            </a:r>
            <a:endParaRPr lang="fi-FI" altLang="fi-FI" sz="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85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8055A22-954C-BC4F-A0FD-F6D811394255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13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2531" name="Otsikko 1"/>
          <p:cNvSpPr>
            <a:spLocks noGrp="1"/>
          </p:cNvSpPr>
          <p:nvPr>
            <p:ph type="title"/>
          </p:nvPr>
        </p:nvSpPr>
        <p:spPr>
          <a:xfrm>
            <a:off x="2187575" y="414338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>
                <a:latin typeface="Arial Black" charset="0"/>
                <a:ea typeface="ＭＳ Ｐゴシック" charset="-128"/>
              </a:rPr>
              <a:t>Lapsettomuudet</a:t>
            </a:r>
          </a:p>
        </p:txBody>
      </p:sp>
      <p:sp>
        <p:nvSpPr>
          <p:cNvPr id="22532" name="Sisällön paikkamerkki 2"/>
          <p:cNvSpPr>
            <a:spLocks noGrp="1"/>
          </p:cNvSpPr>
          <p:nvPr>
            <p:ph idx="1"/>
          </p:nvPr>
        </p:nvSpPr>
        <p:spPr>
          <a:xfrm>
            <a:off x="2362200" y="1905000"/>
            <a:ext cx="7848600" cy="4114800"/>
          </a:xfrm>
        </p:spPr>
        <p:txBody>
          <a:bodyPr/>
          <a:lstStyle/>
          <a:p>
            <a:pPr>
              <a:spcBef>
                <a:spcPts val="1175"/>
              </a:spcBef>
              <a:buNone/>
            </a:pPr>
            <a:r>
              <a:rPr lang="fi-FI" altLang="fi-FI" sz="2400" b="1" i="1" dirty="0">
                <a:solidFill>
                  <a:srgbClr val="3366CC"/>
                </a:solidFill>
                <a:latin typeface="Arial" charset="0"/>
                <a:ea typeface="ＭＳ Ｐゴシック" charset="-128"/>
              </a:rPr>
              <a:t>Tahaton</a:t>
            </a:r>
            <a:r>
              <a:rPr lang="fi-FI" altLang="fi-FI" sz="2400" b="1" i="1" dirty="0">
                <a:latin typeface="Arial" charset="0"/>
                <a:ea typeface="ＭＳ Ｐゴシック" charset="-128"/>
              </a:rPr>
              <a:t> </a:t>
            </a:r>
            <a:r>
              <a:rPr lang="fi-FI" altLang="fi-FI" sz="2400" b="1" i="1" dirty="0">
                <a:solidFill>
                  <a:srgbClr val="3366CC"/>
                </a:solidFill>
                <a:latin typeface="Arial" charset="0"/>
                <a:ea typeface="ＭＳ Ｐゴシック" charset="-128"/>
              </a:rPr>
              <a:t>lapsettomuus</a:t>
            </a:r>
            <a:r>
              <a:rPr lang="fi-FI" altLang="fi-FI" sz="2400" b="1" i="1" dirty="0">
                <a:latin typeface="Arial" charset="0"/>
                <a:ea typeface="ＭＳ Ｐゴシック" charset="-128"/>
              </a:rPr>
              <a:t>: </a:t>
            </a:r>
            <a:r>
              <a:rPr lang="fi-FI" altLang="fi-FI" sz="2400" dirty="0">
                <a:latin typeface="Arial" charset="0"/>
                <a:ea typeface="ＭＳ Ｐゴシック" charset="-128"/>
              </a:rPr>
              <a:t>lääketieteellisesti ymmärrettynä tahattomasti lapsettomia ovat ne parit, jotka ovat yrittäneet raskautta 1–2 vuotta ilman tulosta</a:t>
            </a:r>
          </a:p>
          <a:p>
            <a:pPr>
              <a:spcBef>
                <a:spcPts val="1175"/>
              </a:spcBef>
              <a:buNone/>
            </a:pPr>
            <a:r>
              <a:rPr lang="fi-FI" altLang="fi-FI" sz="2400" b="1" i="1" dirty="0">
                <a:solidFill>
                  <a:srgbClr val="3366CC"/>
                </a:solidFill>
                <a:latin typeface="Arial" charset="0"/>
                <a:ea typeface="ＭＳ Ｐゴシック" charset="-128"/>
              </a:rPr>
              <a:t>Sekundäärinen lapsettomuus: </a:t>
            </a:r>
            <a:r>
              <a:rPr lang="fi-FI" altLang="fi-FI" sz="2400" dirty="0">
                <a:latin typeface="Arial" charset="0"/>
                <a:ea typeface="ＭＳ Ｐゴシック" charset="-128"/>
              </a:rPr>
              <a:t>sellaisen parin lapsettomuus, jolla on jo omia lapsia, mutta toivottu uusi raskaus ei ala</a:t>
            </a:r>
          </a:p>
          <a:p>
            <a:pPr>
              <a:spcBef>
                <a:spcPts val="1175"/>
              </a:spcBef>
              <a:buNone/>
            </a:pPr>
            <a:r>
              <a:rPr lang="fi-FI" altLang="fi-FI" sz="2400" b="1" i="1" dirty="0">
                <a:solidFill>
                  <a:srgbClr val="3366CC"/>
                </a:solidFill>
                <a:latin typeface="Arial" charset="0"/>
                <a:ea typeface="ＭＳ Ｐゴシック" charset="-128"/>
              </a:rPr>
              <a:t>Olosuhteiden aiheuttama lapsettomuus: </a:t>
            </a:r>
            <a:r>
              <a:rPr lang="fi-FI" altLang="fi-FI" sz="2400" dirty="0">
                <a:latin typeface="Arial" charset="0"/>
                <a:ea typeface="ＭＳ Ｐゴシック" charset="-128"/>
              </a:rPr>
              <a:t>tilanne jossa ihminen toivoisi saavansa lapsen, mutta sopivaa kumppania ei löydy tai hän ei voi tai halua adoptoida lasta</a:t>
            </a:r>
          </a:p>
          <a:p>
            <a:pPr>
              <a:spcBef>
                <a:spcPts val="1175"/>
              </a:spcBef>
            </a:pPr>
            <a:endParaRPr lang="fi-FI" altLang="fi-FI" sz="2400" dirty="0">
              <a:latin typeface="Arial" charset="0"/>
              <a:ea typeface="ＭＳ Ｐゴシック" charset="-128"/>
            </a:endParaRPr>
          </a:p>
        </p:txBody>
      </p:sp>
      <p:sp>
        <p:nvSpPr>
          <p:cNvPr id="5" name="Alatunnisteen paikkamerkki 4"/>
          <p:cNvSpPr txBox="1">
            <a:spLocks/>
          </p:cNvSpPr>
          <p:nvPr/>
        </p:nvSpPr>
        <p:spPr bwMode="auto">
          <a:xfrm>
            <a:off x="4038600" y="6356349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l" defTabSz="914400" rtl="0" eaLnBrk="0" latinLnBrk="0" hangingPunct="0">
              <a:defRPr sz="2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defTabSz="914400" rtl="0" eaLnBrk="0" latinLnBrk="0" hangingPunct="0">
              <a:defRPr sz="2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defTabSz="914400" rtl="0" eaLnBrk="0" latinLnBrk="0" hangingPunct="0">
              <a:defRPr sz="2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defTabSz="914400" rtl="0" eaLnBrk="0" latinLnBrk="0" hangingPunct="0">
              <a:defRPr sz="2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fi-FI" sz="800" b="0" smtClean="0">
                <a:solidFill>
                  <a:srgbClr val="990000"/>
                </a:solidFill>
              </a:rPr>
              <a:t>VIRTAA TE2 Ihminen, ympäristö ja terveys | Seksuaali- ja lisääntymisterveys</a:t>
            </a:r>
            <a:endParaRPr lang="fi-FI" altLang="fi-FI" sz="800" b="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02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B900CED-06FE-B742-90C9-09051677A073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14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6627" name="Otsikko 1"/>
          <p:cNvSpPr>
            <a:spLocks noGrp="1"/>
          </p:cNvSpPr>
          <p:nvPr>
            <p:ph type="title"/>
          </p:nvPr>
        </p:nvSpPr>
        <p:spPr>
          <a:xfrm>
            <a:off x="2208213" y="228600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sz="4000">
                <a:latin typeface="Arial Black" charset="0"/>
                <a:ea typeface="ＭＳ Ｐゴシック" charset="-128"/>
              </a:rPr>
              <a:t>Vanhemmuuden roolikartta</a:t>
            </a:r>
          </a:p>
        </p:txBody>
      </p:sp>
      <p:sp>
        <p:nvSpPr>
          <p:cNvPr id="26628" name="Text Box 10"/>
          <p:cNvSpPr txBox="1">
            <a:spLocks noChangeArrowheads="1"/>
          </p:cNvSpPr>
          <p:nvPr/>
        </p:nvSpPr>
        <p:spPr bwMode="auto">
          <a:xfrm>
            <a:off x="3359150" y="2636838"/>
            <a:ext cx="1060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1800" b="1">
                <a:solidFill>
                  <a:schemeClr val="bg1"/>
                </a:solidFill>
              </a:rPr>
              <a:t>Elämän</a:t>
            </a:r>
            <a:r>
              <a:rPr lang="fi-FI" altLang="fi-FI" sz="1800" b="1"/>
              <a:t> </a:t>
            </a:r>
          </a:p>
          <a:p>
            <a:pPr eaLnBrk="1" hangingPunct="1"/>
            <a:r>
              <a:rPr lang="fi-FI" altLang="fi-FI" sz="1800" b="1">
                <a:solidFill>
                  <a:schemeClr val="bg1"/>
                </a:solidFill>
              </a:rPr>
              <a:t>opettaja</a:t>
            </a:r>
          </a:p>
        </p:txBody>
      </p:sp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6005513" y="2355850"/>
            <a:ext cx="1530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i-FI" altLang="fi-FI" sz="1800" b="1">
                <a:solidFill>
                  <a:schemeClr val="bg1"/>
                </a:solidFill>
              </a:rPr>
              <a:t>Ihmissuhde-</a:t>
            </a:r>
          </a:p>
          <a:p>
            <a:pPr algn="ctr" eaLnBrk="1" hangingPunct="1"/>
            <a:r>
              <a:rPr lang="fi-FI" altLang="fi-FI" sz="1800" b="1">
                <a:solidFill>
                  <a:schemeClr val="bg1"/>
                </a:solidFill>
              </a:rPr>
              <a:t>osaaja</a:t>
            </a:r>
          </a:p>
        </p:txBody>
      </p:sp>
      <p:sp>
        <p:nvSpPr>
          <p:cNvPr id="26630" name="Text Box 12"/>
          <p:cNvSpPr txBox="1">
            <a:spLocks noChangeArrowheads="1"/>
          </p:cNvSpPr>
          <p:nvPr/>
        </p:nvSpPr>
        <p:spPr bwMode="auto">
          <a:xfrm>
            <a:off x="7967663" y="3933825"/>
            <a:ext cx="1073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1800" b="1">
                <a:solidFill>
                  <a:schemeClr val="bg1"/>
                </a:solidFill>
              </a:rPr>
              <a:t>Rajojen</a:t>
            </a:r>
            <a:r>
              <a:rPr lang="fi-FI" altLang="fi-FI" sz="1800" b="1"/>
              <a:t> </a:t>
            </a:r>
          </a:p>
          <a:p>
            <a:pPr eaLnBrk="1" hangingPunct="1"/>
            <a:r>
              <a:rPr lang="fi-FI" altLang="fi-FI" sz="1800" b="1">
                <a:solidFill>
                  <a:schemeClr val="bg1"/>
                </a:solidFill>
              </a:rPr>
              <a:t>asettaja</a:t>
            </a:r>
          </a:p>
        </p:txBody>
      </p:sp>
      <p:sp>
        <p:nvSpPr>
          <p:cNvPr id="26631" name="Text Box 13"/>
          <p:cNvSpPr txBox="1">
            <a:spLocks noChangeArrowheads="1"/>
          </p:cNvSpPr>
          <p:nvPr/>
        </p:nvSpPr>
        <p:spPr bwMode="auto">
          <a:xfrm>
            <a:off x="5946775" y="5222876"/>
            <a:ext cx="1085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1800" b="1">
                <a:solidFill>
                  <a:schemeClr val="bg1"/>
                </a:solidFill>
              </a:rPr>
              <a:t>Huoltaja</a:t>
            </a:r>
          </a:p>
        </p:txBody>
      </p:sp>
      <p:sp>
        <p:nvSpPr>
          <p:cNvPr id="26632" name="Text Box 14"/>
          <p:cNvSpPr txBox="1">
            <a:spLocks noChangeArrowheads="1"/>
          </p:cNvSpPr>
          <p:nvPr/>
        </p:nvSpPr>
        <p:spPr bwMode="auto">
          <a:xfrm>
            <a:off x="3044825" y="4732338"/>
            <a:ext cx="1466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i-FI" altLang="fi-FI" sz="1800" b="1">
                <a:solidFill>
                  <a:schemeClr val="bg1"/>
                </a:solidFill>
              </a:rPr>
              <a:t>Rakkauden</a:t>
            </a:r>
            <a:r>
              <a:rPr lang="fi-FI" altLang="fi-FI" sz="1800" b="1"/>
              <a:t> </a:t>
            </a:r>
          </a:p>
          <a:p>
            <a:pPr algn="ctr" eaLnBrk="1" hangingPunct="1"/>
            <a:r>
              <a:rPr lang="fi-FI" altLang="fi-FI" sz="1800" b="1">
                <a:solidFill>
                  <a:schemeClr val="bg1"/>
                </a:solidFill>
              </a:rPr>
              <a:t>antaja</a:t>
            </a:r>
          </a:p>
        </p:txBody>
      </p:sp>
      <p:pic>
        <p:nvPicPr>
          <p:cNvPr id="26633" name="Kuva 15" descr="vanhemmuuden_palapel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447800"/>
            <a:ext cx="672465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Text Box 4"/>
          <p:cNvSpPr txBox="1">
            <a:spLocks noChangeArrowheads="1"/>
          </p:cNvSpPr>
          <p:nvPr/>
        </p:nvSpPr>
        <p:spPr bwMode="auto">
          <a:xfrm>
            <a:off x="7315200" y="5619753"/>
            <a:ext cx="297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1000" dirty="0"/>
              <a:t>(Varsinais-Suomen Lastensuojelukuntayhtymän vanhemmuuden roolikartan pohjalta)</a:t>
            </a:r>
          </a:p>
        </p:txBody>
      </p:sp>
      <p:sp>
        <p:nvSpPr>
          <p:cNvPr id="11" name="Alatunnisteen paikkamerkki 4"/>
          <p:cNvSpPr txBox="1">
            <a:spLocks/>
          </p:cNvSpPr>
          <p:nvPr/>
        </p:nvSpPr>
        <p:spPr bwMode="auto">
          <a:xfrm>
            <a:off x="4191000" y="65087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l" defTabSz="914400" rtl="0" eaLnBrk="0" latinLnBrk="0" hangingPunct="0">
              <a:defRPr sz="2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defTabSz="914400" rtl="0" eaLnBrk="0" latinLnBrk="0" hangingPunct="0">
              <a:defRPr sz="2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defTabSz="914400" rtl="0" eaLnBrk="0" latinLnBrk="0" hangingPunct="0">
              <a:defRPr sz="2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defTabSz="914400" rtl="0" eaLnBrk="0" latinLnBrk="0" hangingPunct="0">
              <a:defRPr sz="2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fi-FI" sz="800" b="0" dirty="0" smtClean="0">
                <a:solidFill>
                  <a:srgbClr val="000000"/>
                </a:solidFill>
              </a:rPr>
              <a:t>VIRTAA TE2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Ihminen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,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ympäristö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 ja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terveys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 |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Seksuaali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- ja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lisääntymisterveys</a:t>
            </a:r>
            <a:endParaRPr lang="fi-FI" altLang="fi-FI" sz="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3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s1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60"/>
          <a:stretch>
            <a:fillRect/>
          </a:stretch>
        </p:blipFill>
        <p:spPr bwMode="auto">
          <a:xfrm>
            <a:off x="6726238" y="1558220"/>
            <a:ext cx="3257550" cy="460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 descr="s1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0"/>
          <a:stretch>
            <a:fillRect/>
          </a:stretch>
        </p:blipFill>
        <p:spPr bwMode="auto">
          <a:xfrm>
            <a:off x="2782888" y="1557338"/>
            <a:ext cx="3257550" cy="4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BB65172-D365-D946-876F-F5C2172FC0FA}" type="slidenum">
              <a:rPr lang="fi-FI" altLang="fi-FI" sz="1200" b="0">
                <a:solidFill>
                  <a:srgbClr val="898989"/>
                </a:solidFill>
                <a:latin typeface="Calibri" charset="0"/>
              </a:rPr>
              <a:pPr eaLnBrk="1" hangingPunct="1"/>
              <a:t>15</a:t>
            </a:fld>
            <a:endParaRPr lang="fi-FI" altLang="fi-FI" sz="1200" b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662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latin typeface="Arial Black" charset="0"/>
              </a:rPr>
              <a:t>Seksuaalioikeudet</a:t>
            </a:r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fi-FI" sz="800" b="0" dirty="0">
                <a:solidFill>
                  <a:srgbClr val="000000"/>
                </a:solidFill>
              </a:rPr>
              <a:t>VIRTAA 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TE2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Ihminen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,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ympäristö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 ja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terveys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 </a:t>
            </a:r>
            <a:r>
              <a:rPr lang="en-US" altLang="fi-FI" sz="800" b="0" dirty="0">
                <a:solidFill>
                  <a:srgbClr val="000000"/>
                </a:solidFill>
              </a:rPr>
              <a:t>|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Seksuaali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- ja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lisääntymisterveys</a:t>
            </a:r>
            <a:endParaRPr lang="fi-FI" altLang="fi-FI" sz="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8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2C05569-C9CC-6E47-A501-89D5D07EA980}" type="slidenum">
              <a:rPr lang="fi-FI" altLang="fi-FI" sz="1200" b="0">
                <a:solidFill>
                  <a:srgbClr val="898989"/>
                </a:solidFill>
                <a:latin typeface="Calibri" charset="0"/>
              </a:rPr>
              <a:pPr eaLnBrk="1" hangingPunct="1"/>
              <a:t>16</a:t>
            </a:fld>
            <a:endParaRPr lang="fi-FI" altLang="fi-FI" sz="1200" b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0724" name="Otsikko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8229600" cy="1582738"/>
          </a:xfrm>
        </p:spPr>
        <p:txBody>
          <a:bodyPr>
            <a:normAutofit fontScale="90000"/>
          </a:bodyPr>
          <a:lstStyle/>
          <a:p>
            <a:r>
              <a:rPr lang="fi-FI" altLang="fi-FI">
                <a:latin typeface="Arial Black" charset="0"/>
              </a:rPr>
              <a:t>Jos olet kokenut seksuaalista väkivaltaa</a:t>
            </a:r>
            <a:br>
              <a:rPr lang="fi-FI" altLang="fi-FI">
                <a:latin typeface="Arial Black" charset="0"/>
              </a:rPr>
            </a:br>
            <a:endParaRPr lang="fi-FI" altLang="fi-FI">
              <a:latin typeface="Arial Black" charset="0"/>
            </a:endParaRPr>
          </a:p>
        </p:txBody>
      </p:sp>
      <p:sp>
        <p:nvSpPr>
          <p:cNvPr id="30725" name="Sisällön paikkamerkki 2"/>
          <p:cNvSpPr>
            <a:spLocks noGrp="1"/>
          </p:cNvSpPr>
          <p:nvPr>
            <p:ph idx="1"/>
          </p:nvPr>
        </p:nvSpPr>
        <p:spPr>
          <a:xfrm>
            <a:off x="2438400" y="2209801"/>
            <a:ext cx="7905750" cy="3673475"/>
          </a:xfrm>
        </p:spPr>
        <p:txBody>
          <a:bodyPr/>
          <a:lstStyle/>
          <a:p>
            <a:endParaRPr lang="fi-FI" altLang="fi-FI">
              <a:latin typeface="Arial" charset="0"/>
            </a:endParaRPr>
          </a:p>
          <a:p>
            <a:r>
              <a:rPr lang="fi-FI" altLang="fi-FI">
                <a:latin typeface="Arial" charset="0"/>
              </a:rPr>
              <a:t>Älä peseydy, älä vaihda vaatteita</a:t>
            </a:r>
          </a:p>
          <a:p>
            <a:r>
              <a:rPr lang="fi-FI" altLang="fi-FI">
                <a:latin typeface="Arial" charset="0"/>
              </a:rPr>
              <a:t>Ota yhteyttä poliisiin </a:t>
            </a:r>
          </a:p>
          <a:p>
            <a:r>
              <a:rPr lang="fi-FI" altLang="fi-FI">
                <a:latin typeface="Arial" charset="0"/>
              </a:rPr>
              <a:t>Mene lääkäriin, vaikkei näkyviä vammoja olisikaan </a:t>
            </a:r>
          </a:p>
          <a:p>
            <a:r>
              <a:rPr lang="fi-FI" altLang="fi-FI">
                <a:latin typeface="Arial" charset="0"/>
              </a:rPr>
              <a:t>Älä jää yksin, hae apua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fi-FI" sz="800" b="0" dirty="0">
                <a:solidFill>
                  <a:srgbClr val="000000"/>
                </a:solidFill>
              </a:rPr>
              <a:t>VIRTAA 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TE2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Ihminen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,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ympäristö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 ja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terveys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 </a:t>
            </a:r>
            <a:r>
              <a:rPr lang="en-US" altLang="fi-FI" sz="800" b="0" dirty="0">
                <a:solidFill>
                  <a:srgbClr val="000000"/>
                </a:solidFill>
              </a:rPr>
              <a:t>|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Seksuaali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- ja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lisääntymisterveys</a:t>
            </a:r>
            <a:endParaRPr lang="fi-FI" altLang="fi-FI" sz="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466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fi-FI" sz="800" b="0" dirty="0">
                <a:solidFill>
                  <a:srgbClr val="000000"/>
                </a:solidFill>
              </a:rPr>
              <a:t>VIRTAA 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TE2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Ihminen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,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ympäristö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 ja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terveys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 </a:t>
            </a:r>
            <a:r>
              <a:rPr lang="en-US" altLang="fi-FI" sz="800" b="0" dirty="0">
                <a:solidFill>
                  <a:srgbClr val="000000"/>
                </a:solidFill>
              </a:rPr>
              <a:t>|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Seksuaali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- ja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lisääntymisterveys</a:t>
            </a:r>
            <a:endParaRPr lang="fi-FI" altLang="fi-FI" sz="800" b="0" dirty="0">
              <a:solidFill>
                <a:srgbClr val="000000"/>
              </a:solidFill>
            </a:endParaRPr>
          </a:p>
        </p:txBody>
      </p:sp>
      <p:sp>
        <p:nvSpPr>
          <p:cNvPr id="16387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33D60D-52D5-8244-B02A-A12F4919912B}" type="slidenum">
              <a:rPr lang="fi-FI" altLang="fi-FI" sz="1200" b="0">
                <a:solidFill>
                  <a:srgbClr val="898989"/>
                </a:solidFill>
                <a:latin typeface="Calibri" charset="0"/>
              </a:rPr>
              <a:pPr eaLnBrk="1" hangingPunct="1"/>
              <a:t>2</a:t>
            </a:fld>
            <a:endParaRPr lang="fi-FI" altLang="fi-FI" sz="1200" b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6388" name="Otsikko 1"/>
          <p:cNvSpPr>
            <a:spLocks noGrp="1"/>
          </p:cNvSpPr>
          <p:nvPr>
            <p:ph type="title"/>
          </p:nvPr>
        </p:nvSpPr>
        <p:spPr>
          <a:xfrm>
            <a:off x="1524001" y="341313"/>
            <a:ext cx="896461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dirty="0" smtClean="0">
                <a:latin typeface="Arial Black" charset="0"/>
              </a:rPr>
              <a:t>Seksuaali- ja </a:t>
            </a:r>
            <a:r>
              <a:rPr lang="fi-FI" altLang="fi-FI" dirty="0" smtClean="0">
                <a:latin typeface="Arial Black" charset="0"/>
              </a:rPr>
              <a:t>lisääntymisterveys</a:t>
            </a:r>
            <a:endParaRPr lang="fi-FI" altLang="fi-FI" sz="2400" dirty="0">
              <a:latin typeface="Arial" charset="0"/>
            </a:endParaRPr>
          </a:p>
        </p:txBody>
      </p:sp>
      <p:sp>
        <p:nvSpPr>
          <p:cNvPr id="16389" name="Rectangle 2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i-FI" altLang="fi-FI" sz="1800" b="0"/>
          </a:p>
        </p:txBody>
      </p:sp>
      <p:grpSp>
        <p:nvGrpSpPr>
          <p:cNvPr id="16390" name="Diagram 4"/>
          <p:cNvGrpSpPr>
            <a:grpSpLocks noChangeAspect="1"/>
          </p:cNvGrpSpPr>
          <p:nvPr/>
        </p:nvGrpSpPr>
        <p:grpSpPr bwMode="auto">
          <a:xfrm>
            <a:off x="2782888" y="1619250"/>
            <a:ext cx="6919912" cy="4762500"/>
            <a:chOff x="1642" y="7440"/>
            <a:chExt cx="8640" cy="8640"/>
          </a:xfrm>
        </p:grpSpPr>
        <p:sp>
          <p:nvSpPr>
            <p:cNvPr id="16391" name="AutoShape 22"/>
            <p:cNvSpPr>
              <a:spLocks noChangeAspect="1" noChangeArrowheads="1" noTextEdit="1"/>
            </p:cNvSpPr>
            <p:nvPr/>
          </p:nvSpPr>
          <p:spPr bwMode="auto">
            <a:xfrm>
              <a:off x="1642" y="7440"/>
              <a:ext cx="8640" cy="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392" name="_s1028"/>
            <p:cNvSpPr>
              <a:spLocks noChangeShapeType="1"/>
            </p:cNvSpPr>
            <p:nvPr/>
          </p:nvSpPr>
          <p:spPr bwMode="auto">
            <a:xfrm flipH="1" flipV="1">
              <a:off x="4513" y="10310"/>
              <a:ext cx="723" cy="7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i-FI"/>
            </a:p>
          </p:txBody>
        </p:sp>
        <p:sp>
          <p:nvSpPr>
            <p:cNvPr id="16393" name="_s1029"/>
            <p:cNvSpPr>
              <a:spLocks noChangeArrowheads="1"/>
            </p:cNvSpPr>
            <p:nvPr/>
          </p:nvSpPr>
          <p:spPr bwMode="auto">
            <a:xfrm>
              <a:off x="2452" y="8557"/>
              <a:ext cx="2359" cy="2052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i-FI" altLang="fi-FI" sz="1200" dirty="0" smtClean="0">
                  <a:solidFill>
                    <a:schemeClr val="bg1"/>
                  </a:solidFill>
                  <a:ea typeface="Calibri" charset="0"/>
                  <a:cs typeface="Calibri" charset="0"/>
                </a:rPr>
                <a:t>Seksuaalioikeudet ja -turvallisuus</a:t>
              </a:r>
              <a:endParaRPr lang="fi-FI" altLang="fi-FI" sz="1200" dirty="0">
                <a:solidFill>
                  <a:schemeClr val="bg1"/>
                </a:solidFill>
                <a:ea typeface="Calibri" charset="0"/>
                <a:cs typeface="Calibri" charset="0"/>
              </a:endParaRPr>
            </a:p>
            <a:p>
              <a:endParaRPr lang="fi-FI" altLang="fi-FI" sz="1200" dirty="0">
                <a:solidFill>
                  <a:schemeClr val="bg1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16394" name="_s1030"/>
            <p:cNvSpPr>
              <a:spLocks noChangeShapeType="1"/>
            </p:cNvSpPr>
            <p:nvPr/>
          </p:nvSpPr>
          <p:spPr bwMode="auto">
            <a:xfrm flipH="1">
              <a:off x="3913" y="11759"/>
              <a:ext cx="102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i-FI"/>
            </a:p>
          </p:txBody>
        </p:sp>
        <p:sp>
          <p:nvSpPr>
            <p:cNvPr id="16395" name="_s1031"/>
            <p:cNvSpPr>
              <a:spLocks noChangeArrowheads="1"/>
            </p:cNvSpPr>
            <p:nvPr/>
          </p:nvSpPr>
          <p:spPr bwMode="auto">
            <a:xfrm>
              <a:off x="1858" y="10734"/>
              <a:ext cx="2052" cy="2052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i-FI" altLang="fi-FI" sz="1200" dirty="0" smtClean="0">
                  <a:solidFill>
                    <a:schemeClr val="bg1"/>
                  </a:solidFill>
                </a:rPr>
                <a:t>Sukupuolitaudit</a:t>
              </a:r>
              <a:endParaRPr lang="fi-FI" altLang="fi-FI" sz="1200" dirty="0">
                <a:solidFill>
                  <a:schemeClr val="bg1"/>
                </a:solidFill>
              </a:endParaRPr>
            </a:p>
            <a:p>
              <a:endParaRPr lang="fi-FI" altLang="fi-FI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396" name="_s1032"/>
            <p:cNvSpPr>
              <a:spLocks noChangeShapeType="1"/>
            </p:cNvSpPr>
            <p:nvPr/>
          </p:nvSpPr>
          <p:spPr bwMode="auto">
            <a:xfrm flipH="1">
              <a:off x="4513" y="12485"/>
              <a:ext cx="724" cy="72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i-FI"/>
            </a:p>
          </p:txBody>
        </p:sp>
        <p:sp>
          <p:nvSpPr>
            <p:cNvPr id="16397" name="_s1033"/>
            <p:cNvSpPr>
              <a:spLocks noChangeArrowheads="1"/>
            </p:cNvSpPr>
            <p:nvPr/>
          </p:nvSpPr>
          <p:spPr bwMode="auto">
            <a:xfrm>
              <a:off x="2760" y="12910"/>
              <a:ext cx="2052" cy="2052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i-FI" altLang="fi-FI" sz="1200" dirty="0" smtClean="0">
                  <a:solidFill>
                    <a:schemeClr val="bg1"/>
                  </a:solidFill>
                  <a:ea typeface="Calibri" charset="0"/>
                  <a:cs typeface="Calibri" charset="0"/>
                </a:rPr>
                <a:t>Hedelmällisyys ja raskaus</a:t>
              </a:r>
              <a:endParaRPr lang="fi-FI" altLang="fi-FI" sz="1200" dirty="0">
                <a:solidFill>
                  <a:schemeClr val="bg1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16398" name="_s1034"/>
            <p:cNvSpPr>
              <a:spLocks noChangeShapeType="1"/>
            </p:cNvSpPr>
            <p:nvPr/>
          </p:nvSpPr>
          <p:spPr bwMode="auto">
            <a:xfrm>
              <a:off x="5962" y="12785"/>
              <a:ext cx="1" cy="10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i-FI"/>
            </a:p>
          </p:txBody>
        </p:sp>
        <p:sp>
          <p:nvSpPr>
            <p:cNvPr id="16400" name="_s1036"/>
            <p:cNvSpPr>
              <a:spLocks noChangeShapeType="1"/>
            </p:cNvSpPr>
            <p:nvPr/>
          </p:nvSpPr>
          <p:spPr bwMode="auto">
            <a:xfrm>
              <a:off x="6688" y="12484"/>
              <a:ext cx="724" cy="7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i-FI"/>
            </a:p>
          </p:txBody>
        </p:sp>
        <p:sp>
          <p:nvSpPr>
            <p:cNvPr id="16401" name="_s1037"/>
            <p:cNvSpPr>
              <a:spLocks noChangeArrowheads="1"/>
            </p:cNvSpPr>
            <p:nvPr/>
          </p:nvSpPr>
          <p:spPr bwMode="auto">
            <a:xfrm>
              <a:off x="7113" y="12909"/>
              <a:ext cx="2052" cy="2052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i-FI" altLang="fi-FI" sz="1200" dirty="0" smtClean="0">
                  <a:solidFill>
                    <a:schemeClr val="bg1"/>
                  </a:solidFill>
                  <a:ea typeface="Calibri" charset="0"/>
                  <a:cs typeface="Calibri" charset="0"/>
                </a:rPr>
                <a:t>Seksuaaliset ongelmat</a:t>
              </a:r>
              <a:endParaRPr lang="fi-FI" altLang="fi-FI" sz="1200" dirty="0">
                <a:solidFill>
                  <a:schemeClr val="bg1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16402" name="_s1038"/>
            <p:cNvSpPr>
              <a:spLocks noChangeShapeType="1"/>
            </p:cNvSpPr>
            <p:nvPr/>
          </p:nvSpPr>
          <p:spPr bwMode="auto">
            <a:xfrm>
              <a:off x="6988" y="11759"/>
              <a:ext cx="10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i-FI"/>
            </a:p>
          </p:txBody>
        </p:sp>
        <p:sp>
          <p:nvSpPr>
            <p:cNvPr id="16403" name="_s1039"/>
            <p:cNvSpPr>
              <a:spLocks noChangeArrowheads="1"/>
            </p:cNvSpPr>
            <p:nvPr/>
          </p:nvSpPr>
          <p:spPr bwMode="auto">
            <a:xfrm>
              <a:off x="8014" y="10733"/>
              <a:ext cx="2149" cy="2052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i-FI" altLang="fi-FI" sz="1200" dirty="0" smtClean="0">
                  <a:solidFill>
                    <a:schemeClr val="bg1"/>
                  </a:solidFill>
                  <a:ea typeface="Calibri" charset="0"/>
                  <a:cs typeface="Calibri" charset="0"/>
                </a:rPr>
                <a:t>Sukupuoli-identiteetti ja seksuaalinen suuntautuminen</a:t>
              </a:r>
              <a:endParaRPr lang="fi-FI" altLang="fi-FI" sz="1200" dirty="0">
                <a:solidFill>
                  <a:schemeClr val="bg1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16404" name="_s1040"/>
            <p:cNvSpPr>
              <a:spLocks noChangeShapeType="1"/>
            </p:cNvSpPr>
            <p:nvPr/>
          </p:nvSpPr>
          <p:spPr bwMode="auto">
            <a:xfrm flipV="1">
              <a:off x="6687" y="10309"/>
              <a:ext cx="725" cy="7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i-FI"/>
            </a:p>
          </p:txBody>
        </p:sp>
        <p:sp>
          <p:nvSpPr>
            <p:cNvPr id="16405" name="_s1041"/>
            <p:cNvSpPr>
              <a:spLocks noChangeArrowheads="1"/>
            </p:cNvSpPr>
            <p:nvPr/>
          </p:nvSpPr>
          <p:spPr bwMode="auto">
            <a:xfrm>
              <a:off x="7112" y="8557"/>
              <a:ext cx="2052" cy="2052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i-FI" altLang="fi-FI" sz="1200">
                  <a:solidFill>
                    <a:schemeClr val="bg1"/>
                  </a:solidFill>
                  <a:ea typeface="Calibri" charset="0"/>
                  <a:cs typeface="Calibri" charset="0"/>
                </a:rPr>
                <a:t>Seksuaali-terveys</a:t>
              </a:r>
            </a:p>
          </p:txBody>
        </p:sp>
        <p:sp>
          <p:nvSpPr>
            <p:cNvPr id="16406" name="_s1042"/>
            <p:cNvSpPr>
              <a:spLocks noChangeShapeType="1"/>
            </p:cNvSpPr>
            <p:nvPr/>
          </p:nvSpPr>
          <p:spPr bwMode="auto">
            <a:xfrm flipV="1">
              <a:off x="5962" y="9708"/>
              <a:ext cx="0" cy="10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i-FI"/>
            </a:p>
          </p:txBody>
        </p:sp>
        <p:sp>
          <p:nvSpPr>
            <p:cNvPr id="16407" name="_s1043"/>
            <p:cNvSpPr>
              <a:spLocks noChangeArrowheads="1"/>
            </p:cNvSpPr>
            <p:nvPr/>
          </p:nvSpPr>
          <p:spPr bwMode="auto">
            <a:xfrm>
              <a:off x="4936" y="7656"/>
              <a:ext cx="2052" cy="2052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i-FI" altLang="fi-FI" sz="1100">
                  <a:solidFill>
                    <a:schemeClr val="bg1"/>
                  </a:solidFill>
                  <a:ea typeface="Calibri" charset="0"/>
                  <a:cs typeface="Calibri" charset="0"/>
                </a:rPr>
                <a:t>Seksuaalisuuden </a:t>
              </a:r>
              <a:r>
                <a:rPr lang="fi-FI" altLang="fi-FI" sz="1200">
                  <a:solidFill>
                    <a:schemeClr val="bg1"/>
                  </a:solidFill>
                  <a:ea typeface="Calibri" charset="0"/>
                  <a:cs typeface="Calibri" charset="0"/>
                </a:rPr>
                <a:t>ulottuvuudet</a:t>
              </a:r>
            </a:p>
          </p:txBody>
        </p:sp>
        <p:sp>
          <p:nvSpPr>
            <p:cNvPr id="16408" name="_s1044"/>
            <p:cNvSpPr>
              <a:spLocks noChangeArrowheads="1"/>
            </p:cNvSpPr>
            <p:nvPr/>
          </p:nvSpPr>
          <p:spPr bwMode="auto">
            <a:xfrm>
              <a:off x="4936" y="10734"/>
              <a:ext cx="2052" cy="2052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i-FI" altLang="fi-FI" sz="1600" dirty="0" err="1" smtClean="0">
                  <a:solidFill>
                    <a:schemeClr val="bg1"/>
                  </a:solidFill>
                </a:rPr>
                <a:t>Seksuaali</a:t>
              </a:r>
              <a:r>
                <a:rPr lang="fi-FI" altLang="fi-FI" sz="1600" dirty="0" smtClean="0">
                  <a:solidFill>
                    <a:schemeClr val="bg1"/>
                  </a:solidFill>
                </a:rPr>
                <a:t>- ja lisääntymisterveys</a:t>
              </a:r>
              <a:endParaRPr lang="fi-FI" altLang="fi-FI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_s1033"/>
          <p:cNvSpPr>
            <a:spLocks noChangeArrowheads="1"/>
          </p:cNvSpPr>
          <p:nvPr/>
        </p:nvSpPr>
        <p:spPr bwMode="auto">
          <a:xfrm>
            <a:off x="5448335" y="4950222"/>
            <a:ext cx="1643479" cy="1131094"/>
          </a:xfrm>
          <a:prstGeom prst="ellipse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i-FI" altLang="fi-FI" sz="1200" dirty="0" smtClean="0">
                <a:solidFill>
                  <a:schemeClr val="bg1"/>
                </a:solidFill>
                <a:ea typeface="Calibri" charset="0"/>
                <a:cs typeface="Calibri" charset="0"/>
              </a:rPr>
              <a:t>Raskauden ehkäisy</a:t>
            </a:r>
            <a:endParaRPr lang="fi-FI" altLang="fi-FI" sz="1200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11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fi-FI" sz="800" b="0" dirty="0">
                <a:solidFill>
                  <a:srgbClr val="000000"/>
                </a:solidFill>
              </a:rPr>
              <a:t>VIRTAA 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TE2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Ihminen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,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ympäristö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 ja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terveys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 |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Seksuaali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- ja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lisääntymisterveys</a:t>
            </a:r>
            <a:endParaRPr lang="fi-FI" altLang="fi-FI" sz="800" b="0" dirty="0">
              <a:solidFill>
                <a:srgbClr val="000000"/>
              </a:solidFill>
            </a:endParaRPr>
          </a:p>
        </p:txBody>
      </p:sp>
      <p:sp>
        <p:nvSpPr>
          <p:cNvPr id="18435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BC8E1F7-42A2-9942-8002-B958F016FE2A}" type="slidenum">
              <a:rPr lang="fi-FI" altLang="fi-FI" sz="1200" b="0">
                <a:solidFill>
                  <a:srgbClr val="898989"/>
                </a:solidFill>
                <a:latin typeface="Calibri" charset="0"/>
              </a:rPr>
              <a:pPr eaLnBrk="1" hangingPunct="1"/>
              <a:t>3</a:t>
            </a:fld>
            <a:endParaRPr lang="fi-FI" altLang="fi-FI" sz="1200" b="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3" name="Kuva 2" descr="Näyttökuva 2017-10-23 kello 11.07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444" y="1212085"/>
            <a:ext cx="6454873" cy="5509390"/>
          </a:xfrm>
          <a:prstGeom prst="rect">
            <a:avLst/>
          </a:prstGeom>
        </p:spPr>
      </p:pic>
      <p:sp>
        <p:nvSpPr>
          <p:cNvPr id="1843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>
                <a:latin typeface="Arial Black" charset="0"/>
              </a:rPr>
              <a:t>Seksuaalisuuden ulottuvuudet</a:t>
            </a:r>
          </a:p>
        </p:txBody>
      </p:sp>
    </p:spTree>
    <p:extLst>
      <p:ext uri="{BB962C8B-B14F-4D97-AF65-F5344CB8AC3E}">
        <p14:creationId xmlns:p14="http://schemas.microsoft.com/office/powerpoint/2010/main" val="129523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fi-FI" sz="800" b="0" dirty="0">
                <a:solidFill>
                  <a:srgbClr val="000000"/>
                </a:solidFill>
              </a:rPr>
              <a:t>VIRTAA 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TE2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Ihminen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,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ympäristö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 ja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terveys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 </a:t>
            </a:r>
            <a:r>
              <a:rPr lang="en-US" altLang="fi-FI" sz="800" b="0" dirty="0">
                <a:solidFill>
                  <a:srgbClr val="000000"/>
                </a:solidFill>
              </a:rPr>
              <a:t>|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Seksuaali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- ja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lisääntymisterveys</a:t>
            </a:r>
            <a:endParaRPr lang="fi-FI" altLang="fi-FI" sz="800" b="0" dirty="0">
              <a:solidFill>
                <a:srgbClr val="000000"/>
              </a:solidFill>
            </a:endParaRPr>
          </a:p>
        </p:txBody>
      </p:sp>
      <p:sp>
        <p:nvSpPr>
          <p:cNvPr id="20483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A0A7749-9751-B542-B1F6-2DC76EA706AD}" type="slidenum">
              <a:rPr lang="fi-FI" altLang="fi-FI" sz="1200" b="0">
                <a:solidFill>
                  <a:srgbClr val="898989"/>
                </a:solidFill>
                <a:latin typeface="Calibri" charset="0"/>
              </a:rPr>
              <a:pPr eaLnBrk="1" hangingPunct="1"/>
              <a:t>4</a:t>
            </a:fld>
            <a:endParaRPr lang="fi-FI" altLang="fi-FI" sz="1200" b="0">
              <a:solidFill>
                <a:srgbClr val="898989"/>
              </a:solidFill>
              <a:latin typeface="Calibri" charset="0"/>
            </a:endParaRPr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</p:nvPr>
        </p:nvGraphicFramePr>
        <p:xfrm>
          <a:off x="1702446" y="1358932"/>
          <a:ext cx="9066508" cy="4987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5" name="Otsikko 1"/>
          <p:cNvSpPr>
            <a:spLocks noGrp="1"/>
          </p:cNvSpPr>
          <p:nvPr>
            <p:ph type="title"/>
          </p:nvPr>
        </p:nvSpPr>
        <p:spPr>
          <a:xfrm>
            <a:off x="2208213" y="198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altLang="fi-FI">
                <a:latin typeface="Arial Black" charset="0"/>
              </a:rPr>
              <a:t>Seksuaaliterveyden ulottuvuudet</a:t>
            </a:r>
          </a:p>
        </p:txBody>
      </p:sp>
    </p:spTree>
    <p:extLst>
      <p:ext uri="{BB962C8B-B14F-4D97-AF65-F5344CB8AC3E}">
        <p14:creationId xmlns:p14="http://schemas.microsoft.com/office/powerpoint/2010/main" val="1786803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36977" y="282224"/>
            <a:ext cx="8334023" cy="1182688"/>
          </a:xfrm>
        </p:spPr>
        <p:txBody>
          <a:bodyPr/>
          <a:lstStyle/>
          <a:p>
            <a:pPr algn="ctr"/>
            <a:r>
              <a:rPr lang="fi-FI" b="1" dirty="0" smtClean="0">
                <a:latin typeface="Arial Black" charset="0"/>
                <a:ea typeface="Arial Black" charset="0"/>
                <a:cs typeface="Arial Black" charset="0"/>
              </a:rPr>
              <a:t>Sukupuoli-identiteetti</a:t>
            </a:r>
            <a:endParaRPr lang="fi-FI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fi-FI" sz="800" b="0" dirty="0">
                <a:solidFill>
                  <a:srgbClr val="000000"/>
                </a:solidFill>
              </a:rPr>
              <a:t>VIRTAA 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TE2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Ihminen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,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ympäristö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 ja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terveys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 </a:t>
            </a:r>
            <a:r>
              <a:rPr lang="en-US" altLang="fi-FI" sz="800" b="0" dirty="0">
                <a:solidFill>
                  <a:srgbClr val="000000"/>
                </a:solidFill>
              </a:rPr>
              <a:t>|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Seksuaali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- ja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lisääntymisterveys</a:t>
            </a:r>
            <a:endParaRPr lang="fi-FI" altLang="fi-FI" sz="800" b="0" dirty="0">
              <a:solidFill>
                <a:srgbClr val="000000"/>
              </a:solidFill>
            </a:endParaRPr>
          </a:p>
        </p:txBody>
      </p:sp>
      <p:pic>
        <p:nvPicPr>
          <p:cNvPr id="5" name="Kuva 4" descr="virtaa_2_tait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244" y="1350080"/>
            <a:ext cx="4625199" cy="501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9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141115"/>
            <a:ext cx="10515600" cy="1098021"/>
          </a:xfrm>
        </p:spPr>
        <p:txBody>
          <a:bodyPr/>
          <a:lstStyle/>
          <a:p>
            <a:r>
              <a:rPr lang="fi-FI" b="1" dirty="0" smtClean="0">
                <a:latin typeface="Arial Black" charset="0"/>
                <a:ea typeface="Arial Black" charset="0"/>
                <a:cs typeface="Arial Black" charset="0"/>
              </a:rPr>
              <a:t>Seksuaalinen suuntautuminen</a:t>
            </a:r>
            <a:endParaRPr lang="fi-FI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fi-FI" sz="800" b="0" dirty="0">
                <a:solidFill>
                  <a:srgbClr val="000000"/>
                </a:solidFill>
              </a:rPr>
              <a:t>VIRTAA 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TE2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Ihminen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,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ympäristö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 ja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terveys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 </a:t>
            </a:r>
            <a:r>
              <a:rPr lang="en-US" altLang="fi-FI" sz="800" b="0" dirty="0">
                <a:solidFill>
                  <a:srgbClr val="000000"/>
                </a:solidFill>
              </a:rPr>
              <a:t>|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Seksuaali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- ja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lisääntymisterveys</a:t>
            </a:r>
            <a:endParaRPr lang="fi-FI" altLang="fi-FI" sz="800" b="0" dirty="0">
              <a:solidFill>
                <a:srgbClr val="000000"/>
              </a:solidFill>
            </a:endParaRPr>
          </a:p>
        </p:txBody>
      </p:sp>
      <p:pic>
        <p:nvPicPr>
          <p:cNvPr id="6" name="Kuva 5" descr="virtaa_2_tait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111" y="1138658"/>
            <a:ext cx="5332801" cy="518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0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fi-FI" sz="800" b="0" dirty="0">
                <a:solidFill>
                  <a:srgbClr val="000000"/>
                </a:solidFill>
              </a:rPr>
              <a:t>VIRTAA 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TE2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Ihminen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,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ympäristö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 ja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terveys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 </a:t>
            </a:r>
            <a:r>
              <a:rPr lang="en-US" altLang="fi-FI" sz="800" b="0" dirty="0">
                <a:solidFill>
                  <a:srgbClr val="000000"/>
                </a:solidFill>
              </a:rPr>
              <a:t>|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Seksuaali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- ja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lisääntymisterveys</a:t>
            </a:r>
            <a:endParaRPr lang="fi-FI" altLang="fi-FI" sz="800" b="0" dirty="0">
              <a:solidFill>
                <a:srgbClr val="000000"/>
              </a:solidFill>
            </a:endParaRPr>
          </a:p>
        </p:txBody>
      </p:sp>
      <p:sp>
        <p:nvSpPr>
          <p:cNvPr id="22531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710BFDB-FB82-5E46-B139-42C2E4BC5D0F}" type="slidenum">
              <a:rPr lang="fi-FI" altLang="fi-FI" sz="1200" b="0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endParaRPr lang="fi-FI" altLang="fi-FI" sz="1200" b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2533" name="Otsikko 1"/>
          <p:cNvSpPr>
            <a:spLocks noGrp="1"/>
          </p:cNvSpPr>
          <p:nvPr>
            <p:ph type="title"/>
          </p:nvPr>
        </p:nvSpPr>
        <p:spPr>
          <a:xfrm>
            <a:off x="2608439" y="-26988"/>
            <a:ext cx="8229600" cy="927101"/>
          </a:xfrm>
        </p:spPr>
        <p:txBody>
          <a:bodyPr/>
          <a:lstStyle/>
          <a:p>
            <a:pPr eaLnBrk="1" hangingPunct="1"/>
            <a:r>
              <a:rPr lang="fi-FI" altLang="fi-FI" dirty="0" smtClean="0">
                <a:latin typeface="Arial Black" charset="0"/>
              </a:rPr>
              <a:t>Ehkäisymenetelmät 1</a:t>
            </a:r>
            <a:endParaRPr lang="fi-FI" altLang="fi-FI" dirty="0">
              <a:latin typeface="Arial Black" charset="0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328" y="1027113"/>
            <a:ext cx="7877772" cy="479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75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fi-FI" sz="800" b="0" dirty="0">
                <a:solidFill>
                  <a:srgbClr val="000000"/>
                </a:solidFill>
              </a:rPr>
              <a:t>VIRTAA 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TE2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Ihminen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,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ympäristö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 ja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terveys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 </a:t>
            </a:r>
            <a:r>
              <a:rPr lang="en-US" altLang="fi-FI" sz="800" b="0" dirty="0">
                <a:solidFill>
                  <a:srgbClr val="000000"/>
                </a:solidFill>
              </a:rPr>
              <a:t>|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Seksuaali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- ja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lisääntymisterveys</a:t>
            </a:r>
            <a:endParaRPr lang="fi-FI" altLang="fi-FI" sz="800" b="0" dirty="0">
              <a:solidFill>
                <a:srgbClr val="000000"/>
              </a:solidFill>
            </a:endParaRPr>
          </a:p>
        </p:txBody>
      </p:sp>
      <p:sp>
        <p:nvSpPr>
          <p:cNvPr id="22531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710BFDB-FB82-5E46-B139-42C2E4BC5D0F}" type="slidenum">
              <a:rPr lang="fi-FI" altLang="fi-FI" sz="1200" b="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lang="fi-FI" altLang="fi-FI" sz="1200" b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2533" name="Otsikko 1"/>
          <p:cNvSpPr>
            <a:spLocks noGrp="1"/>
          </p:cNvSpPr>
          <p:nvPr>
            <p:ph type="title"/>
          </p:nvPr>
        </p:nvSpPr>
        <p:spPr>
          <a:xfrm>
            <a:off x="2608439" y="-26988"/>
            <a:ext cx="8229600" cy="927101"/>
          </a:xfrm>
        </p:spPr>
        <p:txBody>
          <a:bodyPr/>
          <a:lstStyle/>
          <a:p>
            <a:pPr eaLnBrk="1" hangingPunct="1"/>
            <a:r>
              <a:rPr lang="fi-FI" altLang="fi-FI" dirty="0" smtClean="0">
                <a:latin typeface="Arial Black" charset="0"/>
              </a:rPr>
              <a:t>Ehkäisymenetelmät 2</a:t>
            </a:r>
            <a:endParaRPr lang="fi-FI" altLang="fi-FI" dirty="0">
              <a:latin typeface="Arial Black" charset="0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110" y="900113"/>
            <a:ext cx="7841574" cy="517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4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fi-FI" sz="800" b="0" dirty="0">
                <a:solidFill>
                  <a:srgbClr val="000000"/>
                </a:solidFill>
              </a:rPr>
              <a:t>VIRTAA 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TE2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Ihminen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,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ympäristö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 ja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terveys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 </a:t>
            </a:r>
            <a:r>
              <a:rPr lang="en-US" altLang="fi-FI" sz="800" b="0" dirty="0">
                <a:solidFill>
                  <a:srgbClr val="000000"/>
                </a:solidFill>
              </a:rPr>
              <a:t>|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Seksuaali</a:t>
            </a:r>
            <a:r>
              <a:rPr lang="en-US" altLang="fi-FI" sz="800" b="0" dirty="0" smtClean="0">
                <a:solidFill>
                  <a:srgbClr val="000000"/>
                </a:solidFill>
              </a:rPr>
              <a:t>- ja </a:t>
            </a:r>
            <a:r>
              <a:rPr lang="en-US" altLang="fi-FI" sz="800" b="0" dirty="0" err="1" smtClean="0">
                <a:solidFill>
                  <a:srgbClr val="000000"/>
                </a:solidFill>
              </a:rPr>
              <a:t>lisääntymisterveys</a:t>
            </a:r>
            <a:endParaRPr lang="fi-FI" altLang="fi-FI" sz="800" b="0" dirty="0">
              <a:solidFill>
                <a:srgbClr val="000000"/>
              </a:solidFill>
            </a:endParaRPr>
          </a:p>
        </p:txBody>
      </p:sp>
      <p:sp>
        <p:nvSpPr>
          <p:cNvPr id="24579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9BFC372-DE10-7C4B-B426-EED8112EB191}" type="slidenum">
              <a:rPr lang="fi-FI" altLang="fi-FI" sz="1200" b="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lang="fi-FI" altLang="fi-FI" sz="1200" b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4580" name="Otsikko 1"/>
          <p:cNvSpPr>
            <a:spLocks noGrp="1"/>
          </p:cNvSpPr>
          <p:nvPr>
            <p:ph type="title"/>
          </p:nvPr>
        </p:nvSpPr>
        <p:spPr>
          <a:xfrm>
            <a:off x="2259013" y="414338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>
                <a:latin typeface="Arial Black" charset="0"/>
              </a:rPr>
              <a:t>Kondomin käyttöohjeet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43200" y="1600201"/>
            <a:ext cx="73914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fi-FI" altLang="fi-FI" sz="1900">
                <a:latin typeface="Arial" charset="0"/>
              </a:rPr>
              <a:t>Säilytä kondomi kuivassa paikassa auringonvalolta, kuumuudelta ja pakkaselta suojattuna</a:t>
            </a:r>
          </a:p>
          <a:p>
            <a:pPr eaLnBrk="1" hangingPunct="1"/>
            <a:r>
              <a:rPr lang="fi-FI" altLang="fi-FI" sz="1900">
                <a:latin typeface="Arial" charset="0"/>
              </a:rPr>
              <a:t>Tarkista kondomin viimeinen käyttöpäivä</a:t>
            </a:r>
          </a:p>
          <a:p>
            <a:pPr eaLnBrk="1" hangingPunct="1"/>
            <a:r>
              <a:rPr lang="fi-FI" altLang="fi-FI" sz="1900">
                <a:latin typeface="Arial" charset="0"/>
              </a:rPr>
              <a:t>Ota kondomi pakkauksesta varovasti, ettei se rikkoudu</a:t>
            </a:r>
          </a:p>
          <a:p>
            <a:pPr eaLnBrk="1" hangingPunct="1"/>
            <a:r>
              <a:rPr lang="fi-FI" altLang="fi-FI" sz="1900">
                <a:latin typeface="Arial" charset="0"/>
              </a:rPr>
              <a:t>Varmista kondomin rullaussuunta</a:t>
            </a:r>
          </a:p>
          <a:p>
            <a:pPr eaLnBrk="1" hangingPunct="1"/>
            <a:r>
              <a:rPr lang="fi-FI" altLang="fi-FI" sz="1900">
                <a:latin typeface="Arial" charset="0"/>
              </a:rPr>
              <a:t>Rullaa kondomi jäykistyneen siittimen päälle (esinahka vedetty taaksepäin)</a:t>
            </a:r>
          </a:p>
          <a:p>
            <a:pPr eaLnBrk="1" hangingPunct="1"/>
            <a:r>
              <a:rPr lang="fi-FI" altLang="fi-FI" sz="1900">
                <a:latin typeface="Arial" charset="0"/>
              </a:rPr>
              <a:t>Purista ilma kärjestä pois ja rullaa kondomi siittimen tyveen asti</a:t>
            </a:r>
          </a:p>
          <a:p>
            <a:pPr eaLnBrk="1" hangingPunct="1"/>
            <a:r>
              <a:rPr lang="fi-FI" altLang="fi-FI" sz="1900">
                <a:latin typeface="Arial" charset="0"/>
              </a:rPr>
              <a:t>Käytä kondomia yhdynnän alusta loppuun</a:t>
            </a:r>
          </a:p>
          <a:p>
            <a:pPr eaLnBrk="1" hangingPunct="1"/>
            <a:r>
              <a:rPr lang="fi-FI" altLang="fi-FI" sz="1900">
                <a:latin typeface="Arial" charset="0"/>
              </a:rPr>
              <a:t>Ottaessasi siitintä pois emättimestä pidä kondomista kiinni, ettei se luiskahda päältä pois</a:t>
            </a:r>
          </a:p>
          <a:p>
            <a:pPr eaLnBrk="1" hangingPunct="1"/>
            <a:r>
              <a:rPr lang="fi-FI" altLang="fi-FI" sz="1900">
                <a:latin typeface="Arial" charset="0"/>
              </a:rPr>
              <a:t>Tee kondomiin solmu ja hävitä kuivajätteenä</a:t>
            </a:r>
          </a:p>
          <a:p>
            <a:pPr eaLnBrk="1" hangingPunct="1"/>
            <a:r>
              <a:rPr lang="fi-FI" altLang="fi-FI" sz="1900">
                <a:latin typeface="Arial" charset="0"/>
              </a:rPr>
              <a:t>Kondomi on kertakäyttöinen</a:t>
            </a:r>
          </a:p>
          <a:p>
            <a:pPr eaLnBrk="1" hangingPunct="1"/>
            <a:endParaRPr lang="fi-FI" altLang="fi-FI" sz="1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91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527</Words>
  <Application>Microsoft Macintosh PowerPoint</Application>
  <PresentationFormat>Mukautettu</PresentationFormat>
  <Paragraphs>114</Paragraphs>
  <Slides>16</Slides>
  <Notes>12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7" baseType="lpstr">
      <vt:lpstr>Office-teema</vt:lpstr>
      <vt:lpstr>III Seksuaali- ja lisääntymisterveys</vt:lpstr>
      <vt:lpstr>Seksuaali- ja lisääntymisterveys</vt:lpstr>
      <vt:lpstr>Seksuaalisuuden ulottuvuudet</vt:lpstr>
      <vt:lpstr>Seksuaaliterveyden ulottuvuudet</vt:lpstr>
      <vt:lpstr>Sukupuoli-identiteetti</vt:lpstr>
      <vt:lpstr>Seksuaalinen suuntautuminen</vt:lpstr>
      <vt:lpstr>Ehkäisymenetelmät 1</vt:lpstr>
      <vt:lpstr>Ehkäisymenetelmät 2</vt:lpstr>
      <vt:lpstr>Kondomin käyttöohjeet</vt:lpstr>
      <vt:lpstr>Aborttien määrän muutokset</vt:lpstr>
      <vt:lpstr>Raskaudenkeskeytykset</vt:lpstr>
      <vt:lpstr>Raskaudenkeskeytykset</vt:lpstr>
      <vt:lpstr>Lapsettomuudet</vt:lpstr>
      <vt:lpstr>Vanhemmuuden roolikartta</vt:lpstr>
      <vt:lpstr>Seksuaalioikeudet</vt:lpstr>
      <vt:lpstr>Jos olet kokenut seksuaalista väkivaltaa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 Seksuaali- ja lisääntymisterveys</dc:title>
  <dc:creator>Microsoft Office -käyttäjä</dc:creator>
  <cp:lastModifiedBy>Pekka Laine</cp:lastModifiedBy>
  <cp:revision>12</cp:revision>
  <dcterms:created xsi:type="dcterms:W3CDTF">2017-10-13T06:34:57Z</dcterms:created>
  <dcterms:modified xsi:type="dcterms:W3CDTF">2017-10-23T08:20:09Z</dcterms:modified>
</cp:coreProperties>
</file>