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60" r:id="rId3"/>
    <p:sldId id="265" r:id="rId4"/>
    <p:sldId id="261" r:id="rId5"/>
    <p:sldId id="258" r:id="rId6"/>
    <p:sldId id="259" r:id="rId7"/>
    <p:sldId id="262" r:id="rId8"/>
    <p:sldId id="267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706" autoAdjust="0"/>
  </p:normalViewPr>
  <p:slideViewPr>
    <p:cSldViewPr snapToGrid="0" snapToObjects="1">
      <p:cViewPr varScale="1">
        <p:scale>
          <a:sx n="53" d="100"/>
          <a:sy n="53" d="100"/>
        </p:scale>
        <p:origin x="835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Miehet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Taul1!$A$2:$A$9</c:f>
              <c:strCache>
                <c:ptCount val="8"/>
                <c:pt idx="0">
                  <c:v>Verenkiertoelinten sairaudet</c:v>
                </c:pt>
                <c:pt idx="1">
                  <c:v>Kasvaimet</c:v>
                </c:pt>
                <c:pt idx="2">
                  <c:v>Dementia, Alzheimerin tauti</c:v>
                </c:pt>
                <c:pt idx="3">
                  <c:v>Tapaturmat</c:v>
                </c:pt>
                <c:pt idx="4">
                  <c:v>Alkoholi</c:v>
                </c:pt>
                <c:pt idx="5">
                  <c:v>Hengityselinten sairaudet</c:v>
                </c:pt>
                <c:pt idx="6">
                  <c:v>Itsemurhat</c:v>
                </c:pt>
                <c:pt idx="7">
                  <c:v>Muut</c:v>
                </c:pt>
              </c:strCache>
            </c:strRef>
          </c:cat>
          <c:val>
            <c:numRef>
              <c:f>Taul1!$B$2:$B$9</c:f>
              <c:numCache>
                <c:formatCode>General</c:formatCode>
                <c:ptCount val="8"/>
                <c:pt idx="0">
                  <c:v>9471</c:v>
                </c:pt>
                <c:pt idx="1">
                  <c:v>6623</c:v>
                </c:pt>
                <c:pt idx="2">
                  <c:v>2717</c:v>
                </c:pt>
                <c:pt idx="3">
                  <c:v>1354</c:v>
                </c:pt>
                <c:pt idx="4">
                  <c:v>1288</c:v>
                </c:pt>
                <c:pt idx="5">
                  <c:v>1158</c:v>
                </c:pt>
                <c:pt idx="6">
                  <c:v>558</c:v>
                </c:pt>
                <c:pt idx="7">
                  <c:v>2725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A8-45A9-B930-006F386583E5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Naiset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Taul1!$A$2:$A$9</c:f>
              <c:strCache>
                <c:ptCount val="8"/>
                <c:pt idx="0">
                  <c:v>Verenkiertoelinten sairaudet</c:v>
                </c:pt>
                <c:pt idx="1">
                  <c:v>Kasvaimet</c:v>
                </c:pt>
                <c:pt idx="2">
                  <c:v>Dementia, Alzheimerin tauti</c:v>
                </c:pt>
                <c:pt idx="3">
                  <c:v>Tapaturmat</c:v>
                </c:pt>
                <c:pt idx="4">
                  <c:v>Alkoholi</c:v>
                </c:pt>
                <c:pt idx="5">
                  <c:v>Hengityselinten sairaudet</c:v>
                </c:pt>
                <c:pt idx="6">
                  <c:v>Itsemurhat</c:v>
                </c:pt>
                <c:pt idx="7">
                  <c:v>Muut</c:v>
                </c:pt>
              </c:strCache>
            </c:strRef>
          </c:cat>
          <c:val>
            <c:numRef>
              <c:f>Taul1!$C$2:$C$9</c:f>
              <c:numCache>
                <c:formatCode>General</c:formatCode>
                <c:ptCount val="8"/>
                <c:pt idx="0">
                  <c:v>9894</c:v>
                </c:pt>
                <c:pt idx="1">
                  <c:v>5858</c:v>
                </c:pt>
                <c:pt idx="2">
                  <c:v>5863</c:v>
                </c:pt>
                <c:pt idx="3">
                  <c:v>807</c:v>
                </c:pt>
                <c:pt idx="4">
                  <c:v>378</c:v>
                </c:pt>
                <c:pt idx="5">
                  <c:v>782</c:v>
                </c:pt>
                <c:pt idx="6">
                  <c:v>173</c:v>
                </c:pt>
                <c:pt idx="7">
                  <c:v>2663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A8-45A9-B930-006F386583E5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Yhteensä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Taul1!$A$2:$A$9</c:f>
              <c:strCache>
                <c:ptCount val="8"/>
                <c:pt idx="0">
                  <c:v>Verenkiertoelinten sairaudet</c:v>
                </c:pt>
                <c:pt idx="1">
                  <c:v>Kasvaimet</c:v>
                </c:pt>
                <c:pt idx="2">
                  <c:v>Dementia, Alzheimerin tauti</c:v>
                </c:pt>
                <c:pt idx="3">
                  <c:v>Tapaturmat</c:v>
                </c:pt>
                <c:pt idx="4">
                  <c:v>Alkoholi</c:v>
                </c:pt>
                <c:pt idx="5">
                  <c:v>Hengityselinten sairaudet</c:v>
                </c:pt>
                <c:pt idx="6">
                  <c:v>Itsemurhat</c:v>
                </c:pt>
                <c:pt idx="7">
                  <c:v>Muut</c:v>
                </c:pt>
              </c:strCache>
            </c:strRef>
          </c:cat>
          <c:val>
            <c:numRef>
              <c:f>Taul1!$D$2:$D$9</c:f>
              <c:numCache>
                <c:formatCode>General</c:formatCode>
                <c:ptCount val="8"/>
                <c:pt idx="0">
                  <c:v>19365</c:v>
                </c:pt>
                <c:pt idx="1">
                  <c:v>12481</c:v>
                </c:pt>
                <c:pt idx="2">
                  <c:v>8580</c:v>
                </c:pt>
                <c:pt idx="3">
                  <c:v>2161</c:v>
                </c:pt>
                <c:pt idx="4">
                  <c:v>1666</c:v>
                </c:pt>
                <c:pt idx="5">
                  <c:v>1940</c:v>
                </c:pt>
                <c:pt idx="6">
                  <c:v>731</c:v>
                </c:pt>
                <c:pt idx="7">
                  <c:v>5378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A8-45A9-B930-006F386583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94234792"/>
        <c:axId val="-2094241240"/>
      </c:barChart>
      <c:catAx>
        <c:axId val="-2094234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-2094241240"/>
        <c:crosses val="autoZero"/>
        <c:auto val="1"/>
        <c:lblAlgn val="ctr"/>
        <c:lblOffset val="100"/>
        <c:noMultiLvlLbl val="0"/>
      </c:catAx>
      <c:valAx>
        <c:axId val="-2094241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-2094234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B07064-9549-6947-BBC3-BF06B551DCED}" type="doc">
      <dgm:prSet loTypeId="urn:microsoft.com/office/officeart/2005/8/layout/cycle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EFC1367C-047E-E746-98EC-49D896E482EC}">
      <dgm:prSet phldrT="[Teksti]"/>
      <dgm:spPr/>
      <dgm:t>
        <a:bodyPr/>
        <a:lstStyle/>
        <a:p>
          <a:r>
            <a:rPr lang="fi-FI" dirty="0" smtClean="0"/>
            <a:t>Raskausaika</a:t>
          </a:r>
          <a:endParaRPr lang="fi-FI" dirty="0"/>
        </a:p>
      </dgm:t>
    </dgm:pt>
    <dgm:pt modelId="{03919D8E-26B4-124A-9768-DCF36121B50F}" type="parTrans" cxnId="{4C78C695-74EC-104A-AC9A-1557488B530C}">
      <dgm:prSet/>
      <dgm:spPr/>
      <dgm:t>
        <a:bodyPr/>
        <a:lstStyle/>
        <a:p>
          <a:endParaRPr lang="fi-FI"/>
        </a:p>
      </dgm:t>
    </dgm:pt>
    <dgm:pt modelId="{17EB33D4-2135-D94A-9E9B-F5E0629A5C26}" type="sibTrans" cxnId="{4C78C695-74EC-104A-AC9A-1557488B530C}">
      <dgm:prSet/>
      <dgm:spPr/>
      <dgm:t>
        <a:bodyPr/>
        <a:lstStyle/>
        <a:p>
          <a:endParaRPr lang="fi-FI"/>
        </a:p>
      </dgm:t>
    </dgm:pt>
    <dgm:pt modelId="{5BF9B3CD-6BBB-C646-9C12-0DAD9DAFD2EB}">
      <dgm:prSet phldrT="[Teksti]"/>
      <dgm:spPr/>
      <dgm:t>
        <a:bodyPr/>
        <a:lstStyle/>
        <a:p>
          <a:r>
            <a:rPr lang="fi-FI" dirty="0" err="1" smtClean="0"/>
            <a:t>Imeväis</a:t>
          </a:r>
          <a:r>
            <a:rPr lang="fi-FI" dirty="0" smtClean="0"/>
            <a:t>- ja leikki-ikä</a:t>
          </a:r>
          <a:endParaRPr lang="fi-FI" dirty="0"/>
        </a:p>
      </dgm:t>
    </dgm:pt>
    <dgm:pt modelId="{EF959302-C20D-6441-9BF3-3E4AA094ABBD}" type="parTrans" cxnId="{9271E239-C24E-6E41-ABD7-C789C4C13408}">
      <dgm:prSet/>
      <dgm:spPr/>
      <dgm:t>
        <a:bodyPr/>
        <a:lstStyle/>
        <a:p>
          <a:endParaRPr lang="fi-FI"/>
        </a:p>
      </dgm:t>
    </dgm:pt>
    <dgm:pt modelId="{2AEC03B0-68BC-8543-A113-5A7BF968352A}" type="sibTrans" cxnId="{9271E239-C24E-6E41-ABD7-C789C4C13408}">
      <dgm:prSet/>
      <dgm:spPr/>
      <dgm:t>
        <a:bodyPr/>
        <a:lstStyle/>
        <a:p>
          <a:endParaRPr lang="fi-FI"/>
        </a:p>
      </dgm:t>
    </dgm:pt>
    <dgm:pt modelId="{E04371BA-313B-4B43-98CD-515879A83B2C}">
      <dgm:prSet phldrT="[Teksti]"/>
      <dgm:spPr/>
      <dgm:t>
        <a:bodyPr/>
        <a:lstStyle/>
        <a:p>
          <a:r>
            <a:rPr lang="fi-FI" dirty="0" smtClean="0"/>
            <a:t>Kouluikä</a:t>
          </a:r>
          <a:endParaRPr lang="fi-FI" dirty="0"/>
        </a:p>
      </dgm:t>
    </dgm:pt>
    <dgm:pt modelId="{C3E40490-FD2C-2745-8C42-0C71680CAAC6}" type="parTrans" cxnId="{DAC6BBE8-0C2E-EA45-B417-A5B81B55E6CD}">
      <dgm:prSet/>
      <dgm:spPr/>
      <dgm:t>
        <a:bodyPr/>
        <a:lstStyle/>
        <a:p>
          <a:endParaRPr lang="fi-FI"/>
        </a:p>
      </dgm:t>
    </dgm:pt>
    <dgm:pt modelId="{7765F536-A700-5549-9F4D-5CF6AF948298}" type="sibTrans" cxnId="{DAC6BBE8-0C2E-EA45-B417-A5B81B55E6CD}">
      <dgm:prSet/>
      <dgm:spPr/>
      <dgm:t>
        <a:bodyPr/>
        <a:lstStyle/>
        <a:p>
          <a:endParaRPr lang="fi-FI"/>
        </a:p>
      </dgm:t>
    </dgm:pt>
    <dgm:pt modelId="{16A768D0-8D3A-064B-9123-B8536BF14AA9}">
      <dgm:prSet phldrT="[Teksti]"/>
      <dgm:spPr/>
      <dgm:t>
        <a:bodyPr/>
        <a:lstStyle/>
        <a:p>
          <a:r>
            <a:rPr lang="fi-FI" dirty="0" smtClean="0"/>
            <a:t>Nuoret aikuiset</a:t>
          </a:r>
          <a:endParaRPr lang="fi-FI" dirty="0"/>
        </a:p>
      </dgm:t>
    </dgm:pt>
    <dgm:pt modelId="{E7A5F13D-6F76-D144-8B2A-C330AAD36204}" type="parTrans" cxnId="{C2EA7CF2-75EA-1040-9EF5-81A9902BEC83}">
      <dgm:prSet/>
      <dgm:spPr/>
      <dgm:t>
        <a:bodyPr/>
        <a:lstStyle/>
        <a:p>
          <a:endParaRPr lang="fi-FI"/>
        </a:p>
      </dgm:t>
    </dgm:pt>
    <dgm:pt modelId="{D35EE0F5-D8B7-674D-8AFD-7EA1706A3E8D}" type="sibTrans" cxnId="{C2EA7CF2-75EA-1040-9EF5-81A9902BEC83}">
      <dgm:prSet/>
      <dgm:spPr/>
      <dgm:t>
        <a:bodyPr/>
        <a:lstStyle/>
        <a:p>
          <a:endParaRPr lang="fi-FI"/>
        </a:p>
      </dgm:t>
    </dgm:pt>
    <dgm:pt modelId="{8C78D412-06C1-C644-9100-DDE67478A374}">
      <dgm:prSet phldrT="[Teksti]"/>
      <dgm:spPr/>
      <dgm:t>
        <a:bodyPr/>
        <a:lstStyle/>
        <a:p>
          <a:r>
            <a:rPr lang="fi-FI" dirty="0" smtClean="0"/>
            <a:t>Työikäiset</a:t>
          </a:r>
          <a:endParaRPr lang="fi-FI" dirty="0"/>
        </a:p>
      </dgm:t>
    </dgm:pt>
    <dgm:pt modelId="{5B7DA161-C972-394A-8ECB-BC1FC309CAF8}" type="parTrans" cxnId="{C85D9669-5641-494C-AF81-8988F5AF216A}">
      <dgm:prSet/>
      <dgm:spPr/>
      <dgm:t>
        <a:bodyPr/>
        <a:lstStyle/>
        <a:p>
          <a:endParaRPr lang="fi-FI"/>
        </a:p>
      </dgm:t>
    </dgm:pt>
    <dgm:pt modelId="{DF9C813F-0A43-E347-B85A-6E941D0A413A}" type="sibTrans" cxnId="{C85D9669-5641-494C-AF81-8988F5AF216A}">
      <dgm:prSet/>
      <dgm:spPr/>
      <dgm:t>
        <a:bodyPr/>
        <a:lstStyle/>
        <a:p>
          <a:endParaRPr lang="fi-FI"/>
        </a:p>
      </dgm:t>
    </dgm:pt>
    <dgm:pt modelId="{84F45188-3664-2E4E-BF0A-40C0AF49476B}">
      <dgm:prSet phldrT="[Teksti]"/>
      <dgm:spPr/>
      <dgm:t>
        <a:bodyPr/>
        <a:lstStyle/>
        <a:p>
          <a:r>
            <a:rPr lang="fi-FI" dirty="0" smtClean="0"/>
            <a:t>Ikääntyneet</a:t>
          </a:r>
          <a:endParaRPr lang="fi-FI" dirty="0"/>
        </a:p>
      </dgm:t>
    </dgm:pt>
    <dgm:pt modelId="{2878B8B9-6565-E244-B5B2-4C832D4BFD86}" type="parTrans" cxnId="{363A889B-F962-B346-86DD-D7B42E7CBA92}">
      <dgm:prSet/>
      <dgm:spPr/>
    </dgm:pt>
    <dgm:pt modelId="{EA83E942-B00D-A540-B9D2-3CD88CFE11DB}" type="sibTrans" cxnId="{363A889B-F962-B346-86DD-D7B42E7CBA92}">
      <dgm:prSet/>
      <dgm:spPr/>
    </dgm:pt>
    <dgm:pt modelId="{FDE79E13-5500-384F-9941-A65DF88242A2}" type="pres">
      <dgm:prSet presAssocID="{44B07064-9549-6947-BBC3-BF06B551DCE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EA7DB65C-5DCE-084E-B219-E970D39E83E0}" type="pres">
      <dgm:prSet presAssocID="{44B07064-9549-6947-BBC3-BF06B551DCED}" presName="cycle" presStyleCnt="0"/>
      <dgm:spPr/>
    </dgm:pt>
    <dgm:pt modelId="{0C4E11F4-080C-C14A-A03E-F449232D99A9}" type="pres">
      <dgm:prSet presAssocID="{EFC1367C-047E-E746-98EC-49D896E482EC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DA9013C-6828-B744-9B20-284305826293}" type="pres">
      <dgm:prSet presAssocID="{17EB33D4-2135-D94A-9E9B-F5E0629A5C26}" presName="sibTransFirstNode" presStyleLbl="bgShp" presStyleIdx="0" presStyleCnt="1"/>
      <dgm:spPr/>
      <dgm:t>
        <a:bodyPr/>
        <a:lstStyle/>
        <a:p>
          <a:endParaRPr lang="fi-FI"/>
        </a:p>
      </dgm:t>
    </dgm:pt>
    <dgm:pt modelId="{A5F0CC43-52C9-4B42-9978-0DDFC01EC74D}" type="pres">
      <dgm:prSet presAssocID="{5BF9B3CD-6BBB-C646-9C12-0DAD9DAFD2EB}" presName="nodeFollowingNodes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3C4CAE3-BB65-FB4D-8195-66D39CA1E8A1}" type="pres">
      <dgm:prSet presAssocID="{E04371BA-313B-4B43-98CD-515879A83B2C}" presName="nodeFollowingNodes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E8F2614-B6EE-9D42-92BF-E2B802575237}" type="pres">
      <dgm:prSet presAssocID="{16A768D0-8D3A-064B-9123-B8536BF14AA9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C0E0DAE-34EF-8145-BBA0-6EB22DF17108}" type="pres">
      <dgm:prSet presAssocID="{8C78D412-06C1-C644-9100-DDE67478A374}" presName="nodeFollowingNodes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D809C13-6F0C-B848-A8A2-129FC16CCFBD}" type="pres">
      <dgm:prSet presAssocID="{84F45188-3664-2E4E-BF0A-40C0AF49476B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9271E239-C24E-6E41-ABD7-C789C4C13408}" srcId="{44B07064-9549-6947-BBC3-BF06B551DCED}" destId="{5BF9B3CD-6BBB-C646-9C12-0DAD9DAFD2EB}" srcOrd="1" destOrd="0" parTransId="{EF959302-C20D-6441-9BF3-3E4AA094ABBD}" sibTransId="{2AEC03B0-68BC-8543-A113-5A7BF968352A}"/>
    <dgm:cxn modelId="{D878370A-98BE-4047-B109-2FE1DF71B52D}" type="presOf" srcId="{E04371BA-313B-4B43-98CD-515879A83B2C}" destId="{C3C4CAE3-BB65-FB4D-8195-66D39CA1E8A1}" srcOrd="0" destOrd="0" presId="urn:microsoft.com/office/officeart/2005/8/layout/cycle3"/>
    <dgm:cxn modelId="{4C78C695-74EC-104A-AC9A-1557488B530C}" srcId="{44B07064-9549-6947-BBC3-BF06B551DCED}" destId="{EFC1367C-047E-E746-98EC-49D896E482EC}" srcOrd="0" destOrd="0" parTransId="{03919D8E-26B4-124A-9768-DCF36121B50F}" sibTransId="{17EB33D4-2135-D94A-9E9B-F5E0629A5C26}"/>
    <dgm:cxn modelId="{446F2B7D-91AB-A74C-A883-8A60B2DA6407}" type="presOf" srcId="{44B07064-9549-6947-BBC3-BF06B551DCED}" destId="{FDE79E13-5500-384F-9941-A65DF88242A2}" srcOrd="0" destOrd="0" presId="urn:microsoft.com/office/officeart/2005/8/layout/cycle3"/>
    <dgm:cxn modelId="{AF1B33CD-0429-C944-948F-F02CD3DA9F67}" type="presOf" srcId="{84F45188-3664-2E4E-BF0A-40C0AF49476B}" destId="{7D809C13-6F0C-B848-A8A2-129FC16CCFBD}" srcOrd="0" destOrd="0" presId="urn:microsoft.com/office/officeart/2005/8/layout/cycle3"/>
    <dgm:cxn modelId="{C14BC45C-C144-0344-8DE2-487C8EDEB13C}" type="presOf" srcId="{8C78D412-06C1-C644-9100-DDE67478A374}" destId="{CC0E0DAE-34EF-8145-BBA0-6EB22DF17108}" srcOrd="0" destOrd="0" presId="urn:microsoft.com/office/officeart/2005/8/layout/cycle3"/>
    <dgm:cxn modelId="{133C1C63-8E71-734F-9CB8-EAFDFD6C7D23}" type="presOf" srcId="{17EB33D4-2135-D94A-9E9B-F5E0629A5C26}" destId="{5DA9013C-6828-B744-9B20-284305826293}" srcOrd="0" destOrd="0" presId="urn:microsoft.com/office/officeart/2005/8/layout/cycle3"/>
    <dgm:cxn modelId="{748377AA-17A9-EE4B-B87D-5A36A91E788C}" type="presOf" srcId="{5BF9B3CD-6BBB-C646-9C12-0DAD9DAFD2EB}" destId="{A5F0CC43-52C9-4B42-9978-0DDFC01EC74D}" srcOrd="0" destOrd="0" presId="urn:microsoft.com/office/officeart/2005/8/layout/cycle3"/>
    <dgm:cxn modelId="{92F076DA-A654-C74C-A5A6-F46A1B75EF06}" type="presOf" srcId="{EFC1367C-047E-E746-98EC-49D896E482EC}" destId="{0C4E11F4-080C-C14A-A03E-F449232D99A9}" srcOrd="0" destOrd="0" presId="urn:microsoft.com/office/officeart/2005/8/layout/cycle3"/>
    <dgm:cxn modelId="{DAC6BBE8-0C2E-EA45-B417-A5B81B55E6CD}" srcId="{44B07064-9549-6947-BBC3-BF06B551DCED}" destId="{E04371BA-313B-4B43-98CD-515879A83B2C}" srcOrd="2" destOrd="0" parTransId="{C3E40490-FD2C-2745-8C42-0C71680CAAC6}" sibTransId="{7765F536-A700-5549-9F4D-5CF6AF948298}"/>
    <dgm:cxn modelId="{C85D9669-5641-494C-AF81-8988F5AF216A}" srcId="{44B07064-9549-6947-BBC3-BF06B551DCED}" destId="{8C78D412-06C1-C644-9100-DDE67478A374}" srcOrd="4" destOrd="0" parTransId="{5B7DA161-C972-394A-8ECB-BC1FC309CAF8}" sibTransId="{DF9C813F-0A43-E347-B85A-6E941D0A413A}"/>
    <dgm:cxn modelId="{363A889B-F962-B346-86DD-D7B42E7CBA92}" srcId="{44B07064-9549-6947-BBC3-BF06B551DCED}" destId="{84F45188-3664-2E4E-BF0A-40C0AF49476B}" srcOrd="5" destOrd="0" parTransId="{2878B8B9-6565-E244-B5B2-4C832D4BFD86}" sibTransId="{EA83E942-B00D-A540-B9D2-3CD88CFE11DB}"/>
    <dgm:cxn modelId="{C2EA7CF2-75EA-1040-9EF5-81A9902BEC83}" srcId="{44B07064-9549-6947-BBC3-BF06B551DCED}" destId="{16A768D0-8D3A-064B-9123-B8536BF14AA9}" srcOrd="3" destOrd="0" parTransId="{E7A5F13D-6F76-D144-8B2A-C330AAD36204}" sibTransId="{D35EE0F5-D8B7-674D-8AFD-7EA1706A3E8D}"/>
    <dgm:cxn modelId="{129E4CFE-2242-8B4B-A7BF-A6EFBAD3E883}" type="presOf" srcId="{16A768D0-8D3A-064B-9123-B8536BF14AA9}" destId="{3E8F2614-B6EE-9D42-92BF-E2B802575237}" srcOrd="0" destOrd="0" presId="urn:microsoft.com/office/officeart/2005/8/layout/cycle3"/>
    <dgm:cxn modelId="{C6B81C23-A23F-0347-9951-49F97043BA0C}" type="presParOf" srcId="{FDE79E13-5500-384F-9941-A65DF88242A2}" destId="{EA7DB65C-5DCE-084E-B219-E970D39E83E0}" srcOrd="0" destOrd="0" presId="urn:microsoft.com/office/officeart/2005/8/layout/cycle3"/>
    <dgm:cxn modelId="{B8DDE3C7-5DCF-CF41-83FE-6E83CA14AECD}" type="presParOf" srcId="{EA7DB65C-5DCE-084E-B219-E970D39E83E0}" destId="{0C4E11F4-080C-C14A-A03E-F449232D99A9}" srcOrd="0" destOrd="0" presId="urn:microsoft.com/office/officeart/2005/8/layout/cycle3"/>
    <dgm:cxn modelId="{9744D462-4938-2F40-B0F4-9488C24C5832}" type="presParOf" srcId="{EA7DB65C-5DCE-084E-B219-E970D39E83E0}" destId="{5DA9013C-6828-B744-9B20-284305826293}" srcOrd="1" destOrd="0" presId="urn:microsoft.com/office/officeart/2005/8/layout/cycle3"/>
    <dgm:cxn modelId="{CF8DDCD7-6006-034C-9A52-C42FC3ACFA19}" type="presParOf" srcId="{EA7DB65C-5DCE-084E-B219-E970D39E83E0}" destId="{A5F0CC43-52C9-4B42-9978-0DDFC01EC74D}" srcOrd="2" destOrd="0" presId="urn:microsoft.com/office/officeart/2005/8/layout/cycle3"/>
    <dgm:cxn modelId="{F215C86F-6D63-EA40-BA4C-F21F4AA32B14}" type="presParOf" srcId="{EA7DB65C-5DCE-084E-B219-E970D39E83E0}" destId="{C3C4CAE3-BB65-FB4D-8195-66D39CA1E8A1}" srcOrd="3" destOrd="0" presId="urn:microsoft.com/office/officeart/2005/8/layout/cycle3"/>
    <dgm:cxn modelId="{8E708055-19F8-B144-9989-43088C8B9F0F}" type="presParOf" srcId="{EA7DB65C-5DCE-084E-B219-E970D39E83E0}" destId="{3E8F2614-B6EE-9D42-92BF-E2B802575237}" srcOrd="4" destOrd="0" presId="urn:microsoft.com/office/officeart/2005/8/layout/cycle3"/>
    <dgm:cxn modelId="{86CBB859-4154-7A48-9755-0DAE2CD67EDC}" type="presParOf" srcId="{EA7DB65C-5DCE-084E-B219-E970D39E83E0}" destId="{CC0E0DAE-34EF-8145-BBA0-6EB22DF17108}" srcOrd="5" destOrd="0" presId="urn:microsoft.com/office/officeart/2005/8/layout/cycle3"/>
    <dgm:cxn modelId="{0615DE37-9260-E846-ACAE-593E3A9FD3FB}" type="presParOf" srcId="{EA7DB65C-5DCE-084E-B219-E970D39E83E0}" destId="{7D809C13-6F0C-B848-A8A2-129FC16CCFBD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A9013C-6828-B744-9B20-284305826293}">
      <dsp:nvSpPr>
        <dsp:cNvPr id="0" name=""/>
        <dsp:cNvSpPr/>
      </dsp:nvSpPr>
      <dsp:spPr>
        <a:xfrm>
          <a:off x="3092889" y="-3028"/>
          <a:ext cx="4329820" cy="4329820"/>
        </a:xfrm>
        <a:prstGeom prst="circularArrow">
          <a:avLst>
            <a:gd name="adj1" fmla="val 5274"/>
            <a:gd name="adj2" fmla="val 312630"/>
            <a:gd name="adj3" fmla="val 14203897"/>
            <a:gd name="adj4" fmla="val 17141214"/>
            <a:gd name="adj5" fmla="val 547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C4E11F4-080C-C14A-A03E-F449232D99A9}">
      <dsp:nvSpPr>
        <dsp:cNvPr id="0" name=""/>
        <dsp:cNvSpPr/>
      </dsp:nvSpPr>
      <dsp:spPr>
        <a:xfrm>
          <a:off x="4423432" y="1965"/>
          <a:ext cx="1668735" cy="83436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100" kern="1200" dirty="0" smtClean="0"/>
            <a:t>Raskausaika</a:t>
          </a:r>
          <a:endParaRPr lang="fi-FI" sz="2100" kern="1200" dirty="0"/>
        </a:p>
      </dsp:txBody>
      <dsp:txXfrm>
        <a:off x="4464162" y="42695"/>
        <a:ext cx="1587275" cy="752907"/>
      </dsp:txXfrm>
    </dsp:sp>
    <dsp:sp modelId="{A5F0CC43-52C9-4B42-9978-0DDFC01EC74D}">
      <dsp:nvSpPr>
        <dsp:cNvPr id="0" name=""/>
        <dsp:cNvSpPr/>
      </dsp:nvSpPr>
      <dsp:spPr>
        <a:xfrm>
          <a:off x="5944622" y="880225"/>
          <a:ext cx="1668735" cy="83436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100" kern="1200" dirty="0" err="1" smtClean="0"/>
            <a:t>Imeväis</a:t>
          </a:r>
          <a:r>
            <a:rPr lang="fi-FI" sz="2100" kern="1200" dirty="0" smtClean="0"/>
            <a:t>- ja leikki-ikä</a:t>
          </a:r>
          <a:endParaRPr lang="fi-FI" sz="2100" kern="1200" dirty="0"/>
        </a:p>
      </dsp:txBody>
      <dsp:txXfrm>
        <a:off x="5985352" y="920955"/>
        <a:ext cx="1587275" cy="752907"/>
      </dsp:txXfrm>
    </dsp:sp>
    <dsp:sp modelId="{C3C4CAE3-BB65-FB4D-8195-66D39CA1E8A1}">
      <dsp:nvSpPr>
        <dsp:cNvPr id="0" name=""/>
        <dsp:cNvSpPr/>
      </dsp:nvSpPr>
      <dsp:spPr>
        <a:xfrm>
          <a:off x="5944622" y="2636744"/>
          <a:ext cx="1668735" cy="83436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100" kern="1200" dirty="0" smtClean="0"/>
            <a:t>Kouluikä</a:t>
          </a:r>
          <a:endParaRPr lang="fi-FI" sz="2100" kern="1200" dirty="0"/>
        </a:p>
      </dsp:txBody>
      <dsp:txXfrm>
        <a:off x="5985352" y="2677474"/>
        <a:ext cx="1587275" cy="752907"/>
      </dsp:txXfrm>
    </dsp:sp>
    <dsp:sp modelId="{3E8F2614-B6EE-9D42-92BF-E2B802575237}">
      <dsp:nvSpPr>
        <dsp:cNvPr id="0" name=""/>
        <dsp:cNvSpPr/>
      </dsp:nvSpPr>
      <dsp:spPr>
        <a:xfrm>
          <a:off x="4423432" y="3515004"/>
          <a:ext cx="1668735" cy="83436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100" kern="1200" dirty="0" smtClean="0"/>
            <a:t>Nuoret aikuiset</a:t>
          </a:r>
          <a:endParaRPr lang="fi-FI" sz="2100" kern="1200" dirty="0"/>
        </a:p>
      </dsp:txBody>
      <dsp:txXfrm>
        <a:off x="4464162" y="3555734"/>
        <a:ext cx="1587275" cy="752907"/>
      </dsp:txXfrm>
    </dsp:sp>
    <dsp:sp modelId="{CC0E0DAE-34EF-8145-BBA0-6EB22DF17108}">
      <dsp:nvSpPr>
        <dsp:cNvPr id="0" name=""/>
        <dsp:cNvSpPr/>
      </dsp:nvSpPr>
      <dsp:spPr>
        <a:xfrm>
          <a:off x="2902241" y="2636744"/>
          <a:ext cx="1668735" cy="83436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100" kern="1200" dirty="0" smtClean="0"/>
            <a:t>Työikäiset</a:t>
          </a:r>
          <a:endParaRPr lang="fi-FI" sz="2100" kern="1200" dirty="0"/>
        </a:p>
      </dsp:txBody>
      <dsp:txXfrm>
        <a:off x="2942971" y="2677474"/>
        <a:ext cx="1587275" cy="752907"/>
      </dsp:txXfrm>
    </dsp:sp>
    <dsp:sp modelId="{7D809C13-6F0C-B848-A8A2-129FC16CCFBD}">
      <dsp:nvSpPr>
        <dsp:cNvPr id="0" name=""/>
        <dsp:cNvSpPr/>
      </dsp:nvSpPr>
      <dsp:spPr>
        <a:xfrm>
          <a:off x="2902241" y="880225"/>
          <a:ext cx="1668735" cy="83436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100" kern="1200" dirty="0" smtClean="0"/>
            <a:t>Ikääntyneet</a:t>
          </a:r>
          <a:endParaRPr lang="fi-FI" sz="2100" kern="1200" dirty="0"/>
        </a:p>
      </dsp:txBody>
      <dsp:txXfrm>
        <a:off x="2942971" y="920955"/>
        <a:ext cx="1587275" cy="7529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AD913-D352-0046-B40F-5CA7606D2756}" type="datetimeFigureOut">
              <a:rPr lang="fi-FI" smtClean="0"/>
              <a:t>8.11.2018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65B3F-055D-204A-A271-60AED5ABCA0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4974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ian kuvan paikkamerkki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7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i-FI" altLang="fi-FI">
              <a:ea typeface="ＭＳ Ｐゴシック" charset="-128"/>
            </a:endParaRPr>
          </a:p>
        </p:txBody>
      </p:sp>
      <p:sp>
        <p:nvSpPr>
          <p:cNvPr id="16388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A4611A5F-AD54-3748-9110-3383E25AC335}" type="slidenum">
              <a:rPr lang="fi-FI" altLang="fi-FI" sz="1200">
                <a:latin typeface="Calibri" charset="0"/>
              </a:rPr>
              <a:pPr eaLnBrk="1" hangingPunct="1"/>
              <a:t>1</a:t>
            </a:fld>
            <a:endParaRPr lang="fi-FI" altLang="fi-FI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334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n kuvan paikkamerkki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48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fi-FI" altLang="fi-FI">
                <a:latin typeface="Times New Roman" charset="0"/>
                <a:ea typeface="ＭＳ Ｐゴシック" charset="-128"/>
              </a:rPr>
              <a:t>DIA2 Terveyden rakennusaineet</a:t>
            </a:r>
            <a:endParaRPr lang="fi-FI" altLang="fi-FI" sz="600">
              <a:latin typeface="Arial" charset="0"/>
              <a:ea typeface="ＭＳ Ｐゴシック" charset="-128"/>
            </a:endParaRPr>
          </a:p>
          <a:p>
            <a:pPr eaLnBrk="1" hangingPunct="1">
              <a:spcBef>
                <a:spcPct val="0"/>
              </a:spcBef>
            </a:pPr>
            <a:endParaRPr lang="fi-FI" altLang="fi-FI">
              <a:ea typeface="ＭＳ Ｐゴシック" charset="-128"/>
            </a:endParaRPr>
          </a:p>
        </p:txBody>
      </p:sp>
      <p:sp>
        <p:nvSpPr>
          <p:cNvPr id="20484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390879D-0451-E246-8BBE-25AD56FB0F98}" type="slidenum">
              <a:rPr lang="fi-FI" altLang="fi-FI" sz="1200">
                <a:latin typeface="Calibri" charset="0"/>
              </a:rPr>
              <a:pPr eaLnBrk="1" hangingPunct="1"/>
              <a:t>2</a:t>
            </a:fld>
            <a:endParaRPr lang="fi-FI" altLang="fi-FI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251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ian kuvan paikkamerkki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531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fi-FI" altLang="fi-FI">
                <a:ea typeface="ＭＳ Ｐゴシック" charset="-128"/>
              </a:rPr>
              <a:t>DIA3 Lasten ja nuorten terveyserot</a:t>
            </a:r>
          </a:p>
        </p:txBody>
      </p:sp>
      <p:sp>
        <p:nvSpPr>
          <p:cNvPr id="22532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3455E19C-B706-704B-A672-8624CE5691E4}" type="slidenum">
              <a:rPr lang="fi-FI" altLang="fi-FI" sz="1200">
                <a:latin typeface="Calibri" charset="0"/>
              </a:rPr>
              <a:pPr eaLnBrk="1" hangingPunct="1"/>
              <a:t>5</a:t>
            </a:fld>
            <a:endParaRPr lang="fi-FI" altLang="fi-FI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426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ian kuvan paikkamerkki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fi-FI" altLang="fi-FI">
                <a:ea typeface="ＭＳ Ｐゴシック" charset="-128"/>
              </a:rPr>
              <a:t>DIA7 Erot säilyvät ennallaan</a:t>
            </a:r>
          </a:p>
        </p:txBody>
      </p:sp>
      <p:sp>
        <p:nvSpPr>
          <p:cNvPr id="30724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8084E337-7F88-614F-8860-9733FC23F1E4}" type="slidenum">
              <a:rPr lang="fi-FI" altLang="fi-FI" sz="1200">
                <a:latin typeface="Calibri" charset="0"/>
              </a:rPr>
              <a:pPr eaLnBrk="1" hangingPunct="1"/>
              <a:t>6</a:t>
            </a:fld>
            <a:endParaRPr lang="fi-FI" altLang="fi-FI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420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0112-6B8E-E24F-9E08-88F54C42F435}" type="datetimeFigureOut">
              <a:rPr lang="fi-FI" smtClean="0"/>
              <a:t>8.11.2018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26EA-2FFE-7644-A726-1AC44BEDB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474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0112-6B8E-E24F-9E08-88F54C42F435}" type="datetimeFigureOut">
              <a:rPr lang="fi-FI" smtClean="0"/>
              <a:t>8.11.2018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26EA-2FFE-7644-A726-1AC44BEDB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837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0112-6B8E-E24F-9E08-88F54C42F435}" type="datetimeFigureOut">
              <a:rPr lang="fi-FI" smtClean="0"/>
              <a:t>8.11.2018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26EA-2FFE-7644-A726-1AC44BEDB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183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0112-6B8E-E24F-9E08-88F54C42F435}" type="datetimeFigureOut">
              <a:rPr lang="fi-FI" smtClean="0"/>
              <a:t>8.11.2018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26EA-2FFE-7644-A726-1AC44BEDB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849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0112-6B8E-E24F-9E08-88F54C42F435}" type="datetimeFigureOut">
              <a:rPr lang="fi-FI" smtClean="0"/>
              <a:t>8.11.2018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26EA-2FFE-7644-A726-1AC44BEDB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127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0112-6B8E-E24F-9E08-88F54C42F435}" type="datetimeFigureOut">
              <a:rPr lang="fi-FI" smtClean="0"/>
              <a:t>8.11.2018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26EA-2FFE-7644-A726-1AC44BEDB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2686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0112-6B8E-E24F-9E08-88F54C42F435}" type="datetimeFigureOut">
              <a:rPr lang="fi-FI" smtClean="0"/>
              <a:t>8.11.2018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26EA-2FFE-7644-A726-1AC44BEDB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597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0112-6B8E-E24F-9E08-88F54C42F435}" type="datetimeFigureOut">
              <a:rPr lang="fi-FI" smtClean="0"/>
              <a:t>8.11.2018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26EA-2FFE-7644-A726-1AC44BEDB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106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0112-6B8E-E24F-9E08-88F54C42F435}" type="datetimeFigureOut">
              <a:rPr lang="fi-FI" smtClean="0"/>
              <a:t>8.11.2018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26EA-2FFE-7644-A726-1AC44BEDB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7207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0112-6B8E-E24F-9E08-88F54C42F435}" type="datetimeFigureOut">
              <a:rPr lang="fi-FI" smtClean="0"/>
              <a:t>8.11.2018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26EA-2FFE-7644-A726-1AC44BEDB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6353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0112-6B8E-E24F-9E08-88F54C42F435}" type="datetimeFigureOut">
              <a:rPr lang="fi-FI" smtClean="0"/>
              <a:t>8.11.2018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26EA-2FFE-7644-A726-1AC44BEDB0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94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80112-6B8E-E24F-9E08-88F54C42F435}" type="datetimeFigureOut">
              <a:rPr lang="fi-FI" smtClean="0"/>
              <a:t>8.11.2018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626EA-2FFE-7644-A726-1AC44BEDB090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Kuva 6" descr="EDUkustannus_4V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001" y="5800101"/>
            <a:ext cx="1747687" cy="556249"/>
          </a:xfrm>
          <a:prstGeom prst="rect">
            <a:avLst/>
          </a:prstGeom>
        </p:spPr>
      </p:pic>
      <p:pic>
        <p:nvPicPr>
          <p:cNvPr id="8" name="Kuva 7" descr="logo2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12" y="5451008"/>
            <a:ext cx="927976" cy="905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288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ctrTitle"/>
          </p:nvPr>
        </p:nvSpPr>
        <p:spPr>
          <a:xfrm>
            <a:off x="2716213" y="2130426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i-FI" altLang="fi-FI" sz="5400" dirty="0" smtClean="0">
                <a:latin typeface="Arial Black" charset="0"/>
                <a:ea typeface="ＭＳ Ｐゴシック" charset="-128"/>
              </a:rPr>
              <a:t>I Terveys ja elämänkulku</a:t>
            </a:r>
            <a:endParaRPr lang="fi-FI" altLang="fi-FI" sz="5400" dirty="0">
              <a:latin typeface="Arial Black" charset="0"/>
              <a:ea typeface="ＭＳ Ｐゴシック" charset="-128"/>
            </a:endParaRPr>
          </a:p>
        </p:txBody>
      </p:sp>
      <p:sp>
        <p:nvSpPr>
          <p:cNvPr id="15363" name="Alaotsikko 2"/>
          <p:cNvSpPr>
            <a:spLocks noGrp="1"/>
          </p:cNvSpPr>
          <p:nvPr>
            <p:ph type="subTitle" idx="1"/>
          </p:nvPr>
        </p:nvSpPr>
        <p:spPr>
          <a:xfrm>
            <a:off x="3216275" y="4076700"/>
            <a:ext cx="6400800" cy="259238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fi-FI" altLang="fi-FI" sz="1800" dirty="0">
                <a:solidFill>
                  <a:srgbClr val="898989"/>
                </a:solidFill>
                <a:latin typeface="Arial" charset="0"/>
                <a:ea typeface="ＭＳ Ｐゴシック" charset="-128"/>
              </a:rPr>
              <a:t>Virtaa </a:t>
            </a:r>
            <a:r>
              <a:rPr lang="fi-FI" altLang="fi-FI" sz="1800" dirty="0" smtClean="0">
                <a:solidFill>
                  <a:srgbClr val="898989"/>
                </a:solidFill>
                <a:latin typeface="Arial" charset="0"/>
                <a:ea typeface="ＭＳ Ｐゴシック" charset="-128"/>
              </a:rPr>
              <a:t>TE2</a:t>
            </a:r>
            <a:endParaRPr lang="fi-FI" altLang="fi-FI" sz="1800" dirty="0">
              <a:solidFill>
                <a:srgbClr val="898989"/>
              </a:solidFill>
              <a:latin typeface="Arial" charset="0"/>
              <a:ea typeface="ＭＳ Ｐゴシック" charset="-128"/>
            </a:endParaRPr>
          </a:p>
          <a:p>
            <a:pPr eaLnBrk="1" hangingPunct="1"/>
            <a:r>
              <a:rPr lang="fi-FI" altLang="fi-FI" dirty="0" smtClean="0">
                <a:solidFill>
                  <a:srgbClr val="898989"/>
                </a:solidFill>
                <a:latin typeface="Arial Black" charset="0"/>
                <a:ea typeface="ＭＳ Ｐゴシック" charset="-128"/>
              </a:rPr>
              <a:t>Ihminen, ympäristö ja terveys</a:t>
            </a:r>
            <a:endParaRPr lang="fi-FI" altLang="fi-FI" dirty="0">
              <a:solidFill>
                <a:srgbClr val="898989"/>
              </a:solidFill>
              <a:latin typeface="Arial Black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38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Otsikko 1"/>
          <p:cNvSpPr>
            <a:spLocks noGrp="1"/>
          </p:cNvSpPr>
          <p:nvPr>
            <p:ph type="title"/>
          </p:nvPr>
        </p:nvSpPr>
        <p:spPr>
          <a:xfrm>
            <a:off x="1981200" y="6096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i-FI" altLang="fi-FI" b="1" dirty="0">
                <a:solidFill>
                  <a:srgbClr val="000000"/>
                </a:solidFill>
                <a:latin typeface="Arial Black" charset="0"/>
                <a:ea typeface="Calibri" charset="0"/>
              </a:rPr>
              <a:t>Terveyden</a:t>
            </a:r>
            <a:r>
              <a:rPr lang="fi-FI" altLang="fi-FI" b="1" dirty="0">
                <a:solidFill>
                  <a:srgbClr val="990000"/>
                </a:solidFill>
                <a:latin typeface="Arial Black" charset="0"/>
                <a:ea typeface="Calibri" charset="0"/>
              </a:rPr>
              <a:t> </a:t>
            </a:r>
            <a:r>
              <a:rPr lang="fi-FI" altLang="fi-FI" b="1" dirty="0">
                <a:solidFill>
                  <a:srgbClr val="000000"/>
                </a:solidFill>
                <a:latin typeface="Arial Black" charset="0"/>
                <a:ea typeface="Calibri" charset="0"/>
              </a:rPr>
              <a:t>rakennusaineet</a:t>
            </a:r>
            <a:r>
              <a:rPr lang="fi-FI" altLang="fi-FI" dirty="0">
                <a:latin typeface="Arial Black" charset="0"/>
                <a:ea typeface="Calibri" charset="0"/>
              </a:rPr>
              <a:t/>
            </a:r>
            <a:br>
              <a:rPr lang="fi-FI" altLang="fi-FI" dirty="0">
                <a:latin typeface="Arial Black" charset="0"/>
                <a:ea typeface="Calibri" charset="0"/>
              </a:rPr>
            </a:br>
            <a:endParaRPr lang="fi-FI" altLang="fi-FI" dirty="0">
              <a:latin typeface="Arial Black" charset="0"/>
              <a:ea typeface="Calibri" charset="0"/>
            </a:endParaRPr>
          </a:p>
        </p:txBody>
      </p:sp>
      <p:sp>
        <p:nvSpPr>
          <p:cNvPr id="19460" name="Sisällön paikkamerkki 2"/>
          <p:cNvSpPr>
            <a:spLocks noGrp="1"/>
          </p:cNvSpPr>
          <p:nvPr>
            <p:ph idx="1"/>
          </p:nvPr>
        </p:nvSpPr>
        <p:spPr>
          <a:xfrm>
            <a:off x="3124200" y="2362200"/>
            <a:ext cx="6477000" cy="3276600"/>
          </a:xfrm>
        </p:spPr>
        <p:txBody>
          <a:bodyPr/>
          <a:lstStyle/>
          <a:p>
            <a:pPr marL="0" indent="0">
              <a:lnSpc>
                <a:spcPts val="4538"/>
              </a:lnSpc>
              <a:spcBef>
                <a:spcPct val="0"/>
              </a:spcBef>
            </a:pPr>
            <a:r>
              <a:rPr lang="fi-FI" altLang="fi-FI" sz="3000">
                <a:latin typeface="Arial" charset="0"/>
                <a:ea typeface="ＭＳ Ｐゴシック" charset="-128"/>
              </a:rPr>
              <a:t> </a:t>
            </a:r>
            <a:r>
              <a:rPr lang="fi-FI" altLang="fi-FI">
                <a:latin typeface="Arial" charset="0"/>
                <a:ea typeface="ＭＳ Ｐゴシック" charset="-128"/>
              </a:rPr>
              <a:t>Perimä</a:t>
            </a:r>
          </a:p>
          <a:p>
            <a:pPr marL="0" indent="0">
              <a:lnSpc>
                <a:spcPts val="4538"/>
              </a:lnSpc>
              <a:spcBef>
                <a:spcPct val="0"/>
              </a:spcBef>
            </a:pPr>
            <a:r>
              <a:rPr lang="fi-FI" altLang="fi-FI">
                <a:latin typeface="Arial" charset="0"/>
                <a:ea typeface="ＭＳ Ｐゴシック" charset="-128"/>
              </a:rPr>
              <a:t> Elintavat</a:t>
            </a:r>
          </a:p>
          <a:p>
            <a:pPr marL="0" indent="0">
              <a:lnSpc>
                <a:spcPts val="4538"/>
              </a:lnSpc>
              <a:spcBef>
                <a:spcPct val="0"/>
              </a:spcBef>
            </a:pPr>
            <a:r>
              <a:rPr lang="fi-FI" altLang="fi-FI">
                <a:latin typeface="Arial" charset="0"/>
                <a:ea typeface="ＭＳ Ｐゴシック" charset="-128"/>
              </a:rPr>
              <a:t> Yhteiskunta ja terveydenhuolto</a:t>
            </a:r>
          </a:p>
          <a:p>
            <a:pPr marL="0" indent="0">
              <a:lnSpc>
                <a:spcPts val="4538"/>
              </a:lnSpc>
              <a:spcBef>
                <a:spcPct val="0"/>
              </a:spcBef>
            </a:pPr>
            <a:r>
              <a:rPr lang="fi-FI" altLang="fi-FI">
                <a:latin typeface="Arial" charset="0"/>
                <a:ea typeface="ＭＳ Ｐゴシック" charset="-128"/>
              </a:rPr>
              <a:t> Omat valinnat</a:t>
            </a:r>
          </a:p>
          <a:p>
            <a:pPr marL="0" indent="0">
              <a:lnSpc>
                <a:spcPts val="4538"/>
              </a:lnSpc>
              <a:spcBef>
                <a:spcPct val="0"/>
              </a:spcBef>
            </a:pPr>
            <a:r>
              <a:rPr lang="fi-FI" altLang="fi-FI">
                <a:latin typeface="Arial" charset="0"/>
                <a:ea typeface="ＭＳ Ｐゴシック" charset="-128"/>
              </a:rPr>
              <a:t> Sattuma</a:t>
            </a:r>
          </a:p>
        </p:txBody>
      </p:sp>
      <p:sp>
        <p:nvSpPr>
          <p:cNvPr id="19461" name="Alatunnisteen paikkamerkki 4"/>
          <p:cNvSpPr>
            <a:spLocks noGrp="1"/>
          </p:cNvSpPr>
          <p:nvPr>
            <p:ph type="ftr" sz="quarter" idx="11"/>
          </p:nvPr>
        </p:nvSpPr>
        <p:spPr bwMode="auto">
          <a:xfrm>
            <a:off x="3962400" y="6356351"/>
            <a:ext cx="41910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i-FI" altLang="fi-FI" sz="800" dirty="0">
                <a:solidFill>
                  <a:srgbClr val="990000"/>
                </a:solidFill>
              </a:rPr>
              <a:t>VIRTAA </a:t>
            </a:r>
            <a:r>
              <a:rPr lang="fi-FI" altLang="fi-FI" sz="800" dirty="0" smtClean="0">
                <a:solidFill>
                  <a:srgbClr val="990000"/>
                </a:solidFill>
              </a:rPr>
              <a:t>TE2 Ihminen, ympäristö ja terveys </a:t>
            </a:r>
            <a:r>
              <a:rPr lang="fi-FI" altLang="fi-FI" sz="800" dirty="0">
                <a:solidFill>
                  <a:srgbClr val="990000"/>
                </a:solidFill>
              </a:rPr>
              <a:t>| </a:t>
            </a:r>
            <a:r>
              <a:rPr lang="fi-FI" altLang="fi-FI" sz="800" dirty="0" smtClean="0">
                <a:solidFill>
                  <a:srgbClr val="990000"/>
                </a:solidFill>
              </a:rPr>
              <a:t>Terveys </a:t>
            </a:r>
            <a:r>
              <a:rPr lang="fi-FI" altLang="fi-FI" sz="800" smtClean="0">
                <a:solidFill>
                  <a:srgbClr val="990000"/>
                </a:solidFill>
              </a:rPr>
              <a:t>ja elämänkulku</a:t>
            </a:r>
            <a:endParaRPr lang="fi-FI" altLang="fi-FI" sz="800">
              <a:solidFill>
                <a:srgbClr val="990000"/>
              </a:solidFill>
            </a:endParaRPr>
          </a:p>
        </p:txBody>
      </p:sp>
      <p:sp>
        <p:nvSpPr>
          <p:cNvPr id="19458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102813FD-765F-3F45-AF1D-233E3840C702}" type="slidenum">
              <a:rPr lang="fi-FI" altLang="fi-FI" sz="1200">
                <a:solidFill>
                  <a:srgbClr val="898989"/>
                </a:solidFill>
                <a:latin typeface="Calibri" charset="0"/>
              </a:rPr>
              <a:pPr eaLnBrk="1" hangingPunct="1"/>
              <a:t>2</a:t>
            </a:fld>
            <a:endParaRPr lang="fi-FI" altLang="fi-FI" sz="1200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316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>
                <a:latin typeface="Arial Black" charset="0"/>
                <a:ea typeface="Arial Black" charset="0"/>
                <a:cs typeface="Arial Black" charset="0"/>
              </a:rPr>
              <a:t>Geenit</a:t>
            </a:r>
            <a:endParaRPr lang="fi-FI" b="1" dirty="0"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 bwMode="auto">
          <a:xfrm>
            <a:off x="3962400" y="6356351"/>
            <a:ext cx="41910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i-FI" altLang="fi-FI" sz="800" dirty="0">
                <a:solidFill>
                  <a:srgbClr val="990000"/>
                </a:solidFill>
              </a:rPr>
              <a:t>VIRTAA </a:t>
            </a:r>
            <a:r>
              <a:rPr lang="fi-FI" altLang="fi-FI" sz="800" dirty="0" smtClean="0">
                <a:solidFill>
                  <a:srgbClr val="990000"/>
                </a:solidFill>
              </a:rPr>
              <a:t>TE2 Ihminen, ympäristö ja terveys </a:t>
            </a:r>
            <a:r>
              <a:rPr lang="fi-FI" altLang="fi-FI" sz="800" dirty="0">
                <a:solidFill>
                  <a:srgbClr val="990000"/>
                </a:solidFill>
              </a:rPr>
              <a:t>| </a:t>
            </a:r>
            <a:r>
              <a:rPr lang="fi-FI" altLang="fi-FI" sz="800" dirty="0" smtClean="0">
                <a:solidFill>
                  <a:srgbClr val="990000"/>
                </a:solidFill>
              </a:rPr>
              <a:t>Terveys </a:t>
            </a:r>
            <a:r>
              <a:rPr lang="fi-FI" altLang="fi-FI" sz="800" smtClean="0">
                <a:solidFill>
                  <a:srgbClr val="990000"/>
                </a:solidFill>
              </a:rPr>
              <a:t>ja elämänkulku</a:t>
            </a:r>
            <a:endParaRPr lang="fi-FI" altLang="fi-FI" sz="800">
              <a:solidFill>
                <a:srgbClr val="990000"/>
              </a:solidFill>
            </a:endParaRPr>
          </a:p>
        </p:txBody>
      </p:sp>
      <p:pic>
        <p:nvPicPr>
          <p:cNvPr id="4098" name="Picture 2" descr="eeni on periytymisen perusyksikkö, joka muodostuu DNA:sta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139" y="1945410"/>
            <a:ext cx="6424964" cy="4178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456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>
                <a:latin typeface="Arial Black" charset="0"/>
                <a:ea typeface="Arial Black" charset="0"/>
                <a:cs typeface="Arial Black" charset="0"/>
              </a:rPr>
              <a:t>Elämänkulku</a:t>
            </a:r>
            <a:endParaRPr lang="fi-FI" b="1" dirty="0">
              <a:latin typeface="Arial Black" charset="0"/>
              <a:ea typeface="Arial Black" charset="0"/>
              <a:cs typeface="Arial Black" charset="0"/>
            </a:endParaRP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244819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 bwMode="auto">
          <a:xfrm>
            <a:off x="3962400" y="6356351"/>
            <a:ext cx="41910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i-FI" altLang="fi-FI" sz="800" dirty="0">
                <a:solidFill>
                  <a:srgbClr val="990000"/>
                </a:solidFill>
              </a:rPr>
              <a:t>VIRTAA </a:t>
            </a:r>
            <a:r>
              <a:rPr lang="fi-FI" altLang="fi-FI" sz="800" dirty="0" smtClean="0">
                <a:solidFill>
                  <a:srgbClr val="990000"/>
                </a:solidFill>
              </a:rPr>
              <a:t>TE2 Ihminen, ympäristö ja terveys </a:t>
            </a:r>
            <a:r>
              <a:rPr lang="fi-FI" altLang="fi-FI" sz="800" dirty="0">
                <a:solidFill>
                  <a:srgbClr val="990000"/>
                </a:solidFill>
              </a:rPr>
              <a:t>| </a:t>
            </a:r>
            <a:r>
              <a:rPr lang="fi-FI" altLang="fi-FI" sz="800" dirty="0" smtClean="0">
                <a:solidFill>
                  <a:srgbClr val="990000"/>
                </a:solidFill>
              </a:rPr>
              <a:t>Terveys </a:t>
            </a:r>
            <a:r>
              <a:rPr lang="fi-FI" altLang="fi-FI" sz="800" smtClean="0">
                <a:solidFill>
                  <a:srgbClr val="990000"/>
                </a:solidFill>
              </a:rPr>
              <a:t>ja elämänkulku</a:t>
            </a:r>
            <a:endParaRPr lang="fi-FI" altLang="fi-FI" sz="8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191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Otsikko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8229600" cy="1143000"/>
          </a:xfrm>
        </p:spPr>
        <p:txBody>
          <a:bodyPr/>
          <a:lstStyle/>
          <a:p>
            <a:pPr eaLnBrk="1" hangingPunct="1"/>
            <a:r>
              <a:rPr lang="fi-FI" altLang="fi-FI" sz="3800" dirty="0">
                <a:latin typeface="Arial Black" charset="0"/>
                <a:ea typeface="ＭＳ Ｐゴシック" charset="-128"/>
              </a:rPr>
              <a:t>Lasten ja nuorten terveyserot</a:t>
            </a: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 bwMode="auto">
          <a:xfrm>
            <a:off x="3962400" y="6356351"/>
            <a:ext cx="41910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i-FI" altLang="fi-FI" sz="800" dirty="0">
                <a:solidFill>
                  <a:srgbClr val="990000"/>
                </a:solidFill>
              </a:rPr>
              <a:t>VIRTAA </a:t>
            </a:r>
            <a:r>
              <a:rPr lang="fi-FI" altLang="fi-FI" sz="800" dirty="0" smtClean="0">
                <a:solidFill>
                  <a:srgbClr val="990000"/>
                </a:solidFill>
              </a:rPr>
              <a:t>TE2 Ihminen, ympäristö ja terveys </a:t>
            </a:r>
            <a:r>
              <a:rPr lang="fi-FI" altLang="fi-FI" sz="800" dirty="0">
                <a:solidFill>
                  <a:srgbClr val="990000"/>
                </a:solidFill>
              </a:rPr>
              <a:t>| </a:t>
            </a:r>
            <a:r>
              <a:rPr lang="fi-FI" altLang="fi-FI" sz="800" dirty="0" smtClean="0">
                <a:solidFill>
                  <a:srgbClr val="990000"/>
                </a:solidFill>
              </a:rPr>
              <a:t>Terveys </a:t>
            </a:r>
            <a:r>
              <a:rPr lang="fi-FI" altLang="fi-FI" sz="800" smtClean="0">
                <a:solidFill>
                  <a:srgbClr val="990000"/>
                </a:solidFill>
              </a:rPr>
              <a:t>ja elämänkulku</a:t>
            </a:r>
            <a:endParaRPr lang="fi-FI" altLang="fi-FI" sz="800">
              <a:solidFill>
                <a:srgbClr val="990000"/>
              </a:solidFill>
            </a:endParaRPr>
          </a:p>
        </p:txBody>
      </p:sp>
      <p:sp>
        <p:nvSpPr>
          <p:cNvPr id="21506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5C817F6-FE4E-EE40-B205-A582D39E2FA3}" type="slidenum">
              <a:rPr lang="fi-FI" altLang="fi-FI" sz="1200">
                <a:solidFill>
                  <a:srgbClr val="898989"/>
                </a:solidFill>
                <a:latin typeface="Calibri" charset="0"/>
              </a:rPr>
              <a:pPr eaLnBrk="1" hangingPunct="1"/>
              <a:t>5</a:t>
            </a:fld>
            <a:endParaRPr lang="fi-FI" altLang="fi-FI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2286001" y="1371601"/>
            <a:ext cx="7783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i-FI" altLang="fi-FI" sz="1200" b="1"/>
              <a:t>Nuorten osuudet (%) terveystottumuksen tai –ongelman, koulumenestyksen (14-vuotiaat) ja koulu-uran etenemisen (16–18-vuotiaat) mukaan </a:t>
            </a:r>
            <a:r>
              <a:rPr lang="fi-FI" altLang="fi-FI" sz="1000"/>
              <a:t>(Nuorten terveystapatutkimus 2009)</a:t>
            </a:r>
          </a:p>
        </p:txBody>
      </p:sp>
      <p:graphicFrame>
        <p:nvGraphicFramePr>
          <p:cNvPr id="21703" name="Group 199"/>
          <p:cNvGraphicFramePr>
            <a:graphicFrameLocks noGrp="1"/>
          </p:cNvGraphicFramePr>
          <p:nvPr/>
        </p:nvGraphicFramePr>
        <p:xfrm>
          <a:off x="2359025" y="2057400"/>
          <a:ext cx="7704138" cy="4154490"/>
        </p:xfrm>
        <a:graphic>
          <a:graphicData uri="http://schemas.openxmlformats.org/drawingml/2006/table">
            <a:tbl>
              <a:tblPr/>
              <a:tblGrid>
                <a:gridCol w="1484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8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8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5900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i-FI" altLang="fi-FI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Terveystottumus, terveysongelma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Koulumenestys (14-vuotiaat)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Koulu-ura (16–18-vuotiaat)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Erittäin hyvä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Hyvä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Keskin-kertainen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Huono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Lukio, hyvä koulumenestys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Lukio, huono koulumenestys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Ammattikoulu tai -opisto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Ei koulussa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Tupakoi päivittäin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Tosi humala kuukausittain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Nukkuu alle kahdeksan tuntia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Liikuntaa alle kaksi kertaa viikossa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1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Aamiainen alle kolmesti viikossa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Muu kuin rasvaton maito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Ei harjaa päivittäin hampaitaan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Haittaava pitkäaikaissairaus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Jatkuvasti reseptilääkkeitä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7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Kokee terveytensä huonoksi tai keskinkertaiseksi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7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Yli kaksi stressioiretta viikossa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288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Otsikko 1"/>
          <p:cNvSpPr>
            <a:spLocks noGrp="1"/>
          </p:cNvSpPr>
          <p:nvPr>
            <p:ph type="title"/>
          </p:nvPr>
        </p:nvSpPr>
        <p:spPr>
          <a:xfrm>
            <a:off x="2135188" y="152400"/>
            <a:ext cx="8229600" cy="1143000"/>
          </a:xfrm>
        </p:spPr>
        <p:txBody>
          <a:bodyPr/>
          <a:lstStyle/>
          <a:p>
            <a:pPr eaLnBrk="1" hangingPunct="1"/>
            <a:r>
              <a:rPr lang="fi-FI" altLang="fi-FI" dirty="0">
                <a:latin typeface="Arial Black" charset="0"/>
                <a:ea typeface="ＭＳ Ｐゴシック" charset="-128"/>
              </a:rPr>
              <a:t>Erot säilyvät ennallaan</a:t>
            </a:r>
          </a:p>
        </p:txBody>
      </p:sp>
      <p:sp>
        <p:nvSpPr>
          <p:cNvPr id="29700" name="Sisällön paikkamerkki 2"/>
          <p:cNvSpPr>
            <a:spLocks noGrp="1"/>
          </p:cNvSpPr>
          <p:nvPr>
            <p:ph idx="1"/>
          </p:nvPr>
        </p:nvSpPr>
        <p:spPr>
          <a:xfrm>
            <a:off x="4114800" y="1600201"/>
            <a:ext cx="6096000" cy="4525963"/>
          </a:xfrm>
        </p:spPr>
        <p:txBody>
          <a:bodyPr/>
          <a:lstStyle/>
          <a:p>
            <a:pPr eaLnBrk="1" hangingPunct="1"/>
            <a:endParaRPr lang="fi-FI" altLang="fi-FI">
              <a:latin typeface="Arial" charset="0"/>
              <a:ea typeface="ＭＳ Ｐゴシック" charset="-128"/>
            </a:endParaRPr>
          </a:p>
          <a:p>
            <a:pPr eaLnBrk="1" hangingPunct="1"/>
            <a:endParaRPr lang="fi-FI" altLang="fi-FI">
              <a:latin typeface="Arial" charset="0"/>
              <a:ea typeface="ＭＳ Ｐゴシック" charset="-128"/>
            </a:endParaRPr>
          </a:p>
          <a:p>
            <a:pPr eaLnBrk="1" hangingPunct="1"/>
            <a:endParaRPr lang="fi-FI" altLang="fi-FI">
              <a:latin typeface="Arial" charset="0"/>
              <a:ea typeface="ＭＳ Ｐゴシック" charset="-128"/>
            </a:endParaRP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 bwMode="auto">
          <a:xfrm>
            <a:off x="3962400" y="6356351"/>
            <a:ext cx="41910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i-FI" altLang="fi-FI" sz="800" dirty="0">
                <a:solidFill>
                  <a:srgbClr val="990000"/>
                </a:solidFill>
              </a:rPr>
              <a:t>VIRTAA </a:t>
            </a:r>
            <a:r>
              <a:rPr lang="fi-FI" altLang="fi-FI" sz="800" dirty="0" smtClean="0">
                <a:solidFill>
                  <a:srgbClr val="990000"/>
                </a:solidFill>
              </a:rPr>
              <a:t>TE2 Ihminen, ympäristö ja terveys </a:t>
            </a:r>
            <a:r>
              <a:rPr lang="fi-FI" altLang="fi-FI" sz="800" dirty="0">
                <a:solidFill>
                  <a:srgbClr val="990000"/>
                </a:solidFill>
              </a:rPr>
              <a:t>| </a:t>
            </a:r>
            <a:r>
              <a:rPr lang="fi-FI" altLang="fi-FI" sz="800" dirty="0" smtClean="0">
                <a:solidFill>
                  <a:srgbClr val="990000"/>
                </a:solidFill>
              </a:rPr>
              <a:t>Terveys </a:t>
            </a:r>
            <a:r>
              <a:rPr lang="fi-FI" altLang="fi-FI" sz="800" smtClean="0">
                <a:solidFill>
                  <a:srgbClr val="990000"/>
                </a:solidFill>
              </a:rPr>
              <a:t>ja elämänkulku</a:t>
            </a:r>
            <a:endParaRPr lang="fi-FI" altLang="fi-FI" sz="800">
              <a:solidFill>
                <a:srgbClr val="990000"/>
              </a:solidFill>
            </a:endParaRPr>
          </a:p>
        </p:txBody>
      </p:sp>
      <p:sp>
        <p:nvSpPr>
          <p:cNvPr id="29698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93A9B98A-FD3B-D948-8935-542E3B773520}" type="slidenum">
              <a:rPr lang="fi-FI" altLang="fi-FI" sz="1200">
                <a:solidFill>
                  <a:srgbClr val="898989"/>
                </a:solidFill>
                <a:latin typeface="Calibri" charset="0"/>
              </a:rPr>
              <a:pPr eaLnBrk="1" hangingPunct="1"/>
              <a:t>6</a:t>
            </a:fld>
            <a:endParaRPr lang="fi-FI" altLang="fi-FI" sz="1200">
              <a:solidFill>
                <a:srgbClr val="898989"/>
              </a:solidFill>
              <a:latin typeface="Calibri" charset="0"/>
            </a:endParaRPr>
          </a:p>
        </p:txBody>
      </p:sp>
      <p:pic>
        <p:nvPicPr>
          <p:cNvPr id="29701" name="Picture 4" descr="graafi_elinajanodo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219200"/>
            <a:ext cx="35052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3" name="Text Box 5"/>
          <p:cNvSpPr txBox="1">
            <a:spLocks noChangeArrowheads="1"/>
          </p:cNvSpPr>
          <p:nvPr/>
        </p:nvSpPr>
        <p:spPr bwMode="auto">
          <a:xfrm>
            <a:off x="2667000" y="2682875"/>
            <a:ext cx="259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i-FI" altLang="fi-FI" sz="1600"/>
              <a:t>Sosiaaliryhmän mukaan esitetty 35-vuotiaiden elinajanodote Suomessa vuosina 1983–2005</a:t>
            </a:r>
          </a:p>
          <a:p>
            <a:pPr eaLnBrk="1" hangingPunct="1"/>
            <a:endParaRPr lang="fi-FI" altLang="fi-FI" sz="1600"/>
          </a:p>
          <a:p>
            <a:pPr eaLnBrk="1" hangingPunct="1"/>
            <a:r>
              <a:rPr lang="fi-FI" altLang="fi-FI" sz="1200"/>
              <a:t>(Terveyden ja hyvinvoinnin laitos)</a:t>
            </a:r>
          </a:p>
          <a:p>
            <a:pPr eaLnBrk="1" hangingPunct="1"/>
            <a:endParaRPr lang="fi-FI" altLang="fi-FI" sz="1600"/>
          </a:p>
        </p:txBody>
      </p:sp>
    </p:spTree>
    <p:extLst>
      <p:ext uri="{BB962C8B-B14F-4D97-AF65-F5344CB8AC3E}">
        <p14:creationId xmlns:p14="http://schemas.microsoft.com/office/powerpoint/2010/main" val="1189350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fi-FI" altLang="fi-FI" b="1" dirty="0">
                <a:solidFill>
                  <a:srgbClr val="333333"/>
                </a:solidFill>
                <a:latin typeface="Arial Black" charset="0"/>
                <a:ea typeface="Arial Black" charset="0"/>
                <a:cs typeface="Arial Black" charset="0"/>
              </a:rPr>
              <a:t>Eläkkeellesiirtymisikä </a:t>
            </a:r>
            <a:r>
              <a:rPr lang="fi-FI" altLang="fi-FI" b="1" dirty="0" smtClean="0">
                <a:solidFill>
                  <a:srgbClr val="333333"/>
                </a:solidFill>
                <a:latin typeface="Arial Black" charset="0"/>
                <a:ea typeface="Arial Black" charset="0"/>
                <a:cs typeface="Arial Black" charset="0"/>
              </a:rPr>
              <a:t>työeläkejärjestelmässä</a:t>
            </a:r>
            <a:endParaRPr lang="fi-FI" b="1" dirty="0"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 bwMode="auto">
          <a:xfrm>
            <a:off x="3962400" y="6356351"/>
            <a:ext cx="41910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i-FI" altLang="fi-FI" sz="800" dirty="0">
                <a:solidFill>
                  <a:srgbClr val="990000"/>
                </a:solidFill>
              </a:rPr>
              <a:t>VIRTAA </a:t>
            </a:r>
            <a:r>
              <a:rPr lang="fi-FI" altLang="fi-FI" sz="800" dirty="0" smtClean="0">
                <a:solidFill>
                  <a:srgbClr val="990000"/>
                </a:solidFill>
              </a:rPr>
              <a:t>TE2 Ihminen, ympäristö ja terveys </a:t>
            </a:r>
            <a:r>
              <a:rPr lang="fi-FI" altLang="fi-FI" sz="800" dirty="0">
                <a:solidFill>
                  <a:srgbClr val="990000"/>
                </a:solidFill>
              </a:rPr>
              <a:t>| </a:t>
            </a:r>
            <a:r>
              <a:rPr lang="fi-FI" altLang="fi-FI" sz="800" dirty="0" smtClean="0">
                <a:solidFill>
                  <a:srgbClr val="990000"/>
                </a:solidFill>
              </a:rPr>
              <a:t>Terveys </a:t>
            </a:r>
            <a:r>
              <a:rPr lang="fi-FI" altLang="fi-FI" sz="800" smtClean="0">
                <a:solidFill>
                  <a:srgbClr val="990000"/>
                </a:solidFill>
              </a:rPr>
              <a:t>ja elämänkulku</a:t>
            </a:r>
            <a:endParaRPr lang="fi-FI" altLang="fi-FI" sz="800">
              <a:solidFill>
                <a:srgbClr val="990000"/>
              </a:solidFill>
            </a:endParaRPr>
          </a:p>
        </p:txBody>
      </p:sp>
      <p:pic>
        <p:nvPicPr>
          <p:cNvPr id="3074" name="Picture 2" descr="/var/folders/fc/_6_hckds7zb_jvf8l8tdndjxsj8s_1/T/com.microsoft.Powerpoint/WebArchiveCopyPasteTempFiles/Elakkeellesiirtymisika-1996_20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997" y="1887954"/>
            <a:ext cx="6471139" cy="4390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iruutu 2"/>
          <p:cNvSpPr txBox="1"/>
          <p:nvPr/>
        </p:nvSpPr>
        <p:spPr>
          <a:xfrm>
            <a:off x="9172136" y="5024096"/>
            <a:ext cx="18147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Lähde: Eläketurvakeskus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9683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>
                <a:latin typeface="Arial Black" charset="0"/>
                <a:ea typeface="Arial Black" charset="0"/>
                <a:cs typeface="Arial Black" charset="0"/>
              </a:rPr>
              <a:t>Kuolemansyiden rakenne 2015</a:t>
            </a:r>
            <a:endParaRPr lang="fi-FI" b="1" dirty="0">
              <a:latin typeface="Arial Black" charset="0"/>
              <a:ea typeface="Arial Black" charset="0"/>
              <a:cs typeface="Arial Black" charset="0"/>
            </a:endParaRP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1540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 bwMode="auto">
          <a:xfrm>
            <a:off x="3962400" y="6356351"/>
            <a:ext cx="41910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i-FI" altLang="fi-FI" sz="800" dirty="0">
                <a:solidFill>
                  <a:srgbClr val="990000"/>
                </a:solidFill>
              </a:rPr>
              <a:t>VIRTAA </a:t>
            </a:r>
            <a:r>
              <a:rPr lang="fi-FI" altLang="fi-FI" sz="800" dirty="0" smtClean="0">
                <a:solidFill>
                  <a:srgbClr val="990000"/>
                </a:solidFill>
              </a:rPr>
              <a:t>TE2 Ihminen, ympäristö ja terveys </a:t>
            </a:r>
            <a:r>
              <a:rPr lang="fi-FI" altLang="fi-FI" sz="800" dirty="0">
                <a:solidFill>
                  <a:srgbClr val="990000"/>
                </a:solidFill>
              </a:rPr>
              <a:t>| </a:t>
            </a:r>
            <a:r>
              <a:rPr lang="fi-FI" altLang="fi-FI" sz="800" dirty="0" smtClean="0">
                <a:solidFill>
                  <a:srgbClr val="990000"/>
                </a:solidFill>
              </a:rPr>
              <a:t>Terveys </a:t>
            </a:r>
            <a:r>
              <a:rPr lang="fi-FI" altLang="fi-FI" sz="800" smtClean="0">
                <a:solidFill>
                  <a:srgbClr val="990000"/>
                </a:solidFill>
              </a:rPr>
              <a:t>ja elämänkulku</a:t>
            </a:r>
            <a:endParaRPr lang="fi-FI" altLang="fi-FI" sz="8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46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</TotalTime>
  <Words>345</Words>
  <Application>Microsoft Office PowerPoint</Application>
  <PresentationFormat>Laajakuva</PresentationFormat>
  <Paragraphs>156</Paragraphs>
  <Slides>8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Arial Black</vt:lpstr>
      <vt:lpstr>Calibri</vt:lpstr>
      <vt:lpstr>Calibri Light</vt:lpstr>
      <vt:lpstr>Times New Roman</vt:lpstr>
      <vt:lpstr>Office-teema</vt:lpstr>
      <vt:lpstr>I Terveys ja elämänkulku</vt:lpstr>
      <vt:lpstr>Terveyden rakennusaineet </vt:lpstr>
      <vt:lpstr>Geenit</vt:lpstr>
      <vt:lpstr>Elämänkulku</vt:lpstr>
      <vt:lpstr>Lasten ja nuorten terveyserot</vt:lpstr>
      <vt:lpstr>Erot säilyvät ennallaan</vt:lpstr>
      <vt:lpstr>Eläkkeellesiirtymisikä työeläkejärjestelmässä</vt:lpstr>
      <vt:lpstr>Kuolemansyiden rakenne 2015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Terveys ja elämänkulku</dc:title>
  <dc:creator>Microsoft Office -käyttäjä</dc:creator>
  <cp:lastModifiedBy>Tuomaala Samu</cp:lastModifiedBy>
  <cp:revision>16</cp:revision>
  <dcterms:created xsi:type="dcterms:W3CDTF">2017-10-13T06:29:34Z</dcterms:created>
  <dcterms:modified xsi:type="dcterms:W3CDTF">2018-11-08T08:59:49Z</dcterms:modified>
</cp:coreProperties>
</file>