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4" r:id="rId9"/>
    <p:sldId id="267" r:id="rId10"/>
    <p:sldId id="268" r:id="rId11"/>
    <p:sldId id="269" r:id="rId12"/>
    <p:sldId id="276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90"/>
  </p:normalViewPr>
  <p:slideViewPr>
    <p:cSldViewPr snapToGrid="0" snapToObjects="1">
      <p:cViewPr varScale="1">
        <p:scale>
          <a:sx n="88" d="100"/>
          <a:sy n="88" d="100"/>
        </p:scale>
        <p:origin x="24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 smtClean="0"/>
              <a:t>Kuolleet/100</a:t>
            </a:r>
            <a:r>
              <a:rPr lang="fi-FI" baseline="0" dirty="0" smtClean="0"/>
              <a:t> 000 henkeä kohden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Norja</c:v>
                </c:pt>
                <c:pt idx="2">
                  <c:v>Ruotsi</c:v>
                </c:pt>
                <c:pt idx="3">
                  <c:v>Tanska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54</c:v>
                </c:pt>
                <c:pt idx="1">
                  <c:v>43</c:v>
                </c:pt>
                <c:pt idx="2">
                  <c:v>32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F-422B-890C-139BC398BA4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Norja</c:v>
                </c:pt>
                <c:pt idx="2">
                  <c:v>Ruotsi</c:v>
                </c:pt>
                <c:pt idx="3">
                  <c:v>Tanska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8F2F-422B-890C-139BC398BA4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Norja</c:v>
                </c:pt>
                <c:pt idx="2">
                  <c:v>Ruotsi</c:v>
                </c:pt>
                <c:pt idx="3">
                  <c:v>Tanska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F2F-422B-890C-139BC398B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53423320"/>
        <c:axId val="-2053179368"/>
      </c:barChart>
      <c:catAx>
        <c:axId val="-2053423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2053179368"/>
        <c:crosses val="autoZero"/>
        <c:auto val="1"/>
        <c:lblAlgn val="ctr"/>
        <c:lblOffset val="100"/>
        <c:noMultiLvlLbl val="0"/>
      </c:catAx>
      <c:valAx>
        <c:axId val="-2053179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2053423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C23C6-BFB3-1A40-B85B-BE3A6698D31D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AD87D1D-A3EF-784E-9E32-ACC558E6EB53}">
      <dgm:prSet phldrT="[Teksti]"/>
      <dgm:spPr/>
      <dgm:t>
        <a:bodyPr/>
        <a:lstStyle/>
        <a:p>
          <a:r>
            <a:rPr lang="fi-FI" dirty="0" smtClean="0"/>
            <a:t>Kestävä kehitys</a:t>
          </a:r>
          <a:endParaRPr lang="fi-FI" dirty="0"/>
        </a:p>
      </dgm:t>
    </dgm:pt>
    <dgm:pt modelId="{ED02504B-AB5E-9D41-A2C7-8771677BE821}" type="parTrans" cxnId="{E4C69F89-EEB2-C842-A47B-C18A4818C8FD}">
      <dgm:prSet/>
      <dgm:spPr/>
      <dgm:t>
        <a:bodyPr/>
        <a:lstStyle/>
        <a:p>
          <a:endParaRPr lang="fi-FI"/>
        </a:p>
      </dgm:t>
    </dgm:pt>
    <dgm:pt modelId="{2FFB0C41-29CB-7E4C-8EFB-F7C236FD267F}" type="sibTrans" cxnId="{E4C69F89-EEB2-C842-A47B-C18A4818C8FD}">
      <dgm:prSet/>
      <dgm:spPr/>
      <dgm:t>
        <a:bodyPr/>
        <a:lstStyle/>
        <a:p>
          <a:endParaRPr lang="fi-FI"/>
        </a:p>
      </dgm:t>
    </dgm:pt>
    <dgm:pt modelId="{FC07255A-46BF-4B49-9A30-DFE7BE448A1F}">
      <dgm:prSet phldrT="[Teksti]"/>
      <dgm:spPr/>
      <dgm:t>
        <a:bodyPr/>
        <a:lstStyle/>
        <a:p>
          <a:r>
            <a:rPr lang="fi-FI" dirty="0" smtClean="0"/>
            <a:t>Ekologinen kestävyys</a:t>
          </a:r>
          <a:endParaRPr lang="fi-FI" dirty="0"/>
        </a:p>
      </dgm:t>
    </dgm:pt>
    <dgm:pt modelId="{5383653D-72F1-1749-B483-B7E8A06A7387}" type="parTrans" cxnId="{BB9A9B3E-BDA6-9749-9302-0209F881F8BA}">
      <dgm:prSet/>
      <dgm:spPr/>
      <dgm:t>
        <a:bodyPr/>
        <a:lstStyle/>
        <a:p>
          <a:endParaRPr lang="fi-FI"/>
        </a:p>
      </dgm:t>
    </dgm:pt>
    <dgm:pt modelId="{8490B746-459D-AF4D-B934-7B9F8CEAC7E8}" type="sibTrans" cxnId="{BB9A9B3E-BDA6-9749-9302-0209F881F8BA}">
      <dgm:prSet/>
      <dgm:spPr/>
      <dgm:t>
        <a:bodyPr/>
        <a:lstStyle/>
        <a:p>
          <a:endParaRPr lang="fi-FI"/>
        </a:p>
      </dgm:t>
    </dgm:pt>
    <dgm:pt modelId="{0933630C-D99E-254F-8610-C766D3D36BBA}">
      <dgm:prSet phldrT="[Teksti]"/>
      <dgm:spPr/>
      <dgm:t>
        <a:bodyPr/>
        <a:lstStyle/>
        <a:p>
          <a:r>
            <a:rPr lang="fi-FI" dirty="0" smtClean="0"/>
            <a:t>Taloudellinen kestävyys</a:t>
          </a:r>
          <a:endParaRPr lang="fi-FI" dirty="0"/>
        </a:p>
      </dgm:t>
    </dgm:pt>
    <dgm:pt modelId="{B1EC80CF-E9C5-004E-92AB-52D6CD331095}" type="parTrans" cxnId="{38E16FD5-FC81-9442-91C3-31FB415B963C}">
      <dgm:prSet/>
      <dgm:spPr/>
      <dgm:t>
        <a:bodyPr/>
        <a:lstStyle/>
        <a:p>
          <a:endParaRPr lang="fi-FI"/>
        </a:p>
      </dgm:t>
    </dgm:pt>
    <dgm:pt modelId="{8EFC2185-E7B0-4C48-BD0A-EEF88F71D578}" type="sibTrans" cxnId="{38E16FD5-FC81-9442-91C3-31FB415B963C}">
      <dgm:prSet/>
      <dgm:spPr/>
      <dgm:t>
        <a:bodyPr/>
        <a:lstStyle/>
        <a:p>
          <a:endParaRPr lang="fi-FI"/>
        </a:p>
      </dgm:t>
    </dgm:pt>
    <dgm:pt modelId="{99B88BFA-7B8C-2341-819D-79711EF6FD86}">
      <dgm:prSet phldrT="[Teksti]"/>
      <dgm:spPr/>
      <dgm:t>
        <a:bodyPr/>
        <a:lstStyle/>
        <a:p>
          <a:r>
            <a:rPr lang="fi-FI" dirty="0" smtClean="0"/>
            <a:t>Sosiaalinen ja kulttuurinen kestävyys</a:t>
          </a:r>
          <a:endParaRPr lang="fi-FI" dirty="0"/>
        </a:p>
      </dgm:t>
    </dgm:pt>
    <dgm:pt modelId="{4CF5D9CC-A8BE-574E-B521-D156B5F4213C}" type="parTrans" cxnId="{6A245F5E-CDE1-6844-8388-A5BE86D9D09C}">
      <dgm:prSet/>
      <dgm:spPr/>
      <dgm:t>
        <a:bodyPr/>
        <a:lstStyle/>
        <a:p>
          <a:endParaRPr lang="fi-FI"/>
        </a:p>
      </dgm:t>
    </dgm:pt>
    <dgm:pt modelId="{A29A0DF9-25D5-E84B-80CA-BABC95E3E2D9}" type="sibTrans" cxnId="{6A245F5E-CDE1-6844-8388-A5BE86D9D09C}">
      <dgm:prSet/>
      <dgm:spPr/>
      <dgm:t>
        <a:bodyPr/>
        <a:lstStyle/>
        <a:p>
          <a:endParaRPr lang="fi-FI"/>
        </a:p>
      </dgm:t>
    </dgm:pt>
    <dgm:pt modelId="{7FC305C4-A5E1-534B-A3E6-EF39C9091C4B}" type="pres">
      <dgm:prSet presAssocID="{BD5C23C6-BFB3-1A40-B85B-BE3A6698D31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7B9465B-1021-D840-A9EC-AFE1DCD9D593}" type="pres">
      <dgm:prSet presAssocID="{BD5C23C6-BFB3-1A40-B85B-BE3A6698D31D}" presName="radial" presStyleCnt="0">
        <dgm:presLayoutVars>
          <dgm:animLvl val="ctr"/>
        </dgm:presLayoutVars>
      </dgm:prSet>
      <dgm:spPr/>
    </dgm:pt>
    <dgm:pt modelId="{FA7B6420-6E99-E24A-94C9-69DF6EF214EF}" type="pres">
      <dgm:prSet presAssocID="{8AD87D1D-A3EF-784E-9E32-ACC558E6EB53}" presName="centerShape" presStyleLbl="vennNode1" presStyleIdx="0" presStyleCnt="4"/>
      <dgm:spPr/>
      <dgm:t>
        <a:bodyPr/>
        <a:lstStyle/>
        <a:p>
          <a:endParaRPr lang="fi-FI"/>
        </a:p>
      </dgm:t>
    </dgm:pt>
    <dgm:pt modelId="{77BA0D31-C9AE-9B40-97F8-4A1BCA1B4DA0}" type="pres">
      <dgm:prSet presAssocID="{FC07255A-46BF-4B49-9A30-DFE7BE448A1F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EE24572-8B21-6340-B641-567E3D5307DD}" type="pres">
      <dgm:prSet presAssocID="{0933630C-D99E-254F-8610-C766D3D36BBA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010E6F-9480-E04B-AD45-A645DA3D5A8F}" type="pres">
      <dgm:prSet presAssocID="{99B88BFA-7B8C-2341-819D-79711EF6FD86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A245F5E-CDE1-6844-8388-A5BE86D9D09C}" srcId="{8AD87D1D-A3EF-784E-9E32-ACC558E6EB53}" destId="{99B88BFA-7B8C-2341-819D-79711EF6FD86}" srcOrd="2" destOrd="0" parTransId="{4CF5D9CC-A8BE-574E-B521-D156B5F4213C}" sibTransId="{A29A0DF9-25D5-E84B-80CA-BABC95E3E2D9}"/>
    <dgm:cxn modelId="{D9B5ECCB-AA98-D048-9634-C3927A49E927}" type="presOf" srcId="{0933630C-D99E-254F-8610-C766D3D36BBA}" destId="{7EE24572-8B21-6340-B641-567E3D5307DD}" srcOrd="0" destOrd="0" presId="urn:microsoft.com/office/officeart/2005/8/layout/radial3"/>
    <dgm:cxn modelId="{BB9A9B3E-BDA6-9749-9302-0209F881F8BA}" srcId="{8AD87D1D-A3EF-784E-9E32-ACC558E6EB53}" destId="{FC07255A-46BF-4B49-9A30-DFE7BE448A1F}" srcOrd="0" destOrd="0" parTransId="{5383653D-72F1-1749-B483-B7E8A06A7387}" sibTransId="{8490B746-459D-AF4D-B934-7B9F8CEAC7E8}"/>
    <dgm:cxn modelId="{08BEB2BF-B549-814F-A75A-4EC889EDD07D}" type="presOf" srcId="{99B88BFA-7B8C-2341-819D-79711EF6FD86}" destId="{DF010E6F-9480-E04B-AD45-A645DA3D5A8F}" srcOrd="0" destOrd="0" presId="urn:microsoft.com/office/officeart/2005/8/layout/radial3"/>
    <dgm:cxn modelId="{E4C69F89-EEB2-C842-A47B-C18A4818C8FD}" srcId="{BD5C23C6-BFB3-1A40-B85B-BE3A6698D31D}" destId="{8AD87D1D-A3EF-784E-9E32-ACC558E6EB53}" srcOrd="0" destOrd="0" parTransId="{ED02504B-AB5E-9D41-A2C7-8771677BE821}" sibTransId="{2FFB0C41-29CB-7E4C-8EFB-F7C236FD267F}"/>
    <dgm:cxn modelId="{B6AB04E9-8EBF-7249-818C-37DCCC4FC959}" type="presOf" srcId="{8AD87D1D-A3EF-784E-9E32-ACC558E6EB53}" destId="{FA7B6420-6E99-E24A-94C9-69DF6EF214EF}" srcOrd="0" destOrd="0" presId="urn:microsoft.com/office/officeart/2005/8/layout/radial3"/>
    <dgm:cxn modelId="{7400D7A0-42E2-5F4F-91D1-DF9EA8F0DCE8}" type="presOf" srcId="{BD5C23C6-BFB3-1A40-B85B-BE3A6698D31D}" destId="{7FC305C4-A5E1-534B-A3E6-EF39C9091C4B}" srcOrd="0" destOrd="0" presId="urn:microsoft.com/office/officeart/2005/8/layout/radial3"/>
    <dgm:cxn modelId="{38E16FD5-FC81-9442-91C3-31FB415B963C}" srcId="{8AD87D1D-A3EF-784E-9E32-ACC558E6EB53}" destId="{0933630C-D99E-254F-8610-C766D3D36BBA}" srcOrd="1" destOrd="0" parTransId="{B1EC80CF-E9C5-004E-92AB-52D6CD331095}" sibTransId="{8EFC2185-E7B0-4C48-BD0A-EEF88F71D578}"/>
    <dgm:cxn modelId="{CC9F9778-065A-C44E-8A33-7292AD48E0C9}" type="presOf" srcId="{FC07255A-46BF-4B49-9A30-DFE7BE448A1F}" destId="{77BA0D31-C9AE-9B40-97F8-4A1BCA1B4DA0}" srcOrd="0" destOrd="0" presId="urn:microsoft.com/office/officeart/2005/8/layout/radial3"/>
    <dgm:cxn modelId="{7A0EF619-A2B9-B940-874C-05AD0377BFA9}" type="presParOf" srcId="{7FC305C4-A5E1-534B-A3E6-EF39C9091C4B}" destId="{07B9465B-1021-D840-A9EC-AFE1DCD9D593}" srcOrd="0" destOrd="0" presId="urn:microsoft.com/office/officeart/2005/8/layout/radial3"/>
    <dgm:cxn modelId="{4560AE46-6AD4-6A40-9774-B13059A933FA}" type="presParOf" srcId="{07B9465B-1021-D840-A9EC-AFE1DCD9D593}" destId="{FA7B6420-6E99-E24A-94C9-69DF6EF214EF}" srcOrd="0" destOrd="0" presId="urn:microsoft.com/office/officeart/2005/8/layout/radial3"/>
    <dgm:cxn modelId="{B3142313-3354-6743-80B1-55D9AB94112C}" type="presParOf" srcId="{07B9465B-1021-D840-A9EC-AFE1DCD9D593}" destId="{77BA0D31-C9AE-9B40-97F8-4A1BCA1B4DA0}" srcOrd="1" destOrd="0" presId="urn:microsoft.com/office/officeart/2005/8/layout/radial3"/>
    <dgm:cxn modelId="{2660D1DA-2F01-7C4C-BB0B-D8ED73ED258D}" type="presParOf" srcId="{07B9465B-1021-D840-A9EC-AFE1DCD9D593}" destId="{7EE24572-8B21-6340-B641-567E3D5307DD}" srcOrd="2" destOrd="0" presId="urn:microsoft.com/office/officeart/2005/8/layout/radial3"/>
    <dgm:cxn modelId="{D36A10DE-E8F1-7849-A887-071A5A16BDCE}" type="presParOf" srcId="{07B9465B-1021-D840-A9EC-AFE1DCD9D593}" destId="{DF010E6F-9480-E04B-AD45-A645DA3D5A8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B6420-6E99-E24A-94C9-69DF6EF214EF}">
      <dsp:nvSpPr>
        <dsp:cNvPr id="0" name=""/>
        <dsp:cNvSpPr/>
      </dsp:nvSpPr>
      <dsp:spPr>
        <a:xfrm>
          <a:off x="3921378" y="1273980"/>
          <a:ext cx="2672843" cy="267284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400" kern="1200" dirty="0" smtClean="0"/>
            <a:t>Kestävä kehitys</a:t>
          </a:r>
          <a:endParaRPr lang="fi-FI" sz="4400" kern="1200" dirty="0"/>
        </a:p>
      </dsp:txBody>
      <dsp:txXfrm>
        <a:off x="4312807" y="1665409"/>
        <a:ext cx="1889985" cy="1889985"/>
      </dsp:txXfrm>
    </dsp:sp>
    <dsp:sp modelId="{77BA0D31-C9AE-9B40-97F8-4A1BCA1B4DA0}">
      <dsp:nvSpPr>
        <dsp:cNvPr id="0" name=""/>
        <dsp:cNvSpPr/>
      </dsp:nvSpPr>
      <dsp:spPr>
        <a:xfrm>
          <a:off x="4589589" y="203257"/>
          <a:ext cx="1336421" cy="133642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Ekologinen kestävyys</a:t>
          </a:r>
          <a:endParaRPr lang="fi-FI" sz="1300" kern="1200" dirty="0"/>
        </a:p>
      </dsp:txBody>
      <dsp:txXfrm>
        <a:off x="4785303" y="398971"/>
        <a:ext cx="944993" cy="944993"/>
      </dsp:txXfrm>
    </dsp:sp>
    <dsp:sp modelId="{7EE24572-8B21-6340-B641-567E3D5307DD}">
      <dsp:nvSpPr>
        <dsp:cNvPr id="0" name=""/>
        <dsp:cNvSpPr/>
      </dsp:nvSpPr>
      <dsp:spPr>
        <a:xfrm>
          <a:off x="6095550" y="2811658"/>
          <a:ext cx="1336421" cy="133642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Taloudellinen kestävyys</a:t>
          </a:r>
          <a:endParaRPr lang="fi-FI" sz="1300" kern="1200" dirty="0"/>
        </a:p>
      </dsp:txBody>
      <dsp:txXfrm>
        <a:off x="6291264" y="3007372"/>
        <a:ext cx="944993" cy="944993"/>
      </dsp:txXfrm>
    </dsp:sp>
    <dsp:sp modelId="{DF010E6F-9480-E04B-AD45-A645DA3D5A8F}">
      <dsp:nvSpPr>
        <dsp:cNvPr id="0" name=""/>
        <dsp:cNvSpPr/>
      </dsp:nvSpPr>
      <dsp:spPr>
        <a:xfrm>
          <a:off x="3083627" y="2811658"/>
          <a:ext cx="1336421" cy="133642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Sosiaalinen ja kulttuurinen kestävyys</a:t>
          </a:r>
          <a:endParaRPr lang="fi-FI" sz="1300" kern="1200" dirty="0"/>
        </a:p>
      </dsp:txBody>
      <dsp:txXfrm>
        <a:off x="3279341" y="3007372"/>
        <a:ext cx="944993" cy="944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B0015-9566-504E-A709-E31F5B473DDA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46397-5863-D14D-BCD2-210C070BCB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48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i-FI" altLang="fi-FI">
              <a:ea typeface="ＭＳ Ｐゴシック" charset="-128"/>
            </a:endParaRPr>
          </a:p>
        </p:txBody>
      </p:sp>
      <p:sp>
        <p:nvSpPr>
          <p:cNvPr id="1638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4611A5F-AD54-3748-9110-3383E25AC335}" type="slidenum">
              <a:rPr lang="fi-FI" altLang="fi-FI" sz="1200">
                <a:latin typeface="Calibri" charset="0"/>
              </a:rPr>
              <a:pPr eaLnBrk="1" hangingPunct="1"/>
              <a:t>1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6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DIA3 Tapaturmien syyt</a:t>
            </a:r>
          </a:p>
        </p:txBody>
      </p:sp>
      <p:sp>
        <p:nvSpPr>
          <p:cNvPr id="2150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A1C3065-74AC-B746-8395-5F999F01EE63}" type="slidenum">
              <a:rPr lang="fi-FI" altLang="fi-FI" sz="1200">
                <a:latin typeface="Calibri" charset="0"/>
              </a:rPr>
              <a:pPr eaLnBrk="1" hangingPunct="1"/>
              <a:t>13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98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DIA4 Nuorten henkilövahingot liikenteessä </a:t>
            </a:r>
          </a:p>
        </p:txBody>
      </p:sp>
      <p:sp>
        <p:nvSpPr>
          <p:cNvPr id="2355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E60DBFB-C477-B34F-88A6-EE8842304A3F}" type="slidenum">
              <a:rPr lang="fi-FI" altLang="fi-FI" sz="1200">
                <a:latin typeface="Calibri" charset="0"/>
              </a:rPr>
              <a:pPr eaLnBrk="1" hangingPunct="1"/>
              <a:t>14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45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DIA5 Nuorten liikenneonnettomuuksille tyypillisiä piirteitä</a:t>
            </a:r>
          </a:p>
        </p:txBody>
      </p:sp>
      <p:sp>
        <p:nvSpPr>
          <p:cNvPr id="2560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01D8382-6C14-0142-B27E-C2EBA32072D4}" type="slidenum">
              <a:rPr lang="fi-FI" altLang="fi-FI" sz="1200">
                <a:latin typeface="Calibri" charset="0"/>
              </a:rPr>
              <a:pPr eaLnBrk="1" hangingPunct="1"/>
              <a:t>15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1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DIA1 Luvun sisältö</a:t>
            </a:r>
          </a:p>
        </p:txBody>
      </p:sp>
      <p:sp>
        <p:nvSpPr>
          <p:cNvPr id="1843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EC602DD-21D6-254C-A49F-114080C12F4C}" type="slidenum">
              <a:rPr lang="fi-FI" altLang="fi-FI" sz="1200">
                <a:latin typeface="Calibri" charset="0"/>
              </a:rPr>
              <a:pPr eaLnBrk="1" hangingPunct="1"/>
              <a:t>2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7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DIA2 Ympäristötermit</a:t>
            </a:r>
          </a:p>
        </p:txBody>
      </p:sp>
      <p:sp>
        <p:nvSpPr>
          <p:cNvPr id="2048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ED09FC-9A61-FA47-A90B-14761422AD80}" type="slidenum">
              <a:rPr lang="fi-FI" altLang="fi-FI" sz="1200">
                <a:latin typeface="Calibri" charset="0"/>
              </a:rPr>
              <a:pPr eaLnBrk="1" hangingPunct="1"/>
              <a:t>3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8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DIA4 Fyysinen, psyykkinen, sosiaalinen ja esteettinen</a:t>
            </a:r>
          </a:p>
        </p:txBody>
      </p:sp>
      <p:sp>
        <p:nvSpPr>
          <p:cNvPr id="2458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8845DD3-C1F4-8B4F-982A-1A209B59F8B6}" type="slidenum">
              <a:rPr lang="fi-FI" altLang="fi-FI" sz="1200">
                <a:latin typeface="Calibri" charset="0"/>
              </a:rPr>
              <a:pPr eaLnBrk="1" hangingPunct="1"/>
              <a:t>4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9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DIA5 Korvan rakenne</a:t>
            </a:r>
          </a:p>
        </p:txBody>
      </p:sp>
      <p:sp>
        <p:nvSpPr>
          <p:cNvPr id="2662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FEC79A-E8F0-2E48-9F8E-0ECDAC8E675E}" type="slidenum">
              <a:rPr lang="fi-FI" altLang="fi-FI" sz="1200">
                <a:latin typeface="Calibri" charset="0"/>
              </a:rPr>
              <a:pPr eaLnBrk="1" hangingPunct="1"/>
              <a:t>5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955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DIA6 Melun aiheuttamat haitat</a:t>
            </a:r>
          </a:p>
        </p:txBody>
      </p:sp>
      <p:sp>
        <p:nvSpPr>
          <p:cNvPr id="2867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4872E1-8434-2D4D-99CD-8882423AB401}" type="slidenum">
              <a:rPr lang="fi-FI" altLang="fi-FI" sz="1200">
                <a:latin typeface="Calibri" charset="0"/>
              </a:rPr>
              <a:pPr eaLnBrk="1" hangingPunct="1"/>
              <a:t>6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25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DIA8 Ionisoiva ja ionosoimaton</a:t>
            </a:r>
          </a:p>
        </p:txBody>
      </p:sp>
      <p:sp>
        <p:nvSpPr>
          <p:cNvPr id="3277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33EDA6-066A-FC44-8165-005CFE7AEEA9}" type="slidenum">
              <a:rPr lang="fi-FI" altLang="fi-FI" sz="1200">
                <a:latin typeface="Calibri" charset="0"/>
              </a:rPr>
              <a:pPr eaLnBrk="1" hangingPunct="1"/>
              <a:t>7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72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/>
              <a:t>DIA7 UV-indeksi</a:t>
            </a:r>
          </a:p>
        </p:txBody>
      </p:sp>
      <p:sp>
        <p:nvSpPr>
          <p:cNvPr id="3072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3DFF9DA-C3FA-254D-8BA2-1BBB66008CF3}" type="slidenum">
              <a:rPr lang="fi-FI" altLang="fi-FI" sz="1200">
                <a:latin typeface="Calibri" charset="0"/>
              </a:rPr>
              <a:pPr eaLnBrk="1" hangingPunct="1"/>
              <a:t>8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07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DIA10 Ilmansaasteiden vaikutukset</a:t>
            </a:r>
          </a:p>
        </p:txBody>
      </p:sp>
      <p:sp>
        <p:nvSpPr>
          <p:cNvPr id="3686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0AB7678-6723-104C-ADDE-3775C2365E42}" type="slidenum">
              <a:rPr lang="fi-FI" altLang="fi-FI" sz="1200">
                <a:latin typeface="Calibri" charset="0"/>
              </a:rPr>
              <a:pPr eaLnBrk="1" hangingPunct="1"/>
              <a:t>9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0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C795-9D48-6D4D-B6EC-6EE5F55650F0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6CEF-73AB-4D42-A6E3-1DE50F089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53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C795-9D48-6D4D-B6EC-6EE5F55650F0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6CEF-73AB-4D42-A6E3-1DE50F089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331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C795-9D48-6D4D-B6EC-6EE5F55650F0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6CEF-73AB-4D42-A6E3-1DE50F089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406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C795-9D48-6D4D-B6EC-6EE5F55650F0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6CEF-73AB-4D42-A6E3-1DE50F089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035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C795-9D48-6D4D-B6EC-6EE5F55650F0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6CEF-73AB-4D42-A6E3-1DE50F089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6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C795-9D48-6D4D-B6EC-6EE5F55650F0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6CEF-73AB-4D42-A6E3-1DE50F089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451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C795-9D48-6D4D-B6EC-6EE5F55650F0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6CEF-73AB-4D42-A6E3-1DE50F089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922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C795-9D48-6D4D-B6EC-6EE5F55650F0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6CEF-73AB-4D42-A6E3-1DE50F089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251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C795-9D48-6D4D-B6EC-6EE5F55650F0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6CEF-73AB-4D42-A6E3-1DE50F089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759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C795-9D48-6D4D-B6EC-6EE5F55650F0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6CEF-73AB-4D42-A6E3-1DE50F089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91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C795-9D48-6D4D-B6EC-6EE5F55650F0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6CEF-73AB-4D42-A6E3-1DE50F089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39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3C795-9D48-6D4D-B6EC-6EE5F55650F0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56CEF-73AB-4D42-A6E3-1DE50F0895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60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ctrTitle"/>
          </p:nvPr>
        </p:nvSpPr>
        <p:spPr>
          <a:xfrm>
            <a:off x="2716213" y="2130426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5400" dirty="0" smtClean="0">
                <a:solidFill>
                  <a:srgbClr val="000000"/>
                </a:solidFill>
                <a:latin typeface="Arial Black" charset="0"/>
                <a:ea typeface="ＭＳ Ｐゴシック" charset="-128"/>
              </a:rPr>
              <a:t>IV Ympäristö ja terveys</a:t>
            </a:r>
            <a:endParaRPr lang="fi-FI" altLang="fi-FI" sz="5400" dirty="0">
              <a:solidFill>
                <a:srgbClr val="000000"/>
              </a:solidFill>
              <a:latin typeface="Arial Black" charset="0"/>
              <a:ea typeface="ＭＳ Ｐゴシック" charset="-128"/>
            </a:endParaRPr>
          </a:p>
        </p:txBody>
      </p:sp>
      <p:sp>
        <p:nvSpPr>
          <p:cNvPr id="15363" name="Alaotsikko 2"/>
          <p:cNvSpPr>
            <a:spLocks noGrp="1"/>
          </p:cNvSpPr>
          <p:nvPr>
            <p:ph type="subTitle" idx="1"/>
          </p:nvPr>
        </p:nvSpPr>
        <p:spPr>
          <a:xfrm>
            <a:off x="3216275" y="4076700"/>
            <a:ext cx="6400800" cy="25923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i-FI" altLang="fi-FI" sz="1800" dirty="0">
                <a:solidFill>
                  <a:srgbClr val="898989"/>
                </a:solidFill>
                <a:latin typeface="Arial" charset="0"/>
                <a:ea typeface="ＭＳ Ｐゴシック" charset="-128"/>
              </a:rPr>
              <a:t>Virtaa </a:t>
            </a:r>
            <a:r>
              <a:rPr lang="fi-FI" altLang="fi-FI" sz="1800" dirty="0" smtClean="0">
                <a:solidFill>
                  <a:srgbClr val="898989"/>
                </a:solidFill>
                <a:latin typeface="Arial" charset="0"/>
                <a:ea typeface="ＭＳ Ｐゴシック" charset="-128"/>
              </a:rPr>
              <a:t>TE2</a:t>
            </a:r>
            <a:endParaRPr lang="fi-FI" altLang="fi-FI" sz="1800" dirty="0">
              <a:solidFill>
                <a:srgbClr val="898989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fi-FI" altLang="fi-FI" dirty="0" smtClean="0">
                <a:solidFill>
                  <a:srgbClr val="898989"/>
                </a:solidFill>
                <a:latin typeface="Arial Black" charset="0"/>
                <a:ea typeface="ＭＳ Ｐゴシック" charset="-128"/>
              </a:rPr>
              <a:t>Ihminen, ympäristö </a:t>
            </a:r>
            <a:r>
              <a:rPr lang="fi-FI" altLang="fi-FI" smtClean="0">
                <a:solidFill>
                  <a:srgbClr val="898989"/>
                </a:solidFill>
                <a:latin typeface="Arial Black" charset="0"/>
                <a:ea typeface="ＭＳ Ｐゴシック" charset="-128"/>
              </a:rPr>
              <a:t>ja terveys</a:t>
            </a:r>
            <a:endParaRPr lang="fi-FI" altLang="fi-FI" dirty="0">
              <a:solidFill>
                <a:srgbClr val="898989"/>
              </a:solidFill>
              <a:latin typeface="Arial Black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1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Ravinnon kemialliset vaarat</a:t>
            </a:r>
            <a:endParaRPr lang="fi-FI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701558"/>
              </p:ext>
            </p:extLst>
          </p:nvPr>
        </p:nvGraphicFramePr>
        <p:xfrm>
          <a:off x="2134428" y="1514037"/>
          <a:ext cx="7923144" cy="4480560"/>
        </p:xfrm>
        <a:graphic>
          <a:graphicData uri="http://schemas.openxmlformats.org/drawingml/2006/table">
            <a:tbl>
              <a:tblPr/>
              <a:tblGrid>
                <a:gridCol w="3961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1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102">
                <a:tc>
                  <a:txBody>
                    <a:bodyPr/>
                    <a:lstStyle/>
                    <a:p>
                      <a:r>
                        <a:rPr lang="fi-FI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Raaka-aineiden luontaiset myrkyt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Sienten (erityisesti korvasienen myrkky)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102">
                <a:tc>
                  <a:txBody>
                    <a:bodyPr/>
                    <a:lstStyle/>
                    <a:p>
                      <a:r>
                        <a:rPr lang="fi-FI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Mikrobien </a:t>
                      </a:r>
                      <a:r>
                        <a:rPr lang="fi-FI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aineenvaihduntatuotteina erittämät </a:t>
                      </a:r>
                      <a:r>
                        <a:rPr lang="fi-FI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myrkyt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Bakteeritoksiinit, mykotoksiinit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02"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Ympäristömyrkyt </a:t>
                      </a:r>
                      <a:endParaRPr lang="fi-FI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Elohopea, dioksiini, lyijy, kadmium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102"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Kasvinviljelyssä käytettävien </a:t>
                      </a:r>
                      <a:r>
                        <a:rPr lang="fi-FI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kemikaalien </a:t>
                      </a:r>
                      <a:r>
                        <a:rPr lang="fi-FI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jäämät </a:t>
                      </a:r>
                      <a:endParaRPr lang="fi-FI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Torjunta-aineet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102"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Tuotantoeläinten lääkejäämät </a:t>
                      </a:r>
                      <a:endParaRPr lang="fi-FI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Antibiootit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102">
                <a:tc>
                  <a:txBody>
                    <a:bodyPr/>
                    <a:lstStyle/>
                    <a:p>
                      <a:r>
                        <a:rPr lang="fi-FI" sz="18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Astioista tai pakkauksista siirtyneet aineet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Alumiini, muovien pehmittimet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Pesuaine, laitteiden voiteluaine tai muu tuotteeseen täysin kuulumaton kemiallinen </a:t>
                      </a:r>
                    </a:p>
                    <a:p>
                      <a:endParaRPr lang="fi-FI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8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Ympäristö ja terveys</a:t>
            </a:r>
          </a:p>
        </p:txBody>
      </p:sp>
    </p:spTree>
    <p:extLst>
      <p:ext uri="{BB962C8B-B14F-4D97-AF65-F5344CB8AC3E}">
        <p14:creationId xmlns:p14="http://schemas.microsoft.com/office/powerpoint/2010/main" val="17431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Kestävä kehitys</a:t>
            </a:r>
            <a:endParaRPr lang="fi-FI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4878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Ympäristö ja terveys</a:t>
            </a:r>
          </a:p>
        </p:txBody>
      </p:sp>
    </p:spTree>
    <p:extLst>
      <p:ext uri="{BB962C8B-B14F-4D97-AF65-F5344CB8AC3E}">
        <p14:creationId xmlns:p14="http://schemas.microsoft.com/office/powerpoint/2010/main" val="459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Tapaturmakuolleisuus pohjoismaissa vuonna 2011</a:t>
            </a:r>
            <a:endParaRPr lang="fi-FI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9046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Ympäristö ja terveys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9794828" y="6050290"/>
            <a:ext cx="214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latin typeface="Arial" charset="0"/>
                <a:ea typeface="Arial" charset="0"/>
                <a:cs typeface="Arial" charset="0"/>
              </a:rPr>
              <a:t>Lähde: </a:t>
            </a:r>
            <a:r>
              <a:rPr lang="fi-FI" sz="1400" dirty="0" err="1" smtClean="0">
                <a:latin typeface="Arial" charset="0"/>
                <a:ea typeface="Arial" charset="0"/>
                <a:cs typeface="Arial" charset="0"/>
              </a:rPr>
              <a:t>Eurostat</a:t>
            </a:r>
            <a:r>
              <a:rPr lang="fi-FI" sz="1400" dirty="0" smtClean="0"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r>
              <a:rPr lang="fi-FI" sz="1400" dirty="0" err="1" smtClean="0">
                <a:latin typeface="Arial" charset="0"/>
                <a:ea typeface="Arial" charset="0"/>
                <a:cs typeface="Arial" charset="0"/>
              </a:rPr>
              <a:t>Causes</a:t>
            </a:r>
            <a:r>
              <a:rPr lang="fi-FI" sz="1400" dirty="0" smtClean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sz="1400" dirty="0" err="1" smtClean="0">
                <a:latin typeface="Arial" charset="0"/>
                <a:ea typeface="Arial" charset="0"/>
                <a:cs typeface="Arial" charset="0"/>
              </a:rPr>
              <a:t>death</a:t>
            </a:r>
            <a:endParaRPr lang="fi-FI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EC00EA4-D154-1943-BD41-30F17F629E17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3" name="Otsikko 1"/>
          <p:cNvSpPr>
            <a:spLocks noGrp="1"/>
          </p:cNvSpPr>
          <p:nvPr>
            <p:ph type="title"/>
          </p:nvPr>
        </p:nvSpPr>
        <p:spPr>
          <a:xfrm>
            <a:off x="2187575" y="762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Tapaturmien syyt</a:t>
            </a:r>
          </a:p>
        </p:txBody>
      </p:sp>
      <p:sp>
        <p:nvSpPr>
          <p:cNvPr id="4" name="Ellipsi 3"/>
          <p:cNvSpPr>
            <a:spLocks noChangeArrowheads="1"/>
          </p:cNvSpPr>
          <p:nvPr/>
        </p:nvSpPr>
        <p:spPr bwMode="auto">
          <a:xfrm>
            <a:off x="5434014" y="3200400"/>
            <a:ext cx="1500187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>
                <a:solidFill>
                  <a:srgbClr val="FFFFFF"/>
                </a:solidFill>
              </a:rPr>
              <a:t>Nuoret</a:t>
            </a:r>
          </a:p>
        </p:txBody>
      </p:sp>
      <p:sp>
        <p:nvSpPr>
          <p:cNvPr id="5" name="Ellipsi 4"/>
          <p:cNvSpPr>
            <a:spLocks noChangeArrowheads="1"/>
          </p:cNvSpPr>
          <p:nvPr/>
        </p:nvSpPr>
        <p:spPr bwMode="auto">
          <a:xfrm>
            <a:off x="6705601" y="1905000"/>
            <a:ext cx="1609725" cy="8572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>
                <a:solidFill>
                  <a:srgbClr val="FFFFFF"/>
                </a:solidFill>
              </a:rPr>
              <a:t>Miehet</a:t>
            </a:r>
          </a:p>
        </p:txBody>
      </p:sp>
      <p:sp>
        <p:nvSpPr>
          <p:cNvPr id="6" name="Ellipsi 5"/>
          <p:cNvSpPr>
            <a:spLocks noChangeArrowheads="1"/>
          </p:cNvSpPr>
          <p:nvPr/>
        </p:nvSpPr>
        <p:spPr bwMode="auto">
          <a:xfrm>
            <a:off x="6753226" y="4800600"/>
            <a:ext cx="1628775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>
                <a:solidFill>
                  <a:srgbClr val="FFFFFF"/>
                </a:solidFill>
              </a:rPr>
              <a:t>Naiset</a:t>
            </a:r>
          </a:p>
        </p:txBody>
      </p:sp>
      <p:sp>
        <p:nvSpPr>
          <p:cNvPr id="8" name="Ellipsi 7"/>
          <p:cNvSpPr>
            <a:spLocks noChangeArrowheads="1"/>
          </p:cNvSpPr>
          <p:nvPr/>
        </p:nvSpPr>
        <p:spPr bwMode="auto">
          <a:xfrm>
            <a:off x="4000500" y="4800600"/>
            <a:ext cx="1485900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>
                <a:solidFill>
                  <a:srgbClr val="FFFFFF"/>
                </a:solidFill>
              </a:rPr>
              <a:t>Iäkkäät</a:t>
            </a:r>
          </a:p>
        </p:txBody>
      </p:sp>
      <p:sp>
        <p:nvSpPr>
          <p:cNvPr id="9" name="Ellipsi 8"/>
          <p:cNvSpPr>
            <a:spLocks noChangeArrowheads="1"/>
          </p:cNvSpPr>
          <p:nvPr/>
        </p:nvSpPr>
        <p:spPr bwMode="auto">
          <a:xfrm>
            <a:off x="3962400" y="1905000"/>
            <a:ext cx="1557338" cy="914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>
                <a:solidFill>
                  <a:srgbClr val="FFFFFF"/>
                </a:solidFill>
              </a:rPr>
              <a:t>Lapset</a:t>
            </a:r>
          </a:p>
        </p:txBody>
      </p:sp>
      <p:cxnSp>
        <p:nvCxnSpPr>
          <p:cNvPr id="13" name="Suora yhdysviiva 12"/>
          <p:cNvCxnSpPr>
            <a:stCxn id="5" idx="6"/>
            <a:endCxn id="20525" idx="1"/>
          </p:cNvCxnSpPr>
          <p:nvPr/>
        </p:nvCxnSpPr>
        <p:spPr>
          <a:xfrm flipV="1">
            <a:off x="8315326" y="2220913"/>
            <a:ext cx="371475" cy="112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>
            <a:stCxn id="5" idx="7"/>
            <a:endCxn id="20526" idx="1"/>
          </p:cNvCxnSpPr>
          <p:nvPr/>
        </p:nvCxnSpPr>
        <p:spPr>
          <a:xfrm rot="5400000" flipH="1" flipV="1">
            <a:off x="8059738" y="1784351"/>
            <a:ext cx="266700" cy="225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>
            <a:stCxn id="5" idx="0"/>
            <a:endCxn id="20527" idx="2"/>
          </p:cNvCxnSpPr>
          <p:nvPr/>
        </p:nvCxnSpPr>
        <p:spPr>
          <a:xfrm rot="16200000" flipV="1">
            <a:off x="7331870" y="1726407"/>
            <a:ext cx="173037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>
            <a:stCxn id="5" idx="5"/>
            <a:endCxn id="20524" idx="1"/>
          </p:cNvCxnSpPr>
          <p:nvPr/>
        </p:nvCxnSpPr>
        <p:spPr>
          <a:xfrm rot="16200000" flipH="1">
            <a:off x="8286751" y="2430464"/>
            <a:ext cx="41275" cy="454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>
            <a:stCxn id="5" idx="4"/>
            <a:endCxn id="20534" idx="0"/>
          </p:cNvCxnSpPr>
          <p:nvPr/>
        </p:nvCxnSpPr>
        <p:spPr>
          <a:xfrm rot="16200000" flipH="1">
            <a:off x="7808913" y="2463800"/>
            <a:ext cx="209550" cy="80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>
            <a:stCxn id="6" idx="7"/>
            <a:endCxn id="20522" idx="1"/>
          </p:cNvCxnSpPr>
          <p:nvPr/>
        </p:nvCxnSpPr>
        <p:spPr>
          <a:xfrm rot="5400000" flipH="1" flipV="1">
            <a:off x="8239920" y="4715670"/>
            <a:ext cx="122237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>
            <a:stCxn id="6" idx="6"/>
            <a:endCxn id="20523" idx="1"/>
          </p:cNvCxnSpPr>
          <p:nvPr/>
        </p:nvCxnSpPr>
        <p:spPr>
          <a:xfrm>
            <a:off x="8382000" y="5257801"/>
            <a:ext cx="228600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>
            <a:stCxn id="6" idx="5"/>
            <a:endCxn id="20531" idx="1"/>
          </p:cNvCxnSpPr>
          <p:nvPr/>
        </p:nvCxnSpPr>
        <p:spPr>
          <a:xfrm rot="16200000" flipH="1">
            <a:off x="8316119" y="5409407"/>
            <a:ext cx="122238" cy="466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/>
          <p:cNvCxnSpPr>
            <a:stCxn id="6" idx="4"/>
            <a:endCxn id="20521" idx="0"/>
          </p:cNvCxnSpPr>
          <p:nvPr/>
        </p:nvCxnSpPr>
        <p:spPr>
          <a:xfrm rot="16200000" flipH="1">
            <a:off x="8018463" y="5264150"/>
            <a:ext cx="304800" cy="1206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/>
          <p:cNvCxnSpPr>
            <a:stCxn id="6" idx="4"/>
            <a:endCxn id="20520" idx="0"/>
          </p:cNvCxnSpPr>
          <p:nvPr/>
        </p:nvCxnSpPr>
        <p:spPr>
          <a:xfrm rot="5400000">
            <a:off x="7256463" y="5708650"/>
            <a:ext cx="304800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/>
          <p:cNvCxnSpPr>
            <a:stCxn id="4" idx="4"/>
            <a:endCxn id="20533" idx="0"/>
          </p:cNvCxnSpPr>
          <p:nvPr/>
        </p:nvCxnSpPr>
        <p:spPr>
          <a:xfrm rot="5400000">
            <a:off x="5726907" y="3809207"/>
            <a:ext cx="152400" cy="763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uora yhdysviiva 40"/>
          <p:cNvCxnSpPr>
            <a:stCxn id="4" idx="4"/>
            <a:endCxn id="20532" idx="0"/>
          </p:cNvCxnSpPr>
          <p:nvPr/>
        </p:nvCxnSpPr>
        <p:spPr>
          <a:xfrm rot="16200000" flipH="1">
            <a:off x="6515101" y="3783013"/>
            <a:ext cx="152400" cy="81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uora yhdysviiva 42"/>
          <p:cNvCxnSpPr>
            <a:stCxn id="4" idx="5"/>
            <a:endCxn id="20513" idx="1"/>
          </p:cNvCxnSpPr>
          <p:nvPr/>
        </p:nvCxnSpPr>
        <p:spPr>
          <a:xfrm rot="16200000" flipH="1">
            <a:off x="6839744" y="3856832"/>
            <a:ext cx="46038" cy="2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/>
          <p:cNvCxnSpPr>
            <a:stCxn id="4" idx="6"/>
            <a:endCxn id="20512" idx="1"/>
          </p:cNvCxnSpPr>
          <p:nvPr/>
        </p:nvCxnSpPr>
        <p:spPr>
          <a:xfrm flipV="1">
            <a:off x="6934201" y="3648076"/>
            <a:ext cx="3587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/>
          <p:cNvCxnSpPr>
            <a:stCxn id="4" idx="3"/>
            <a:endCxn id="20514" idx="3"/>
          </p:cNvCxnSpPr>
          <p:nvPr/>
        </p:nvCxnSpPr>
        <p:spPr>
          <a:xfrm rot="5400000">
            <a:off x="5470525" y="3844925"/>
            <a:ext cx="46038" cy="31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uora yhdysviiva 50"/>
          <p:cNvCxnSpPr>
            <a:stCxn id="9" idx="1"/>
            <a:endCxn id="20515" idx="3"/>
          </p:cNvCxnSpPr>
          <p:nvPr/>
        </p:nvCxnSpPr>
        <p:spPr>
          <a:xfrm rot="16200000" flipV="1">
            <a:off x="3935413" y="1782763"/>
            <a:ext cx="42862" cy="46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uora yhdysviiva 52"/>
          <p:cNvCxnSpPr>
            <a:stCxn id="9" idx="0"/>
            <a:endCxn id="20536" idx="2"/>
          </p:cNvCxnSpPr>
          <p:nvPr/>
        </p:nvCxnSpPr>
        <p:spPr>
          <a:xfrm rot="16200000" flipV="1">
            <a:off x="4226720" y="1389857"/>
            <a:ext cx="180975" cy="849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/>
          <p:cNvCxnSpPr>
            <a:stCxn id="9" idx="2"/>
            <a:endCxn id="20516" idx="3"/>
          </p:cNvCxnSpPr>
          <p:nvPr/>
        </p:nvCxnSpPr>
        <p:spPr>
          <a:xfrm rot="10800000" flipV="1">
            <a:off x="3657600" y="2362201"/>
            <a:ext cx="304800" cy="85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uora yhdysviiva 62"/>
          <p:cNvCxnSpPr>
            <a:stCxn id="20529" idx="3"/>
            <a:endCxn id="8" idx="2"/>
          </p:cNvCxnSpPr>
          <p:nvPr/>
        </p:nvCxnSpPr>
        <p:spPr>
          <a:xfrm>
            <a:off x="3733800" y="5248276"/>
            <a:ext cx="2667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uora yhdysviiva 64"/>
          <p:cNvCxnSpPr>
            <a:stCxn id="20528" idx="3"/>
            <a:endCxn id="8" idx="1"/>
          </p:cNvCxnSpPr>
          <p:nvPr/>
        </p:nvCxnSpPr>
        <p:spPr>
          <a:xfrm>
            <a:off x="3832226" y="4811714"/>
            <a:ext cx="385763" cy="122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yhdysviiva 66"/>
          <p:cNvCxnSpPr>
            <a:stCxn id="20517" idx="3"/>
            <a:endCxn id="8" idx="4"/>
          </p:cNvCxnSpPr>
          <p:nvPr/>
        </p:nvCxnSpPr>
        <p:spPr>
          <a:xfrm flipV="1">
            <a:off x="3733800" y="5715001"/>
            <a:ext cx="1009650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yhdysviiva 68"/>
          <p:cNvCxnSpPr>
            <a:stCxn id="20518" idx="0"/>
            <a:endCxn id="8" idx="4"/>
          </p:cNvCxnSpPr>
          <p:nvPr/>
        </p:nvCxnSpPr>
        <p:spPr>
          <a:xfrm rot="16200000" flipV="1">
            <a:off x="4804569" y="5653881"/>
            <a:ext cx="304800" cy="427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uora yhdysviiva 70"/>
          <p:cNvCxnSpPr>
            <a:stCxn id="20519" idx="0"/>
            <a:endCxn id="8" idx="4"/>
          </p:cNvCxnSpPr>
          <p:nvPr/>
        </p:nvCxnSpPr>
        <p:spPr>
          <a:xfrm rot="5400000" flipH="1" flipV="1">
            <a:off x="4015582" y="5291932"/>
            <a:ext cx="304800" cy="1150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2" name="Text Box 36"/>
          <p:cNvSpPr txBox="1">
            <a:spLocks noChangeArrowheads="1"/>
          </p:cNvSpPr>
          <p:nvPr/>
        </p:nvSpPr>
        <p:spPr bwMode="auto">
          <a:xfrm>
            <a:off x="7292976" y="3505201"/>
            <a:ext cx="1393825" cy="284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13" name="Text Box 37"/>
          <p:cNvSpPr txBox="1">
            <a:spLocks noChangeArrowheads="1"/>
          </p:cNvSpPr>
          <p:nvPr/>
        </p:nvSpPr>
        <p:spPr bwMode="auto">
          <a:xfrm>
            <a:off x="7010401" y="3886201"/>
            <a:ext cx="1393825" cy="284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14" name="Text Box 38"/>
          <p:cNvSpPr txBox="1">
            <a:spLocks noChangeArrowheads="1"/>
          </p:cNvSpPr>
          <p:nvPr/>
        </p:nvSpPr>
        <p:spPr bwMode="auto">
          <a:xfrm>
            <a:off x="3940176" y="3886201"/>
            <a:ext cx="1393825" cy="284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15" name="Text Box 39"/>
          <p:cNvSpPr txBox="1">
            <a:spLocks noChangeArrowheads="1"/>
          </p:cNvSpPr>
          <p:nvPr/>
        </p:nvSpPr>
        <p:spPr bwMode="auto">
          <a:xfrm>
            <a:off x="2362200" y="1857376"/>
            <a:ext cx="1360488" cy="27622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16" name="Text Box 40"/>
          <p:cNvSpPr txBox="1">
            <a:spLocks noChangeArrowheads="1"/>
          </p:cNvSpPr>
          <p:nvPr/>
        </p:nvSpPr>
        <p:spPr bwMode="auto">
          <a:xfrm>
            <a:off x="2263776" y="2306638"/>
            <a:ext cx="1393825" cy="28416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17" name="Text Box 41"/>
          <p:cNvSpPr txBox="1">
            <a:spLocks noChangeArrowheads="1"/>
          </p:cNvSpPr>
          <p:nvPr/>
        </p:nvSpPr>
        <p:spPr bwMode="auto">
          <a:xfrm>
            <a:off x="2339976" y="5583238"/>
            <a:ext cx="1393825" cy="28416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18" name="Text Box 42"/>
          <p:cNvSpPr txBox="1">
            <a:spLocks noChangeArrowheads="1"/>
          </p:cNvSpPr>
          <p:nvPr/>
        </p:nvSpPr>
        <p:spPr bwMode="auto">
          <a:xfrm>
            <a:off x="4473576" y="6019801"/>
            <a:ext cx="1393825" cy="284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19" name="Text Box 43"/>
          <p:cNvSpPr txBox="1">
            <a:spLocks noChangeArrowheads="1"/>
          </p:cNvSpPr>
          <p:nvPr/>
        </p:nvSpPr>
        <p:spPr bwMode="auto">
          <a:xfrm>
            <a:off x="2895601" y="6019801"/>
            <a:ext cx="1393825" cy="284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20" name="Text Box 44"/>
          <p:cNvSpPr txBox="1">
            <a:spLocks noChangeArrowheads="1"/>
          </p:cNvSpPr>
          <p:nvPr/>
        </p:nvSpPr>
        <p:spPr bwMode="auto">
          <a:xfrm>
            <a:off x="6553201" y="6019801"/>
            <a:ext cx="1393825" cy="284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21" name="Text Box 45"/>
          <p:cNvSpPr txBox="1">
            <a:spLocks noChangeArrowheads="1"/>
          </p:cNvSpPr>
          <p:nvPr/>
        </p:nvSpPr>
        <p:spPr bwMode="auto">
          <a:xfrm>
            <a:off x="8077201" y="6019801"/>
            <a:ext cx="1393825" cy="284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22" name="Text Box 46"/>
          <p:cNvSpPr txBox="1">
            <a:spLocks noChangeArrowheads="1"/>
          </p:cNvSpPr>
          <p:nvPr/>
        </p:nvSpPr>
        <p:spPr bwMode="auto">
          <a:xfrm>
            <a:off x="8458201" y="4668838"/>
            <a:ext cx="1393825" cy="28416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23" name="Text Box 47"/>
          <p:cNvSpPr txBox="1">
            <a:spLocks noChangeArrowheads="1"/>
          </p:cNvSpPr>
          <p:nvPr/>
        </p:nvSpPr>
        <p:spPr bwMode="auto">
          <a:xfrm>
            <a:off x="8610601" y="5126038"/>
            <a:ext cx="1393825" cy="28416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24" name="Text Box 48"/>
          <p:cNvSpPr txBox="1">
            <a:spLocks noChangeArrowheads="1"/>
          </p:cNvSpPr>
          <p:nvPr/>
        </p:nvSpPr>
        <p:spPr bwMode="auto">
          <a:xfrm>
            <a:off x="8534401" y="2535238"/>
            <a:ext cx="1393825" cy="28416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25" name="Text Box 49"/>
          <p:cNvSpPr txBox="1">
            <a:spLocks noChangeArrowheads="1"/>
          </p:cNvSpPr>
          <p:nvPr/>
        </p:nvSpPr>
        <p:spPr bwMode="auto">
          <a:xfrm>
            <a:off x="8686801" y="2078038"/>
            <a:ext cx="1393825" cy="28416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26" name="Text Box 50"/>
          <p:cNvSpPr txBox="1">
            <a:spLocks noChangeArrowheads="1"/>
          </p:cNvSpPr>
          <p:nvPr/>
        </p:nvSpPr>
        <p:spPr bwMode="auto">
          <a:xfrm>
            <a:off x="8305801" y="1620838"/>
            <a:ext cx="1393825" cy="28416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27" name="Text Box 51"/>
          <p:cNvSpPr txBox="1">
            <a:spLocks noChangeArrowheads="1"/>
          </p:cNvSpPr>
          <p:nvPr/>
        </p:nvSpPr>
        <p:spPr bwMode="auto">
          <a:xfrm>
            <a:off x="6629401" y="1447801"/>
            <a:ext cx="1393825" cy="284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28" name="Text Box 52"/>
          <p:cNvSpPr txBox="1">
            <a:spLocks noChangeArrowheads="1"/>
          </p:cNvSpPr>
          <p:nvPr/>
        </p:nvSpPr>
        <p:spPr bwMode="auto">
          <a:xfrm>
            <a:off x="2438401" y="4668838"/>
            <a:ext cx="1393825" cy="28416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29" name="Text Box 40"/>
          <p:cNvSpPr txBox="1">
            <a:spLocks noChangeArrowheads="1"/>
          </p:cNvSpPr>
          <p:nvPr/>
        </p:nvSpPr>
        <p:spPr bwMode="auto">
          <a:xfrm>
            <a:off x="2339976" y="5105401"/>
            <a:ext cx="1393825" cy="284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30" name="Text Box 52"/>
          <p:cNvSpPr txBox="1">
            <a:spLocks noChangeArrowheads="1"/>
          </p:cNvSpPr>
          <p:nvPr/>
        </p:nvSpPr>
        <p:spPr bwMode="auto">
          <a:xfrm>
            <a:off x="2949576" y="3144838"/>
            <a:ext cx="1393825" cy="28416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31" name="Text Box 47"/>
          <p:cNvSpPr txBox="1">
            <a:spLocks noChangeArrowheads="1"/>
          </p:cNvSpPr>
          <p:nvPr/>
        </p:nvSpPr>
        <p:spPr bwMode="auto">
          <a:xfrm>
            <a:off x="8610601" y="5562601"/>
            <a:ext cx="1393825" cy="284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32" name="Text Box 37"/>
          <p:cNvSpPr txBox="1">
            <a:spLocks noChangeArrowheads="1"/>
          </p:cNvSpPr>
          <p:nvPr/>
        </p:nvSpPr>
        <p:spPr bwMode="auto">
          <a:xfrm>
            <a:off x="6302376" y="4267201"/>
            <a:ext cx="1393825" cy="284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33" name="Text Box 37"/>
          <p:cNvSpPr txBox="1">
            <a:spLocks noChangeArrowheads="1"/>
          </p:cNvSpPr>
          <p:nvPr/>
        </p:nvSpPr>
        <p:spPr bwMode="auto">
          <a:xfrm>
            <a:off x="4724401" y="4267201"/>
            <a:ext cx="1393825" cy="284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34" name="Text Box 37"/>
          <p:cNvSpPr txBox="1">
            <a:spLocks noChangeArrowheads="1"/>
          </p:cNvSpPr>
          <p:nvPr/>
        </p:nvSpPr>
        <p:spPr bwMode="auto">
          <a:xfrm>
            <a:off x="7620001" y="2971801"/>
            <a:ext cx="1393825" cy="284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cxnSp>
        <p:nvCxnSpPr>
          <p:cNvPr id="111" name="Suora yhdysviiva 110"/>
          <p:cNvCxnSpPr>
            <a:stCxn id="20530" idx="3"/>
            <a:endCxn id="9" idx="4"/>
          </p:cNvCxnSpPr>
          <p:nvPr/>
        </p:nvCxnSpPr>
        <p:spPr>
          <a:xfrm flipV="1">
            <a:off x="4343401" y="2819401"/>
            <a:ext cx="398463" cy="46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6" name="Text Box 39"/>
          <p:cNvSpPr txBox="1">
            <a:spLocks noChangeArrowheads="1"/>
          </p:cNvSpPr>
          <p:nvPr/>
        </p:nvSpPr>
        <p:spPr bwMode="auto">
          <a:xfrm>
            <a:off x="3211514" y="1447801"/>
            <a:ext cx="1360487" cy="27622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sp>
        <p:nvSpPr>
          <p:cNvPr id="20537" name="Text Box 52"/>
          <p:cNvSpPr txBox="1">
            <a:spLocks noChangeArrowheads="1"/>
          </p:cNvSpPr>
          <p:nvPr/>
        </p:nvSpPr>
        <p:spPr bwMode="auto">
          <a:xfrm>
            <a:off x="2209801" y="2743201"/>
            <a:ext cx="1393825" cy="284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i-FI" altLang="fi-FI" sz="1200"/>
              <a:t>                            </a:t>
            </a:r>
          </a:p>
        </p:txBody>
      </p:sp>
      <p:cxnSp>
        <p:nvCxnSpPr>
          <p:cNvPr id="256" name="Suora yhdysviiva 255"/>
          <p:cNvCxnSpPr>
            <a:stCxn id="9" idx="3"/>
            <a:endCxn id="20537" idx="3"/>
          </p:cNvCxnSpPr>
          <p:nvPr/>
        </p:nvCxnSpPr>
        <p:spPr>
          <a:xfrm rot="5400000">
            <a:off x="3798094" y="2491582"/>
            <a:ext cx="198438" cy="587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Ympäristö ja terveys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A478701-B4BC-EF49-8261-145B6331945A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14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1" name="Otsikko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Nuorten henkilövahingot liikenteessä </a:t>
            </a:r>
          </a:p>
        </p:txBody>
      </p:sp>
      <p:pic>
        <p:nvPicPr>
          <p:cNvPr id="22532" name="Kuva 4" descr="nuortenkuolleisuus_liik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244726"/>
            <a:ext cx="73914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52900" y="6173787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Ympäristö ja terveys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7F211B0-BE46-A044-A2AC-D7D9CD6E5047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579" name="Otsikko 1"/>
          <p:cNvSpPr>
            <a:spLocks noGrp="1"/>
          </p:cNvSpPr>
          <p:nvPr>
            <p:ph type="title"/>
          </p:nvPr>
        </p:nvSpPr>
        <p:spPr>
          <a:xfrm>
            <a:off x="1981200" y="427038"/>
            <a:ext cx="8229600" cy="1782762"/>
          </a:xfrm>
        </p:spPr>
        <p:txBody>
          <a:bodyPr/>
          <a:lstStyle/>
          <a:p>
            <a:pPr eaLnBrk="1" hangingPunct="1"/>
            <a:r>
              <a:rPr lang="fi-FI" altLang="fi-FI" sz="4000">
                <a:latin typeface="Arial Black" charset="0"/>
                <a:ea typeface="ＭＳ Ｐゴシック" charset="-128"/>
              </a:rPr>
              <a:t>Nuorten liikenneonnettomuuksille</a:t>
            </a:r>
            <a:br>
              <a:rPr lang="fi-FI" altLang="fi-FI" sz="4000">
                <a:latin typeface="Arial Black" charset="0"/>
                <a:ea typeface="ＭＳ Ｐゴシック" charset="-128"/>
              </a:rPr>
            </a:br>
            <a:r>
              <a:rPr lang="fi-FI" altLang="fi-FI" sz="4000">
                <a:latin typeface="Arial Black" charset="0"/>
                <a:ea typeface="ＭＳ Ｐゴシック" charset="-128"/>
              </a:rPr>
              <a:t>tyypillisiä piirteitä</a:t>
            </a:r>
          </a:p>
        </p:txBody>
      </p:sp>
      <p:sp>
        <p:nvSpPr>
          <p:cNvPr id="24580" name="Sisällön paikkamerkki 2"/>
          <p:cNvSpPr>
            <a:spLocks noGrp="1"/>
          </p:cNvSpPr>
          <p:nvPr>
            <p:ph idx="1"/>
          </p:nvPr>
        </p:nvSpPr>
        <p:spPr>
          <a:xfrm>
            <a:off x="3505200" y="2852738"/>
            <a:ext cx="5708650" cy="3167062"/>
          </a:xfrm>
        </p:spPr>
        <p:txBody>
          <a:bodyPr/>
          <a:lstStyle/>
          <a:p>
            <a:pPr eaLnBrk="1" hangingPunct="1">
              <a:buClr>
                <a:srgbClr val="3366CC"/>
              </a:buClr>
              <a:buFontTx/>
              <a:buChar char="•"/>
            </a:pPr>
            <a:r>
              <a:rPr lang="fi-FI" altLang="fi-FI" dirty="0">
                <a:latin typeface="Arial" charset="0"/>
                <a:ea typeface="ＭＳ Ｐゴシック" charset="-128"/>
              </a:rPr>
              <a:t>Kova vauhti</a:t>
            </a:r>
          </a:p>
          <a:p>
            <a:pPr eaLnBrk="1" hangingPunct="1">
              <a:buClr>
                <a:srgbClr val="3366CC"/>
              </a:buClr>
              <a:buFontTx/>
              <a:buChar char="•"/>
            </a:pPr>
            <a:r>
              <a:rPr lang="fi-FI" altLang="fi-FI" dirty="0">
                <a:latin typeface="Arial" charset="0"/>
                <a:ea typeface="ＭＳ Ｐゴシック" charset="-128"/>
              </a:rPr>
              <a:t>Tieltä suistuminen</a:t>
            </a:r>
          </a:p>
          <a:p>
            <a:pPr eaLnBrk="1" hangingPunct="1">
              <a:buClr>
                <a:srgbClr val="3366CC"/>
              </a:buClr>
              <a:buFontTx/>
              <a:buChar char="•"/>
            </a:pPr>
            <a:r>
              <a:rPr lang="fi-FI" altLang="fi-FI" dirty="0">
                <a:latin typeface="Arial" charset="0"/>
                <a:ea typeface="ＭＳ Ｐゴシック" charset="-128"/>
              </a:rPr>
              <a:t>Turvavyöt kiinnittämättä</a:t>
            </a:r>
          </a:p>
          <a:p>
            <a:pPr eaLnBrk="1" hangingPunct="1">
              <a:buClr>
                <a:srgbClr val="3366CC"/>
              </a:buClr>
              <a:buFontTx/>
              <a:buChar char="•"/>
            </a:pPr>
            <a:r>
              <a:rPr lang="fi-FI" altLang="fi-FI" dirty="0" smtClean="0">
                <a:latin typeface="Arial" charset="0"/>
                <a:ea typeface="ＭＳ Ｐゴシック" charset="-128"/>
              </a:rPr>
              <a:t>Alkoholin- tai huumeidenkäyttö</a:t>
            </a:r>
            <a:endParaRPr lang="fi-FI" altLang="fi-FI" dirty="0">
              <a:latin typeface="Arial" charset="0"/>
              <a:ea typeface="ＭＳ Ｐゴシック" charset="-128"/>
            </a:endParaRPr>
          </a:p>
          <a:p>
            <a:pPr eaLnBrk="1" hangingPunct="1">
              <a:buClr>
                <a:srgbClr val="3366CC"/>
              </a:buClr>
              <a:buFontTx/>
              <a:buChar char="•"/>
            </a:pPr>
            <a:r>
              <a:rPr lang="fi-FI" altLang="fi-FI" dirty="0">
                <a:latin typeface="Arial" charset="0"/>
                <a:ea typeface="ＭＳ Ｐゴシック" charset="-128"/>
              </a:rPr>
              <a:t>Kuljettajana nuori mies</a:t>
            </a:r>
          </a:p>
          <a:p>
            <a:pPr eaLnBrk="1" hangingPunct="1">
              <a:buClr>
                <a:srgbClr val="3366CC"/>
              </a:buClr>
              <a:buFontTx/>
              <a:buChar char="•"/>
            </a:pPr>
            <a:r>
              <a:rPr lang="fi-FI" altLang="fi-FI" dirty="0">
                <a:latin typeface="Arial" charset="0"/>
                <a:ea typeface="ＭＳ Ｐゴシック" charset="-128"/>
              </a:rPr>
              <a:t>Ajankohtana kesäviikonloppu</a:t>
            </a:r>
          </a:p>
          <a:p>
            <a:pPr eaLnBrk="1" hangingPunct="1"/>
            <a:endParaRPr lang="fi-FI" altLang="fi-FI" dirty="0">
              <a:latin typeface="Arial" charset="0"/>
              <a:ea typeface="ＭＳ Ｐゴシック" charset="-128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038600" y="6297613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Ympäristö ja terveys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Ympäristö ja terveys</a:t>
            </a:r>
          </a:p>
        </p:txBody>
      </p:sp>
      <p:sp>
        <p:nvSpPr>
          <p:cNvPr id="17411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DB36DFB-F468-1C44-8BEC-4005EC51C0BB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741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>
                <a:latin typeface="Arial Black" charset="0"/>
              </a:rPr>
              <a:t>Ympäristö ja </a:t>
            </a:r>
            <a:r>
              <a:rPr lang="fi-FI" altLang="fi-FI" dirty="0" smtClean="0">
                <a:latin typeface="Arial Black" charset="0"/>
              </a:rPr>
              <a:t>terveys</a:t>
            </a:r>
            <a:endParaRPr lang="fi-FI" altLang="fi-FI" sz="2400" dirty="0">
              <a:latin typeface="Arial" charset="0"/>
            </a:endParaRPr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i-FI" altLang="fi-FI" sz="1800">
              <a:latin typeface="Calibri" charset="0"/>
            </a:endParaRPr>
          </a:p>
        </p:txBody>
      </p:sp>
      <p:grpSp>
        <p:nvGrpSpPr>
          <p:cNvPr id="17414" name="Diagram 1"/>
          <p:cNvGrpSpPr>
            <a:grpSpLocks noChangeAspect="1"/>
          </p:cNvGrpSpPr>
          <p:nvPr/>
        </p:nvGrpSpPr>
        <p:grpSpPr bwMode="auto">
          <a:xfrm>
            <a:off x="2346367" y="2024560"/>
            <a:ext cx="7385859" cy="4290941"/>
            <a:chOff x="1730" y="3286"/>
            <a:chExt cx="8336" cy="8233"/>
          </a:xfrm>
        </p:grpSpPr>
        <p:sp>
          <p:nvSpPr>
            <p:cNvPr id="1741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730" y="3295"/>
              <a:ext cx="8224" cy="8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7416" name="_s1028"/>
            <p:cNvSpPr>
              <a:spLocks noChangeShapeType="1"/>
            </p:cNvSpPr>
            <p:nvPr/>
          </p:nvSpPr>
          <p:spPr bwMode="auto">
            <a:xfrm flipH="1">
              <a:off x="3910" y="7394"/>
              <a:ext cx="102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i-FI"/>
            </a:p>
          </p:txBody>
        </p:sp>
        <p:sp>
          <p:nvSpPr>
            <p:cNvPr id="17417" name="_s1029"/>
            <p:cNvSpPr>
              <a:spLocks noChangeArrowheads="1"/>
            </p:cNvSpPr>
            <p:nvPr/>
          </p:nvSpPr>
          <p:spPr bwMode="auto">
            <a:xfrm>
              <a:off x="1858" y="6368"/>
              <a:ext cx="2052" cy="2052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i-FI" altLang="fi-FI" sz="1200" b="1" dirty="0" smtClean="0">
                  <a:solidFill>
                    <a:schemeClr val="bg1"/>
                  </a:solidFill>
                  <a:ea typeface="Calibri" charset="0"/>
                </a:rPr>
                <a:t>TURVALLISUUS</a:t>
              </a:r>
              <a:endParaRPr lang="fi-FI" altLang="fi-FI" sz="1200" b="1" dirty="0">
                <a:solidFill>
                  <a:schemeClr val="bg1"/>
                </a:solidFill>
                <a:ea typeface="Calibri" charset="0"/>
              </a:endParaRPr>
            </a:p>
          </p:txBody>
        </p:sp>
        <p:sp>
          <p:nvSpPr>
            <p:cNvPr id="17418" name="_s1030"/>
            <p:cNvSpPr>
              <a:spLocks noChangeShapeType="1"/>
            </p:cNvSpPr>
            <p:nvPr/>
          </p:nvSpPr>
          <p:spPr bwMode="auto">
            <a:xfrm>
              <a:off x="5962" y="8420"/>
              <a:ext cx="0" cy="10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i-FI"/>
            </a:p>
          </p:txBody>
        </p:sp>
        <p:sp>
          <p:nvSpPr>
            <p:cNvPr id="17419" name="_s1031"/>
            <p:cNvSpPr>
              <a:spLocks noChangeArrowheads="1"/>
            </p:cNvSpPr>
            <p:nvPr/>
          </p:nvSpPr>
          <p:spPr bwMode="auto">
            <a:xfrm>
              <a:off x="4496" y="9446"/>
              <a:ext cx="3036" cy="2052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i-FI" altLang="fi-FI" sz="1200" b="1" dirty="0" smtClean="0">
                  <a:solidFill>
                    <a:schemeClr val="bg1"/>
                  </a:solidFill>
                  <a:ea typeface="Calibri" charset="0"/>
                </a:rPr>
                <a:t>YMPÄRISTÖMUUTOKSET JA KESTÄVÄ KEHITYS</a:t>
              </a:r>
              <a:endParaRPr lang="fi-FI" altLang="fi-FI" sz="1200" b="1" dirty="0">
                <a:solidFill>
                  <a:schemeClr val="bg1"/>
                </a:solidFill>
                <a:ea typeface="Calibri" charset="0"/>
              </a:endParaRPr>
            </a:p>
          </p:txBody>
        </p:sp>
        <p:sp>
          <p:nvSpPr>
            <p:cNvPr id="17420" name="_s1032"/>
            <p:cNvSpPr>
              <a:spLocks noChangeShapeType="1"/>
            </p:cNvSpPr>
            <p:nvPr/>
          </p:nvSpPr>
          <p:spPr bwMode="auto">
            <a:xfrm>
              <a:off x="6988" y="7394"/>
              <a:ext cx="102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i-FI"/>
            </a:p>
          </p:txBody>
        </p:sp>
        <p:sp>
          <p:nvSpPr>
            <p:cNvPr id="17421" name="_s1033"/>
            <p:cNvSpPr>
              <a:spLocks noChangeArrowheads="1"/>
            </p:cNvSpPr>
            <p:nvPr/>
          </p:nvSpPr>
          <p:spPr bwMode="auto">
            <a:xfrm>
              <a:off x="7532" y="6368"/>
              <a:ext cx="2534" cy="2289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i-FI" altLang="fi-FI" sz="1200" b="1" smtClean="0">
                  <a:solidFill>
                    <a:schemeClr val="bg1"/>
                  </a:solidFill>
                  <a:ea typeface="Calibri" charset="0"/>
                </a:rPr>
                <a:t>FYSIKAALISET, KEMIALLISET JA BIOLOGISET YMPÄRISTÖTEKIJÄT</a:t>
              </a:r>
              <a:endParaRPr lang="fi-FI" altLang="fi-FI" sz="1200" b="1" dirty="0">
                <a:solidFill>
                  <a:schemeClr val="bg1"/>
                </a:solidFill>
                <a:ea typeface="Calibri" charset="0"/>
              </a:endParaRPr>
            </a:p>
          </p:txBody>
        </p:sp>
        <p:sp>
          <p:nvSpPr>
            <p:cNvPr id="17422" name="_s1034"/>
            <p:cNvSpPr>
              <a:spLocks noChangeShapeType="1"/>
            </p:cNvSpPr>
            <p:nvPr/>
          </p:nvSpPr>
          <p:spPr bwMode="auto">
            <a:xfrm flipV="1">
              <a:off x="5962" y="5342"/>
              <a:ext cx="0" cy="10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i-FI"/>
            </a:p>
          </p:txBody>
        </p:sp>
        <p:sp>
          <p:nvSpPr>
            <p:cNvPr id="17423" name="_s1035"/>
            <p:cNvSpPr>
              <a:spLocks noChangeArrowheads="1"/>
            </p:cNvSpPr>
            <p:nvPr/>
          </p:nvSpPr>
          <p:spPr bwMode="auto">
            <a:xfrm>
              <a:off x="4686" y="3286"/>
              <a:ext cx="2552" cy="2441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i-FI" altLang="fi-FI" sz="1200" b="1" dirty="0" smtClean="0">
                  <a:solidFill>
                    <a:schemeClr val="bg1"/>
                  </a:solidFill>
                  <a:ea typeface="Calibri" charset="0"/>
                </a:rPr>
                <a:t>FYYSINEN, PSYYKKINEN, SOSIAALINEN JA ESTEETTINEN YMPÄRISTÖ</a:t>
              </a:r>
              <a:endParaRPr lang="fi-FI" altLang="fi-FI" sz="1200" b="1" dirty="0">
                <a:solidFill>
                  <a:schemeClr val="bg1"/>
                </a:solidFill>
                <a:ea typeface="Calibri" charset="0"/>
              </a:endParaRPr>
            </a:p>
          </p:txBody>
        </p:sp>
        <p:sp>
          <p:nvSpPr>
            <p:cNvPr id="17424" name="_s1036"/>
            <p:cNvSpPr>
              <a:spLocks noChangeArrowheads="1"/>
            </p:cNvSpPr>
            <p:nvPr/>
          </p:nvSpPr>
          <p:spPr bwMode="auto">
            <a:xfrm>
              <a:off x="4936" y="6368"/>
              <a:ext cx="2052" cy="2052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i-FI" altLang="fi-FI" sz="1200" b="1">
                  <a:solidFill>
                    <a:schemeClr val="bg1"/>
                  </a:solidFill>
                  <a:ea typeface="Calibri" charset="0"/>
                </a:rPr>
                <a:t>YMPÄRISTÖ JA TERVEYS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1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Ympäristö ja terveys</a:t>
            </a:r>
          </a:p>
        </p:txBody>
      </p:sp>
      <p:sp>
        <p:nvSpPr>
          <p:cNvPr id="19459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EF606B-B62E-2547-9E77-A37CEE852E9C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latin typeface="Arial Black" charset="0"/>
              </a:rPr>
              <a:t>Ympäristötermit</a:t>
            </a:r>
          </a:p>
        </p:txBody>
      </p:sp>
      <p:sp>
        <p:nvSpPr>
          <p:cNvPr id="19461" name="Sisällön paikkamerkki 2"/>
          <p:cNvSpPr>
            <a:spLocks noGrp="1"/>
          </p:cNvSpPr>
          <p:nvPr>
            <p:ph idx="1"/>
          </p:nvPr>
        </p:nvSpPr>
        <p:spPr>
          <a:xfrm>
            <a:off x="2286000" y="1600201"/>
            <a:ext cx="7924800" cy="4708525"/>
          </a:xfrm>
        </p:spPr>
        <p:txBody>
          <a:bodyPr/>
          <a:lstStyle/>
          <a:p>
            <a:pPr>
              <a:lnSpc>
                <a:spcPts val="2988"/>
              </a:lnSpc>
            </a:pPr>
            <a:r>
              <a:rPr lang="fi-FI" altLang="fi-FI" sz="2400" b="1" i="1">
                <a:solidFill>
                  <a:srgbClr val="990000"/>
                </a:solidFill>
                <a:latin typeface="Arial" charset="0"/>
              </a:rPr>
              <a:t>Ympäristö</a:t>
            </a:r>
            <a:r>
              <a:rPr lang="fi-FI" altLang="fi-FI" sz="2400">
                <a:latin typeface="Arial" charset="0"/>
              </a:rPr>
              <a:t>: luonto, rakennettu ympäristö sekä työ-, asuin- ja vapaa-ajan ympäristö</a:t>
            </a:r>
          </a:p>
          <a:p>
            <a:pPr>
              <a:lnSpc>
                <a:spcPts val="2988"/>
              </a:lnSpc>
            </a:pPr>
            <a:r>
              <a:rPr lang="fi-FI" altLang="fi-FI" sz="2400" b="1" i="1">
                <a:solidFill>
                  <a:srgbClr val="990000"/>
                </a:solidFill>
                <a:latin typeface="Arial" charset="0"/>
              </a:rPr>
              <a:t>Ympäristöherkkyys</a:t>
            </a:r>
            <a:r>
              <a:rPr lang="fi-FI" altLang="fi-FI" sz="2400">
                <a:latin typeface="Arial" charset="0"/>
              </a:rPr>
              <a:t>: kyky havainnoida ja aistia ympäristöä ja tätä kautta huomata myös ympäristössä tapahtuvat muutokset. Keskeistä on myös omien tekojen ympäristövaikutusten ymmärtäminen.</a:t>
            </a:r>
          </a:p>
          <a:p>
            <a:pPr>
              <a:lnSpc>
                <a:spcPts val="2988"/>
              </a:lnSpc>
            </a:pPr>
            <a:r>
              <a:rPr lang="fi-FI" altLang="fi-FI" sz="2400" b="1" i="1">
                <a:solidFill>
                  <a:srgbClr val="990000"/>
                </a:solidFill>
                <a:latin typeface="Arial" charset="0"/>
              </a:rPr>
              <a:t>Ympäristöterveys</a:t>
            </a:r>
            <a:r>
              <a:rPr lang="fi-FI" altLang="fi-FI" sz="2400">
                <a:latin typeface="Arial" charset="0"/>
              </a:rPr>
              <a:t>: ne ihmisen terveyden ja sairauden näkökulmat, joihin ympäristötekijät vaikuttavat. Myös teoriat ja käytännön toimenpiteet, joilla arvioidaan ja hallitaan ympäristössä olevia terveyteen vaikuttavia tekijöitä</a:t>
            </a:r>
          </a:p>
        </p:txBody>
      </p:sp>
    </p:spTree>
    <p:extLst>
      <p:ext uri="{BB962C8B-B14F-4D97-AF65-F5344CB8AC3E}">
        <p14:creationId xmlns:p14="http://schemas.microsoft.com/office/powerpoint/2010/main" val="20939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Ympäristö ja terveys</a:t>
            </a:r>
          </a:p>
        </p:txBody>
      </p:sp>
      <p:sp>
        <p:nvSpPr>
          <p:cNvPr id="23555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79F6A2C-A14A-DE40-89A5-6F34F1BD1612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sz="3600">
                <a:latin typeface="Arial Black" charset="0"/>
              </a:rPr>
              <a:t>Fyysinen, psyykkinen, sosiaalinen ja esteettinen</a:t>
            </a:r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 bwMode="auto">
          <a:xfrm>
            <a:off x="2286000" y="2133600"/>
            <a:ext cx="792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988"/>
              </a:lnSpc>
              <a:spcBef>
                <a:spcPct val="20000"/>
              </a:spcBef>
              <a:buFont typeface="Arial" charset="0"/>
              <a:buChar char="•"/>
            </a:pPr>
            <a:r>
              <a:rPr lang="fi-FI" altLang="fi-FI" b="1" i="1">
                <a:solidFill>
                  <a:srgbClr val="990000"/>
                </a:solidFill>
              </a:rPr>
              <a:t>Fyysinen ympäristö</a:t>
            </a:r>
            <a:r>
              <a:rPr lang="fi-FI" altLang="fi-FI"/>
              <a:t>:</a:t>
            </a:r>
          </a:p>
          <a:p>
            <a:pPr eaLnBrk="1" hangingPunct="1">
              <a:lnSpc>
                <a:spcPts val="2988"/>
              </a:lnSpc>
              <a:spcBef>
                <a:spcPct val="20000"/>
              </a:spcBef>
            </a:pPr>
            <a:endParaRPr lang="fi-FI" altLang="fi-FI"/>
          </a:p>
          <a:p>
            <a:pPr eaLnBrk="1" hangingPunct="1">
              <a:lnSpc>
                <a:spcPts val="2988"/>
              </a:lnSpc>
              <a:spcBef>
                <a:spcPct val="20000"/>
              </a:spcBef>
              <a:buFont typeface="Arial" charset="0"/>
              <a:buChar char="•"/>
            </a:pPr>
            <a:r>
              <a:rPr lang="fi-FI" altLang="fi-FI" b="1" i="1">
                <a:solidFill>
                  <a:srgbClr val="990000"/>
                </a:solidFill>
              </a:rPr>
              <a:t>Sosiaalinen ympäristö</a:t>
            </a:r>
            <a:r>
              <a:rPr lang="fi-FI" altLang="fi-FI"/>
              <a:t>:</a:t>
            </a:r>
          </a:p>
          <a:p>
            <a:pPr eaLnBrk="1" hangingPunct="1">
              <a:lnSpc>
                <a:spcPts val="2988"/>
              </a:lnSpc>
              <a:spcBef>
                <a:spcPct val="20000"/>
              </a:spcBef>
            </a:pPr>
            <a:endParaRPr lang="fi-FI" altLang="fi-FI"/>
          </a:p>
          <a:p>
            <a:pPr eaLnBrk="1" hangingPunct="1">
              <a:lnSpc>
                <a:spcPts val="2988"/>
              </a:lnSpc>
              <a:spcBef>
                <a:spcPct val="20000"/>
              </a:spcBef>
              <a:buFont typeface="Arial" charset="0"/>
              <a:buChar char="•"/>
            </a:pPr>
            <a:r>
              <a:rPr lang="fi-FI" altLang="fi-FI" b="1" i="1">
                <a:solidFill>
                  <a:srgbClr val="990000"/>
                </a:solidFill>
              </a:rPr>
              <a:t>Psyykkinen ympäristö</a:t>
            </a:r>
            <a:r>
              <a:rPr lang="fi-FI" altLang="fi-FI"/>
              <a:t>:</a:t>
            </a:r>
          </a:p>
          <a:p>
            <a:pPr eaLnBrk="1" hangingPunct="1">
              <a:lnSpc>
                <a:spcPts val="2988"/>
              </a:lnSpc>
              <a:spcBef>
                <a:spcPct val="20000"/>
              </a:spcBef>
            </a:pPr>
            <a:r>
              <a:rPr lang="fi-FI" altLang="fi-FI"/>
              <a:t> </a:t>
            </a:r>
          </a:p>
          <a:p>
            <a:pPr eaLnBrk="1" hangingPunct="1">
              <a:lnSpc>
                <a:spcPts val="2988"/>
              </a:lnSpc>
              <a:spcBef>
                <a:spcPct val="20000"/>
              </a:spcBef>
              <a:buFont typeface="Arial" charset="0"/>
              <a:buChar char="•"/>
            </a:pPr>
            <a:r>
              <a:rPr lang="fi-FI" altLang="fi-FI" b="1" i="1">
                <a:solidFill>
                  <a:srgbClr val="990000"/>
                </a:solidFill>
              </a:rPr>
              <a:t>Esteettinen ympäristö</a:t>
            </a:r>
            <a:r>
              <a:rPr lang="fi-FI" altLang="fi-FI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781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990000"/>
                </a:solidFill>
              </a:rPr>
              <a:t>VIRTAA </a:t>
            </a:r>
            <a:r>
              <a:rPr lang="fi-FI" altLang="fi-FI" sz="800" dirty="0" smtClean="0">
                <a:solidFill>
                  <a:srgbClr val="990000"/>
                </a:solidFill>
              </a:rPr>
              <a:t>TE2 Ihminen, </a:t>
            </a:r>
            <a:r>
              <a:rPr lang="fi-FI" altLang="fi-FI" sz="800" dirty="0" smtClean="0">
                <a:solidFill>
                  <a:srgbClr val="000000"/>
                </a:solidFill>
              </a:rPr>
              <a:t>ympäristö</a:t>
            </a:r>
            <a:r>
              <a:rPr lang="fi-FI" altLang="fi-FI" sz="800" dirty="0" smtClean="0">
                <a:solidFill>
                  <a:srgbClr val="990000"/>
                </a:solidFill>
              </a:rPr>
              <a:t> ja terveys </a:t>
            </a:r>
            <a:r>
              <a:rPr lang="fi-FI" altLang="fi-FI" sz="800" dirty="0">
                <a:solidFill>
                  <a:srgbClr val="990000"/>
                </a:solidFill>
              </a:rPr>
              <a:t>| Ympäristö ja terveys</a:t>
            </a:r>
          </a:p>
        </p:txBody>
      </p:sp>
      <p:sp>
        <p:nvSpPr>
          <p:cNvPr id="25603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3D85AE-6907-3342-BAC9-EC7D6E251EF6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04" name="Otsikko 1"/>
          <p:cNvSpPr>
            <a:spLocks noGrp="1"/>
          </p:cNvSpPr>
          <p:nvPr>
            <p:ph type="title"/>
          </p:nvPr>
        </p:nvSpPr>
        <p:spPr>
          <a:xfrm>
            <a:off x="2114550" y="274638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</a:rPr>
              <a:t>Korvan rakenne</a:t>
            </a:r>
          </a:p>
        </p:txBody>
      </p:sp>
      <p:pic>
        <p:nvPicPr>
          <p:cNvPr id="25605" name="Picture 5" descr="kor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7814" y="1728789"/>
            <a:ext cx="6446837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7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Ympäristö ja terveys</a:t>
            </a:r>
          </a:p>
        </p:txBody>
      </p:sp>
      <p:sp>
        <p:nvSpPr>
          <p:cNvPr id="27651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30025E4-AAF9-F94A-981B-D22897023108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7652" name="Otsikko 1"/>
          <p:cNvSpPr>
            <a:spLocks noGrp="1"/>
          </p:cNvSpPr>
          <p:nvPr>
            <p:ph type="title"/>
          </p:nvPr>
        </p:nvSpPr>
        <p:spPr>
          <a:xfrm>
            <a:off x="2187575" y="274638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</a:rPr>
              <a:t>Melun aiheuttamat haitat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67000" y="1600201"/>
            <a:ext cx="75438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400">
                <a:latin typeface="Arial" charset="0"/>
              </a:rPr>
              <a:t>Korvan vauriot: tärykalvon puhkeaminen, aistinkarvasolujen tuhoutuminen</a:t>
            </a:r>
          </a:p>
          <a:p>
            <a:pPr eaLnBrk="1" hangingPunct="1"/>
            <a:r>
              <a:rPr lang="fi-FI" altLang="fi-FI" sz="2400">
                <a:latin typeface="Arial" charset="0"/>
              </a:rPr>
              <a:t>Tinnitus</a:t>
            </a:r>
          </a:p>
          <a:p>
            <a:pPr eaLnBrk="1" hangingPunct="1"/>
            <a:r>
              <a:rPr lang="fi-FI" altLang="fi-FI" sz="2400">
                <a:latin typeface="Arial" charset="0"/>
              </a:rPr>
              <a:t>Unettomuus ja väsymys</a:t>
            </a:r>
          </a:p>
          <a:p>
            <a:pPr eaLnBrk="1" hangingPunct="1"/>
            <a:r>
              <a:rPr lang="fi-FI" altLang="fi-FI" sz="2400">
                <a:latin typeface="Arial" charset="0"/>
              </a:rPr>
              <a:t>Keskittymisen ja oppimisen vaikeudet</a:t>
            </a:r>
          </a:p>
          <a:p>
            <a:pPr eaLnBrk="1" hangingPunct="1"/>
            <a:r>
              <a:rPr lang="fi-FI" altLang="fi-FI" sz="2400">
                <a:latin typeface="Arial" charset="0"/>
              </a:rPr>
              <a:t>Suorituskyvyn heikkeneminen</a:t>
            </a:r>
          </a:p>
          <a:p>
            <a:pPr eaLnBrk="1" hangingPunct="1"/>
            <a:r>
              <a:rPr lang="fi-FI" altLang="fi-FI" sz="2400">
                <a:latin typeface="Arial" charset="0"/>
              </a:rPr>
              <a:t>Stressi ja henkinen kuormittuminen</a:t>
            </a:r>
          </a:p>
          <a:p>
            <a:pPr eaLnBrk="1" hangingPunct="1"/>
            <a:r>
              <a:rPr lang="fi-FI" altLang="fi-FI" sz="2400">
                <a:latin typeface="Arial" charset="0"/>
              </a:rPr>
              <a:t>Verenpaineen kohoaminen</a:t>
            </a:r>
          </a:p>
          <a:p>
            <a:pPr eaLnBrk="1" hangingPunct="1"/>
            <a:r>
              <a:rPr lang="fi-FI" altLang="fi-FI" sz="2400">
                <a:latin typeface="Arial" charset="0"/>
              </a:rPr>
              <a:t>Luovuuden ja sosiaalisuuden vaikeudet</a:t>
            </a:r>
          </a:p>
          <a:p>
            <a:pPr eaLnBrk="1" hangingPunct="1"/>
            <a:r>
              <a:rPr lang="fi-FI" altLang="fi-FI" sz="2400">
                <a:latin typeface="Arial" charset="0"/>
              </a:rPr>
              <a:t>Viihtyisyyden väheneminen</a:t>
            </a:r>
          </a:p>
        </p:txBody>
      </p:sp>
    </p:spTree>
    <p:extLst>
      <p:ext uri="{BB962C8B-B14F-4D97-AF65-F5344CB8AC3E}">
        <p14:creationId xmlns:p14="http://schemas.microsoft.com/office/powerpoint/2010/main" val="10765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Ympäristö ja terveys</a:t>
            </a:r>
          </a:p>
        </p:txBody>
      </p:sp>
      <p:sp>
        <p:nvSpPr>
          <p:cNvPr id="31747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26B6D3-7FBB-AD44-814F-BAF88D8932E6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1748" name="Otsikko 1"/>
          <p:cNvSpPr>
            <a:spLocks noGrp="1"/>
          </p:cNvSpPr>
          <p:nvPr>
            <p:ph type="title"/>
          </p:nvPr>
        </p:nvSpPr>
        <p:spPr>
          <a:xfrm>
            <a:off x="2187575" y="4572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</a:rPr>
              <a:t>Ionisoiva ja ionisoimaton</a:t>
            </a:r>
          </a:p>
        </p:txBody>
      </p:sp>
      <p:sp>
        <p:nvSpPr>
          <p:cNvPr id="31749" name="Sisällön paikkamerkki 2"/>
          <p:cNvSpPr>
            <a:spLocks noGrp="1"/>
          </p:cNvSpPr>
          <p:nvPr>
            <p:ph idx="1"/>
          </p:nvPr>
        </p:nvSpPr>
        <p:spPr>
          <a:xfrm>
            <a:off x="2438400" y="1905000"/>
            <a:ext cx="7772400" cy="3886200"/>
          </a:xfrm>
        </p:spPr>
        <p:txBody>
          <a:bodyPr/>
          <a:lstStyle/>
          <a:p>
            <a:pPr eaLnBrk="1" hangingPunct="1"/>
            <a:r>
              <a:rPr lang="fi-FI" altLang="fi-FI" b="1" i="1" dirty="0">
                <a:solidFill>
                  <a:srgbClr val="990000"/>
                </a:solidFill>
                <a:latin typeface="Arial" charset="0"/>
              </a:rPr>
              <a:t>Ionisoiva säteily</a:t>
            </a:r>
            <a:r>
              <a:rPr lang="fi-FI" altLang="fi-FI" dirty="0">
                <a:latin typeface="Arial" charset="0"/>
              </a:rPr>
              <a:t> : irrottaa säteilyn kohteeksi joutuvan aineen atomeista elektroneja tai rikkoo sen molekyylejä. Lähteitä ovat esimerkiksi radioaktiiviset aineet </a:t>
            </a:r>
            <a:r>
              <a:rPr lang="fi-FI" altLang="fi-FI" dirty="0" smtClean="0">
                <a:latin typeface="Arial" charset="0"/>
              </a:rPr>
              <a:t>ja </a:t>
            </a:r>
            <a:r>
              <a:rPr lang="fi-FI" altLang="fi-FI" dirty="0">
                <a:latin typeface="Arial" charset="0"/>
              </a:rPr>
              <a:t>röntgenlaitteet.</a:t>
            </a:r>
          </a:p>
          <a:p>
            <a:pPr eaLnBrk="1" hangingPunct="1"/>
            <a:r>
              <a:rPr lang="fi-FI" altLang="fi-FI" b="1" i="1" dirty="0">
                <a:solidFill>
                  <a:srgbClr val="990000"/>
                </a:solidFill>
                <a:latin typeface="Arial" charset="0"/>
              </a:rPr>
              <a:t>Ionisoimaton säteily </a:t>
            </a:r>
            <a:r>
              <a:rPr lang="fi-FI" altLang="fi-FI" dirty="0">
                <a:latin typeface="Arial" charset="0"/>
              </a:rPr>
              <a:t>: sähkömagneettista aaltoliikettä. Hyödynnetään esimerkiksi matkapuhelimissa ja mikroaaltouuneissa. Myös auringon säteily on ionisoimatonta.</a:t>
            </a:r>
            <a:r>
              <a:rPr lang="fi-FI" altLang="fi-FI" b="1" i="1" dirty="0">
                <a:solidFill>
                  <a:srgbClr val="99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6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Ympäristö ja terveys</a:t>
            </a:r>
          </a:p>
        </p:txBody>
      </p:sp>
      <p:sp>
        <p:nvSpPr>
          <p:cNvPr id="29699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555DABE-332C-0B4A-BAA0-5AB4C6CFDFF2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970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>
                <a:latin typeface="Arial Black" charset="0"/>
              </a:rPr>
              <a:t>UV-indeksi</a:t>
            </a:r>
          </a:p>
        </p:txBody>
      </p:sp>
      <p:graphicFrame>
        <p:nvGraphicFramePr>
          <p:cNvPr id="9282" name="Group 66"/>
          <p:cNvGraphicFramePr>
            <a:graphicFrameLocks noGrp="1"/>
          </p:cNvGraphicFramePr>
          <p:nvPr/>
        </p:nvGraphicFramePr>
        <p:xfrm>
          <a:off x="2566988" y="2262189"/>
          <a:ext cx="7416800" cy="3278823"/>
        </p:xfrm>
        <a:graphic>
          <a:graphicData uri="http://schemas.openxmlformats.org/drawingml/2006/table">
            <a:tbl>
              <a:tblPr/>
              <a:tblGrid>
                <a:gridCol w="219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1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fi-FI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UV-indeksi</a:t>
                      </a:r>
                      <a:endParaRPr kumimoji="0" lang="fi-FI" altLang="fi-FI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fi-FI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UV-säteilyn voimakkuus</a:t>
                      </a:r>
                      <a:endParaRPr kumimoji="0" lang="fi-FI" altLang="fi-FI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0–2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Heikko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3–5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Kohtalainen: suojautumistarve alkaa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6–7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Voimakas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8–10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Hyvin voimakas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yli 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Äärimmäisen voimakas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latunnisteen paikkamerkki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800" dirty="0">
                <a:solidFill>
                  <a:srgbClr val="000000"/>
                </a:solidFill>
              </a:rPr>
              <a:t>VIRTAA </a:t>
            </a:r>
            <a:r>
              <a:rPr lang="fi-FI" altLang="fi-FI" sz="800" dirty="0" smtClean="0">
                <a:solidFill>
                  <a:srgbClr val="000000"/>
                </a:solidFill>
              </a:rPr>
              <a:t>TE2 Ihminen, ympäristö ja terveys </a:t>
            </a:r>
            <a:r>
              <a:rPr lang="fi-FI" altLang="fi-FI" sz="800" dirty="0">
                <a:solidFill>
                  <a:srgbClr val="000000"/>
                </a:solidFill>
              </a:rPr>
              <a:t>| Ympäristö ja terveys</a:t>
            </a:r>
          </a:p>
        </p:txBody>
      </p:sp>
      <p:sp>
        <p:nvSpPr>
          <p:cNvPr id="35843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83A226B-CF70-AB44-B9C7-E7AD86525FEF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5844" name="Otsikko 1"/>
          <p:cNvSpPr>
            <a:spLocks noGrp="1"/>
          </p:cNvSpPr>
          <p:nvPr>
            <p:ph type="title"/>
          </p:nvPr>
        </p:nvSpPr>
        <p:spPr>
          <a:xfrm>
            <a:off x="2114550" y="4857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dirty="0">
                <a:latin typeface="Arial Black" charset="0"/>
              </a:rPr>
              <a:t>Ilmansaasteiden vaikutukset</a:t>
            </a:r>
          </a:p>
        </p:txBody>
      </p:sp>
      <p:pic>
        <p:nvPicPr>
          <p:cNvPr id="35845" name="Picture 5" descr="s2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6" y="1752600"/>
            <a:ext cx="57689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9045576" y="5921376"/>
            <a:ext cx="1154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altLang="fi-FI" sz="1000"/>
              <a:t>(Duodecim 2007)</a:t>
            </a:r>
          </a:p>
        </p:txBody>
      </p:sp>
    </p:spTree>
    <p:extLst>
      <p:ext uri="{BB962C8B-B14F-4D97-AF65-F5344CB8AC3E}">
        <p14:creationId xmlns:p14="http://schemas.microsoft.com/office/powerpoint/2010/main" val="2949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577</Words>
  <Application>Microsoft Office PowerPoint</Application>
  <PresentationFormat>Laajakuva</PresentationFormat>
  <Paragraphs>160</Paragraphs>
  <Slides>15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Arial Black</vt:lpstr>
      <vt:lpstr>Calibri</vt:lpstr>
      <vt:lpstr>Calibri Light</vt:lpstr>
      <vt:lpstr>Office-teema</vt:lpstr>
      <vt:lpstr>IV Ympäristö ja terveys</vt:lpstr>
      <vt:lpstr>Ympäristö ja terveys</vt:lpstr>
      <vt:lpstr>Ympäristötermit</vt:lpstr>
      <vt:lpstr>Fyysinen, psyykkinen, sosiaalinen ja esteettinen</vt:lpstr>
      <vt:lpstr>Korvan rakenne</vt:lpstr>
      <vt:lpstr>Melun aiheuttamat haitat</vt:lpstr>
      <vt:lpstr>Ionisoiva ja ionisoimaton</vt:lpstr>
      <vt:lpstr>UV-indeksi</vt:lpstr>
      <vt:lpstr>Ilmansaasteiden vaikutukset</vt:lpstr>
      <vt:lpstr>Ravinnon kemialliset vaarat</vt:lpstr>
      <vt:lpstr>Kestävä kehitys</vt:lpstr>
      <vt:lpstr>Tapaturmakuolleisuus pohjoismaissa vuonna 2011</vt:lpstr>
      <vt:lpstr>Tapaturmien syyt</vt:lpstr>
      <vt:lpstr>Nuorten henkilövahingot liikenteessä </vt:lpstr>
      <vt:lpstr>Nuorten liikenneonnettomuuksille tyypillisiä piirteitä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Ympäristö ja terveys</dc:title>
  <dc:creator>Microsoft Office -käyttäjä</dc:creator>
  <cp:lastModifiedBy>Tuomaala Samu</cp:lastModifiedBy>
  <cp:revision>19</cp:revision>
  <dcterms:created xsi:type="dcterms:W3CDTF">2017-10-13T06:35:55Z</dcterms:created>
  <dcterms:modified xsi:type="dcterms:W3CDTF">2018-11-29T11:05:25Z</dcterms:modified>
</cp:coreProperties>
</file>