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6" r:id="rId5"/>
    <p:sldId id="257" r:id="rId6"/>
    <p:sldId id="271" r:id="rId7"/>
    <p:sldId id="269" r:id="rId8"/>
    <p:sldId id="263" r:id="rId9"/>
    <p:sldId id="274" r:id="rId10"/>
    <p:sldId id="264" r:id="rId11"/>
    <p:sldId id="276" r:id="rId12"/>
    <p:sldId id="272" r:id="rId13"/>
    <p:sldId id="275" r:id="rId14"/>
    <p:sldId id="277" r:id="rId15"/>
    <p:sldId id="270" r:id="rId16"/>
    <p:sldId id="273" r:id="rId17"/>
  </p:sldIdLst>
  <p:sldSz cx="12192000" cy="6858000"/>
  <p:notesSz cx="6858000" cy="91440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4B7D0-A9A7-CF5A-5629-5F4C67929C8A}" v="1025" dt="2020-02-03T09:13:10.949"/>
    <p1510:client id="{B12AF335-F86F-3DDA-21A2-07D7DDA7ACF5}" v="165" dt="2020-02-04T11:26:18.504"/>
    <p1510:client id="{DA51411A-7774-A04A-DE13-34FBD8A31B23}" v="142" dt="2020-02-05T07:56:52.640"/>
    <p1510:client id="{E76BC675-833A-3AA2-E518-B5BD65CDE4FA}" v="1245" dt="2020-02-04T23:49:41.349"/>
    <p1510:client id="{EDC72FDB-FAE3-4F25-AB35-9BD6B3D70B2D}" v="100" dt="2020-02-03T09:10:13.211"/>
  </p1510:revLst>
</p1510:revInfo>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fi-FI"/>
          </a:p>
        </p:txBody>
      </p:sp>
      <p:sp>
        <p:nvSpPr>
          <p:cNvPr id="3" name="Päivämäärän paikkamerkki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2C683B8F-11DF-46DB-BCDC-65610EA81901}" type="datetime1">
              <a:rPr lang="fi-FI" smtClean="0"/>
              <a:pPr algn="r" rtl="0"/>
              <a:t>5.2.2020</a:t>
            </a:fld>
            <a:endParaRPr lang="fi-FI"/>
          </a:p>
        </p:txBody>
      </p:sp>
      <p:sp>
        <p:nvSpPr>
          <p:cNvPr id="4" name="Alatunnisteen paikkamerk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fi-FI"/>
          </a:p>
        </p:txBody>
      </p:sp>
      <p:sp>
        <p:nvSpPr>
          <p:cNvPr id="5" name="Dian numeron paikkamerkki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73F7AA83-DE31-4E93-AB07-EF7FB05F6670}" type="slidenum">
              <a:rPr lang="fi-FI"/>
              <a:pPr algn="r" rtl="0"/>
              <a:t>‹#›</a:t>
            </a:fld>
            <a:endParaRPr lang="fi-FI"/>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fi-FI" noProof="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3222537B-835B-44A3-B155-07807BFEE002}" type="datetime1">
              <a:rPr lang="fi-FI" smtClean="0"/>
              <a:pPr/>
              <a:t>5.2.2020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i-FI" noProof="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fi-FI" noProof="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935E2820-AFE1-45FA-949E-17BDB534E1DC}" type="slidenum">
              <a:rPr lang="fi-FI" smtClean="0"/>
              <a:pPr/>
              <a:t>‹#›</a:t>
            </a:fld>
            <a:endParaRPr lang="fi-FI"/>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rtlCol="0"/>
          <a:lstStyle/>
          <a:p>
            <a:pPr rtl="0"/>
            <a:endParaRPr lang="fi-FI"/>
          </a:p>
        </p:txBody>
      </p:sp>
      <p:sp>
        <p:nvSpPr>
          <p:cNvPr id="4" name="Dian numeron paikkamerkki 3"/>
          <p:cNvSpPr>
            <a:spLocks noGrp="1"/>
          </p:cNvSpPr>
          <p:nvPr>
            <p:ph type="sldNum" sz="quarter" idx="10"/>
          </p:nvPr>
        </p:nvSpPr>
        <p:spPr/>
        <p:txBody>
          <a:bodyPr rtlCol="0"/>
          <a:lstStyle/>
          <a:p>
            <a:pPr rtl="0"/>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rtlCol="0"/>
          <a:lstStyle/>
          <a:p>
            <a:pPr rtl="0"/>
            <a:endParaRPr lang="fi-FI"/>
          </a:p>
        </p:txBody>
      </p:sp>
      <p:sp>
        <p:nvSpPr>
          <p:cNvPr id="4" name="Dian numeron paikkamerkki 3"/>
          <p:cNvSpPr>
            <a:spLocks noGrp="1"/>
          </p:cNvSpPr>
          <p:nvPr>
            <p:ph type="sldNum" sz="quarter" idx="10"/>
          </p:nvPr>
        </p:nvSpPr>
        <p:spPr/>
        <p:txBody>
          <a:bodyPr rtlCol="0"/>
          <a:lstStyle/>
          <a:p>
            <a:pPr rtl="0"/>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rtlCol="0"/>
          <a:lstStyle/>
          <a:p>
            <a:pPr rtl="0"/>
            <a:endParaRPr lang="fi-FI"/>
          </a:p>
        </p:txBody>
      </p:sp>
      <p:sp>
        <p:nvSpPr>
          <p:cNvPr id="4" name="Dian numeron paikkamerkki 3"/>
          <p:cNvSpPr>
            <a:spLocks noGrp="1"/>
          </p:cNvSpPr>
          <p:nvPr>
            <p:ph type="sldNum" sz="quarter" idx="10"/>
          </p:nvPr>
        </p:nvSpPr>
        <p:spPr/>
        <p:txBody>
          <a:bodyPr rtlCol="0"/>
          <a:lstStyle/>
          <a:p>
            <a:pPr rtl="0"/>
            <a:fld id="{935E2820-AFE1-45FA-949E-17BDB534E1DC}" type="slidenum">
              <a:rPr lang="en-US" smtClean="0"/>
              <a:t>4</a:t>
            </a:fld>
            <a:endParaRPr lang="en-US"/>
          </a:p>
        </p:txBody>
      </p:sp>
    </p:spTree>
    <p:extLst>
      <p:ext uri="{BB962C8B-B14F-4D97-AF65-F5344CB8AC3E}">
        <p14:creationId xmlns:p14="http://schemas.microsoft.com/office/powerpoint/2010/main" val="3912149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noProof="0"/>
          </a:p>
        </p:txBody>
      </p:sp>
      <p:sp>
        <p:nvSpPr>
          <p:cNvPr id="4" name="Dian numeron paikkamerkki 3"/>
          <p:cNvSpPr>
            <a:spLocks noGrp="1"/>
          </p:cNvSpPr>
          <p:nvPr>
            <p:ph type="sldNum" sz="quarter" idx="10"/>
          </p:nvPr>
        </p:nvSpPr>
        <p:spPr/>
        <p:txBody>
          <a:bodyPr/>
          <a:lstStyle/>
          <a:p>
            <a:fld id="{935E2820-AFE1-45FA-949E-17BDB534E1DC}" type="slidenum">
              <a:rPr lang="fi-FI" smtClean="0"/>
              <a:pPr/>
              <a:t>5</a:t>
            </a:fld>
            <a:endParaRPr lang="fi-FI"/>
          </a:p>
        </p:txBody>
      </p:sp>
    </p:spTree>
    <p:extLst>
      <p:ext uri="{BB962C8B-B14F-4D97-AF65-F5344CB8AC3E}">
        <p14:creationId xmlns:p14="http://schemas.microsoft.com/office/powerpoint/2010/main" val="1789746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935E2820-AFE1-45FA-949E-17BDB534E1DC}" type="slidenum">
              <a:rPr lang="fi-FI" smtClean="0"/>
              <a:pPr/>
              <a:t>7</a:t>
            </a:fld>
            <a:endParaRPr lang="fi-FI"/>
          </a:p>
        </p:txBody>
      </p:sp>
    </p:spTree>
    <p:extLst>
      <p:ext uri="{BB962C8B-B14F-4D97-AF65-F5344CB8AC3E}">
        <p14:creationId xmlns:p14="http://schemas.microsoft.com/office/powerpoint/2010/main" val="622678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1065213" y="304800"/>
            <a:ext cx="7091361" cy="2793906"/>
          </a:xfrm>
        </p:spPr>
        <p:txBody>
          <a:bodyPr rtlCol="0" anchor="b">
            <a:normAutofit/>
          </a:bodyPr>
          <a:lstStyle>
            <a:lvl1pPr algn="l" rtl="0">
              <a:lnSpc>
                <a:spcPct val="80000"/>
              </a:lnSpc>
              <a:defRPr sz="6200"/>
            </a:lvl1pPr>
          </a:lstStyle>
          <a:p>
            <a:pPr rtl="0"/>
            <a:r>
              <a:rPr lang="fi-FI" noProof="0"/>
              <a:t>Muokkaa ots. perustyyl. napsautt.</a:t>
            </a:r>
          </a:p>
        </p:txBody>
      </p:sp>
      <p:sp>
        <p:nvSpPr>
          <p:cNvPr id="3" name="Alaotsikko 2"/>
          <p:cNvSpPr>
            <a:spLocks noGrp="1"/>
          </p:cNvSpPr>
          <p:nvPr>
            <p:ph type="subTitle" idx="1"/>
          </p:nvPr>
        </p:nvSpPr>
        <p:spPr>
          <a:xfrm>
            <a:off x="1065213" y="3108804"/>
            <a:ext cx="7091361" cy="838200"/>
          </a:xfrm>
        </p:spPr>
        <p:txBody>
          <a:bodyPr rtlCol="0"/>
          <a:lstStyle>
            <a:lvl1pPr marL="0" indent="0" algn="l" rtl="0">
              <a:spcBef>
                <a:spcPts val="0"/>
              </a:spcBef>
              <a:buNone/>
              <a:defRPr sz="2400">
                <a:solidFill>
                  <a:schemeClr val="accent2"/>
                </a:solidFill>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r>
              <a:rPr lang="fi-FI"/>
              <a:t>Muokkaa alaotsikon perustyyliä napsautt.</a:t>
            </a:r>
          </a:p>
        </p:txBody>
      </p:sp>
      <p:sp>
        <p:nvSpPr>
          <p:cNvPr id="8" name="Päivämäärän paikkamerkki 7"/>
          <p:cNvSpPr>
            <a:spLocks noGrp="1"/>
          </p:cNvSpPr>
          <p:nvPr>
            <p:ph type="dt" sz="half" idx="10"/>
          </p:nvPr>
        </p:nvSpPr>
        <p:spPr/>
        <p:txBody>
          <a:bodyPr rtlCol="0"/>
          <a:lstStyle>
            <a:lvl1pPr>
              <a:defRPr/>
            </a:lvl1pPr>
          </a:lstStyle>
          <a:p>
            <a:fld id="{BDC1B0F9-C607-4500-A01B-397BA9B55586}" type="datetime1">
              <a:rPr lang="fi-FI" smtClean="0"/>
              <a:pPr/>
              <a:t>5.2.2020</a:t>
            </a:fld>
            <a:endParaRPr lang="fi-FI"/>
          </a:p>
        </p:txBody>
      </p:sp>
      <p:sp>
        <p:nvSpPr>
          <p:cNvPr id="9" name="Alatunnisteen paikkamerkki 8"/>
          <p:cNvSpPr>
            <a:spLocks noGrp="1"/>
          </p:cNvSpPr>
          <p:nvPr>
            <p:ph type="ftr" sz="quarter" idx="11"/>
          </p:nvPr>
        </p:nvSpPr>
        <p:spPr/>
        <p:txBody>
          <a:bodyPr rtlCol="0"/>
          <a:lstStyle/>
          <a:p>
            <a:pPr rtl="0"/>
            <a:endParaRPr lang="fi-FI" noProof="0"/>
          </a:p>
        </p:txBody>
      </p:sp>
      <p:sp>
        <p:nvSpPr>
          <p:cNvPr id="10" name="Dian numeron paikkamerkki 9"/>
          <p:cNvSpPr>
            <a:spLocks noGrp="1"/>
          </p:cNvSpPr>
          <p:nvPr>
            <p:ph type="sldNum" sz="quarter" idx="12"/>
          </p:nvPr>
        </p:nvSpPr>
        <p:spPr/>
        <p:txBody>
          <a:bodyPr rtlCol="0"/>
          <a:lstStyle/>
          <a:p>
            <a:pPr rtl="0"/>
            <a:fld id="{8FDBFFB2-86D9-4B8F-A59A-553A60B94BBE}" type="slidenum">
              <a:rPr lang="fi-FI" noProof="0"/>
              <a:pPr rtl="0"/>
              <a:t>‹#›</a:t>
            </a:fld>
            <a:endParaRPr lang="fi-FI" noProof="0"/>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untainen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lvl1pPr rtl="0">
              <a:defRPr/>
            </a:lvl1pPr>
          </a:lstStyle>
          <a:p>
            <a:pPr rtl="0"/>
            <a:r>
              <a:rPr lang="fi-FI" noProof="0"/>
              <a:t>Muokkaa ots. perustyyl. napsautt.</a:t>
            </a:r>
          </a:p>
        </p:txBody>
      </p:sp>
      <p:sp>
        <p:nvSpPr>
          <p:cNvPr id="3" name="Pystysuuntaisen tekstin paikkamerkki 2"/>
          <p:cNvSpPr>
            <a:spLocks noGrp="1"/>
          </p:cNvSpPr>
          <p:nvPr>
            <p:ph type="body" orient="vert" idx="1"/>
          </p:nvPr>
        </p:nvSpPr>
        <p:spPr/>
        <p:txBody>
          <a:bodyPr vert="eaVert" rtlCol="0"/>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Päivämäärän paikkamerkki 3"/>
          <p:cNvSpPr>
            <a:spLocks noGrp="1"/>
          </p:cNvSpPr>
          <p:nvPr>
            <p:ph type="dt" sz="half" idx="10"/>
          </p:nvPr>
        </p:nvSpPr>
        <p:spPr/>
        <p:txBody>
          <a:bodyPr rtlCol="0"/>
          <a:lstStyle>
            <a:lvl1pPr>
              <a:defRPr/>
            </a:lvl1pPr>
          </a:lstStyle>
          <a:p>
            <a:fld id="{A7896003-FAC9-4AAE-80F4-904A79973770}" type="datetime1">
              <a:rPr lang="fi-FI" smtClean="0"/>
              <a:pPr/>
              <a:t>5.2.2020</a:t>
            </a:fld>
            <a:endParaRPr lang="fi-FI"/>
          </a:p>
        </p:txBody>
      </p:sp>
      <p:sp>
        <p:nvSpPr>
          <p:cNvPr id="5" name="Alatunnisteen paikkamerkki 4"/>
          <p:cNvSpPr>
            <a:spLocks noGrp="1"/>
          </p:cNvSpPr>
          <p:nvPr>
            <p:ph type="ftr" sz="quarter" idx="11"/>
          </p:nvPr>
        </p:nvSpPr>
        <p:spPr/>
        <p:txBody>
          <a:bodyPr rtlCol="0"/>
          <a:lstStyle/>
          <a:p>
            <a:pPr rtl="0"/>
            <a:endParaRPr lang="fi-FI" noProof="0"/>
          </a:p>
        </p:txBody>
      </p:sp>
      <p:sp>
        <p:nvSpPr>
          <p:cNvPr id="6" name="Dian numeron paikkamerkki 5"/>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untainen otsikko ja teksti">
    <p:spTree>
      <p:nvGrpSpPr>
        <p:cNvPr id="1" name=""/>
        <p:cNvGrpSpPr/>
        <p:nvPr/>
      </p:nvGrpSpPr>
      <p:grpSpPr>
        <a:xfrm>
          <a:off x="0" y="0"/>
          <a:ext cx="0" cy="0"/>
          <a:chOff x="0" y="0"/>
          <a:chExt cx="0" cy="0"/>
        </a:xfrm>
      </p:grpSpPr>
      <p:sp>
        <p:nvSpPr>
          <p:cNvPr id="2" name="Pystysuuntainen otsikko 1"/>
          <p:cNvSpPr>
            <a:spLocks noGrp="1"/>
          </p:cNvSpPr>
          <p:nvPr>
            <p:ph type="title" orient="vert"/>
          </p:nvPr>
        </p:nvSpPr>
        <p:spPr>
          <a:xfrm>
            <a:off x="9865014" y="304801"/>
            <a:ext cx="1715800" cy="5410200"/>
          </a:xfrm>
        </p:spPr>
        <p:txBody>
          <a:bodyPr vert="eaVert" rtlCol="0"/>
          <a:lstStyle>
            <a:lvl1pPr rtl="0">
              <a:defRPr/>
            </a:lvl1pPr>
          </a:lstStyle>
          <a:p>
            <a:pPr rtl="0"/>
            <a:r>
              <a:rPr lang="fi-FI" noProof="0"/>
              <a:t>Muokkaa ots. perustyyl. napsautt.</a:t>
            </a:r>
          </a:p>
        </p:txBody>
      </p:sp>
      <p:sp>
        <p:nvSpPr>
          <p:cNvPr id="3" name="Pystysuuntaisen tekstin paikkamerkki 2"/>
          <p:cNvSpPr>
            <a:spLocks noGrp="1"/>
          </p:cNvSpPr>
          <p:nvPr>
            <p:ph type="body" orient="vert" idx="1"/>
          </p:nvPr>
        </p:nvSpPr>
        <p:spPr>
          <a:xfrm>
            <a:off x="2209800" y="304801"/>
            <a:ext cx="7502814" cy="5410200"/>
          </a:xfrm>
        </p:spPr>
        <p:txBody>
          <a:bodyPr vert="eaVert" rtlCol="0"/>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Päivämäärän paikkamerkki 3"/>
          <p:cNvSpPr>
            <a:spLocks noGrp="1"/>
          </p:cNvSpPr>
          <p:nvPr>
            <p:ph type="dt" sz="half" idx="10"/>
          </p:nvPr>
        </p:nvSpPr>
        <p:spPr/>
        <p:txBody>
          <a:bodyPr rtlCol="0"/>
          <a:lstStyle>
            <a:lvl1pPr>
              <a:defRPr/>
            </a:lvl1pPr>
          </a:lstStyle>
          <a:p>
            <a:fld id="{D92B8AA3-2578-4755-B00B-32EB9B111A46}" type="datetime1">
              <a:rPr lang="fi-FI" smtClean="0"/>
              <a:pPr/>
              <a:t>5.2.2020</a:t>
            </a:fld>
            <a:endParaRPr lang="fi-FI"/>
          </a:p>
        </p:txBody>
      </p:sp>
      <p:sp>
        <p:nvSpPr>
          <p:cNvPr id="5" name="Alatunnisteen paikkamerkki 4"/>
          <p:cNvSpPr>
            <a:spLocks noGrp="1"/>
          </p:cNvSpPr>
          <p:nvPr>
            <p:ph type="ftr" sz="quarter" idx="11"/>
          </p:nvPr>
        </p:nvSpPr>
        <p:spPr/>
        <p:txBody>
          <a:bodyPr rtlCol="0"/>
          <a:lstStyle/>
          <a:p>
            <a:pPr rtl="0"/>
            <a:endParaRPr lang="fi-FI" noProof="0"/>
          </a:p>
        </p:txBody>
      </p:sp>
      <p:sp>
        <p:nvSpPr>
          <p:cNvPr id="6" name="Dian numeron paikkamerkki 5"/>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lvl1pPr rtl="0">
              <a:defRPr/>
            </a:lvl1pPr>
          </a:lstStyle>
          <a:p>
            <a:pPr rtl="0"/>
            <a:r>
              <a:rPr lang="fi-FI" noProof="0"/>
              <a:t>Muokkaa ots. perustyyl. napsautt.</a:t>
            </a:r>
          </a:p>
        </p:txBody>
      </p:sp>
      <p:sp>
        <p:nvSpPr>
          <p:cNvPr id="3" name="Sisällön paikkamerkki 2"/>
          <p:cNvSpPr>
            <a:spLocks noGrp="1"/>
          </p:cNvSpPr>
          <p:nvPr>
            <p:ph idx="1"/>
          </p:nvPr>
        </p:nvSpPr>
        <p:spPr/>
        <p:txBody>
          <a:bodyPr rtlCol="0"/>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Päivämäärän paikkamerkki 3"/>
          <p:cNvSpPr>
            <a:spLocks noGrp="1"/>
          </p:cNvSpPr>
          <p:nvPr>
            <p:ph type="dt" sz="half" idx="10"/>
          </p:nvPr>
        </p:nvSpPr>
        <p:spPr/>
        <p:txBody>
          <a:bodyPr rtlCol="0"/>
          <a:lstStyle>
            <a:lvl1pPr>
              <a:defRPr/>
            </a:lvl1pPr>
          </a:lstStyle>
          <a:p>
            <a:fld id="{5B42FE56-9AE1-4F23-B1A9-B97FE4110165}" type="datetime1">
              <a:rPr lang="fi-FI" smtClean="0"/>
              <a:pPr/>
              <a:t>5.2.2020</a:t>
            </a:fld>
            <a:endParaRPr lang="fi-FI"/>
          </a:p>
        </p:txBody>
      </p:sp>
      <p:sp>
        <p:nvSpPr>
          <p:cNvPr id="5" name="Alatunnisteen paikkamerkki 4"/>
          <p:cNvSpPr>
            <a:spLocks noGrp="1"/>
          </p:cNvSpPr>
          <p:nvPr>
            <p:ph type="ftr" sz="quarter" idx="11"/>
          </p:nvPr>
        </p:nvSpPr>
        <p:spPr/>
        <p:txBody>
          <a:bodyPr rtlCol="0"/>
          <a:lstStyle/>
          <a:p>
            <a:pPr rtl="0"/>
            <a:endParaRPr lang="fi-FI" noProof="0"/>
          </a:p>
        </p:txBody>
      </p:sp>
      <p:sp>
        <p:nvSpPr>
          <p:cNvPr id="6" name="Dian numeron paikkamerkki 5"/>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otsikk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5180013" y="1600200"/>
            <a:ext cx="6400801" cy="2486025"/>
          </a:xfrm>
        </p:spPr>
        <p:txBody>
          <a:bodyPr rtlCol="0" anchor="b">
            <a:normAutofit/>
          </a:bodyPr>
          <a:lstStyle>
            <a:lvl1pPr algn="l" rtl="0">
              <a:defRPr sz="5200"/>
            </a:lvl1pPr>
          </a:lstStyle>
          <a:p>
            <a:pPr rtl="0"/>
            <a:r>
              <a:rPr lang="fi-FI" noProof="0"/>
              <a:t>Muokkaa ots. perustyyl. napsautt.</a:t>
            </a:r>
          </a:p>
        </p:txBody>
      </p:sp>
      <p:sp>
        <p:nvSpPr>
          <p:cNvPr id="3" name="Tekstin paikkamerkki 2"/>
          <p:cNvSpPr>
            <a:spLocks noGrp="1"/>
          </p:cNvSpPr>
          <p:nvPr>
            <p:ph type="body" idx="1"/>
          </p:nvPr>
        </p:nvSpPr>
        <p:spPr>
          <a:xfrm>
            <a:off x="5180011" y="4105029"/>
            <a:ext cx="6400801" cy="914400"/>
          </a:xfrm>
        </p:spPr>
        <p:txBody>
          <a:bodyPr rtlCol="0">
            <a:normAutofit/>
          </a:bodyPr>
          <a:lstStyle>
            <a:lvl1pPr marL="0" indent="0" algn="l" rtl="0">
              <a:buNone/>
              <a:defRPr sz="2000">
                <a:solidFill>
                  <a:schemeClr val="accent2"/>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fi-FI" noProof="0"/>
              <a:t>Muokkaa tekstin perustyylejä</a:t>
            </a:r>
          </a:p>
        </p:txBody>
      </p:sp>
      <p:sp>
        <p:nvSpPr>
          <p:cNvPr id="4" name="Päivämäärän paikkamerkki 3"/>
          <p:cNvSpPr>
            <a:spLocks noGrp="1"/>
          </p:cNvSpPr>
          <p:nvPr>
            <p:ph type="dt" sz="half" idx="10"/>
          </p:nvPr>
        </p:nvSpPr>
        <p:spPr/>
        <p:txBody>
          <a:bodyPr rtlCol="0"/>
          <a:lstStyle>
            <a:lvl1pPr>
              <a:defRPr/>
            </a:lvl1pPr>
          </a:lstStyle>
          <a:p>
            <a:fld id="{39836028-BA32-4ED9-90B1-161C99EC8AE5}" type="datetime1">
              <a:rPr lang="fi-FI" smtClean="0"/>
              <a:pPr/>
              <a:t>5.2.2020</a:t>
            </a:fld>
            <a:endParaRPr lang="fi-FI"/>
          </a:p>
        </p:txBody>
      </p:sp>
      <p:sp>
        <p:nvSpPr>
          <p:cNvPr id="5" name="Alatunnisteen paikkamerkki 4"/>
          <p:cNvSpPr>
            <a:spLocks noGrp="1"/>
          </p:cNvSpPr>
          <p:nvPr>
            <p:ph type="ftr" sz="quarter" idx="11"/>
          </p:nvPr>
        </p:nvSpPr>
        <p:spPr/>
        <p:txBody>
          <a:bodyPr rtlCol="0"/>
          <a:lstStyle/>
          <a:p>
            <a:pPr rtl="0"/>
            <a:endParaRPr lang="fi-FI" noProof="0"/>
          </a:p>
        </p:txBody>
      </p:sp>
      <p:sp>
        <p:nvSpPr>
          <p:cNvPr id="6" name="Dian numeron paikkamerkki 5"/>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lvl1pPr rtl="0">
              <a:defRPr/>
            </a:lvl1pPr>
          </a:lstStyle>
          <a:p>
            <a:pPr rtl="0"/>
            <a:r>
              <a:rPr lang="fi-FI" noProof="0"/>
              <a:t>Muokkaa ots. perustyyl. napsautt.</a:t>
            </a:r>
          </a:p>
        </p:txBody>
      </p:sp>
      <p:sp>
        <p:nvSpPr>
          <p:cNvPr id="3" name="Sisällön paikkamerkki 2"/>
          <p:cNvSpPr>
            <a:spLocks noGrp="1"/>
          </p:cNvSpPr>
          <p:nvPr>
            <p:ph sz="half" idx="1"/>
          </p:nvPr>
        </p:nvSpPr>
        <p:spPr>
          <a:xfrm>
            <a:off x="2208213" y="1600200"/>
            <a:ext cx="4572000" cy="4114800"/>
          </a:xfrm>
        </p:spPr>
        <p:txBody>
          <a:bodyPr rtlCol="0"/>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Sisällön paikkamerkki 3"/>
          <p:cNvSpPr>
            <a:spLocks noGrp="1"/>
          </p:cNvSpPr>
          <p:nvPr>
            <p:ph sz="half" idx="2"/>
          </p:nvPr>
        </p:nvSpPr>
        <p:spPr>
          <a:xfrm>
            <a:off x="7008813" y="1600200"/>
            <a:ext cx="4572000" cy="4114800"/>
          </a:xfrm>
        </p:spPr>
        <p:txBody>
          <a:bodyPr rtlCol="0"/>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5" name="Päivämäärän paikkamerkki 4"/>
          <p:cNvSpPr>
            <a:spLocks noGrp="1"/>
          </p:cNvSpPr>
          <p:nvPr>
            <p:ph type="dt" sz="half" idx="10"/>
          </p:nvPr>
        </p:nvSpPr>
        <p:spPr/>
        <p:txBody>
          <a:bodyPr rtlCol="0"/>
          <a:lstStyle>
            <a:lvl1pPr>
              <a:defRPr/>
            </a:lvl1pPr>
          </a:lstStyle>
          <a:p>
            <a:fld id="{FB535495-07CA-4DA2-B0B0-5B4E44292060}" type="datetime1">
              <a:rPr lang="fi-FI" smtClean="0"/>
              <a:pPr/>
              <a:t>5.2.2020</a:t>
            </a:fld>
            <a:endParaRPr lang="fi-FI"/>
          </a:p>
        </p:txBody>
      </p:sp>
      <p:sp>
        <p:nvSpPr>
          <p:cNvPr id="6" name="Alatunnisteen paikkamerkki 5"/>
          <p:cNvSpPr>
            <a:spLocks noGrp="1"/>
          </p:cNvSpPr>
          <p:nvPr>
            <p:ph type="ftr" sz="quarter" idx="11"/>
          </p:nvPr>
        </p:nvSpPr>
        <p:spPr/>
        <p:txBody>
          <a:bodyPr rtlCol="0"/>
          <a:lstStyle/>
          <a:p>
            <a:pPr rtl="0"/>
            <a:endParaRPr lang="fi-FI" noProof="0"/>
          </a:p>
        </p:txBody>
      </p:sp>
      <p:sp>
        <p:nvSpPr>
          <p:cNvPr id="7" name="Dian numeron paikkamerkki 6"/>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lvl1pPr rtl="0">
              <a:defRPr/>
            </a:lvl1pPr>
          </a:lstStyle>
          <a:p>
            <a:pPr rtl="0"/>
            <a:r>
              <a:rPr lang="fi-FI" noProof="0"/>
              <a:t>Muokkaa ots. perustyyl. napsautt.</a:t>
            </a:r>
          </a:p>
        </p:txBody>
      </p:sp>
      <p:sp>
        <p:nvSpPr>
          <p:cNvPr id="3" name="Tekstin paikkamerkki 2"/>
          <p:cNvSpPr>
            <a:spLocks noGrp="1"/>
          </p:cNvSpPr>
          <p:nvPr>
            <p:ph type="body" idx="1"/>
          </p:nvPr>
        </p:nvSpPr>
        <p:spPr>
          <a:xfrm>
            <a:off x="22082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i-FI" noProof="0"/>
              <a:t>Muokkaa tekstin perustyylejä</a:t>
            </a:r>
          </a:p>
        </p:txBody>
      </p:sp>
      <p:sp>
        <p:nvSpPr>
          <p:cNvPr id="4" name="Sisällön paikkamerkki 3"/>
          <p:cNvSpPr>
            <a:spLocks noGrp="1"/>
          </p:cNvSpPr>
          <p:nvPr>
            <p:ph sz="half" idx="2"/>
          </p:nvPr>
        </p:nvSpPr>
        <p:spPr>
          <a:xfrm>
            <a:off x="2208213" y="2505075"/>
            <a:ext cx="4572000" cy="3337560"/>
          </a:xfrm>
        </p:spPr>
        <p:txBody>
          <a:bodyPr rtlCol="0"/>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5" name="Tekstin paikkamerkki 4"/>
          <p:cNvSpPr>
            <a:spLocks noGrp="1"/>
          </p:cNvSpPr>
          <p:nvPr>
            <p:ph type="body" sz="quarter" idx="3"/>
          </p:nvPr>
        </p:nvSpPr>
        <p:spPr>
          <a:xfrm>
            <a:off x="70088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i-FI" noProof="0"/>
              <a:t>Muokkaa tekstin perustyylejä</a:t>
            </a:r>
          </a:p>
        </p:txBody>
      </p:sp>
      <p:sp>
        <p:nvSpPr>
          <p:cNvPr id="6" name="Sisällön paikkamerkki 5"/>
          <p:cNvSpPr>
            <a:spLocks noGrp="1"/>
          </p:cNvSpPr>
          <p:nvPr>
            <p:ph sz="quarter" idx="4"/>
          </p:nvPr>
        </p:nvSpPr>
        <p:spPr>
          <a:xfrm>
            <a:off x="7008813" y="2505075"/>
            <a:ext cx="4572000" cy="3337560"/>
          </a:xfrm>
        </p:spPr>
        <p:txBody>
          <a:bodyPr rtlCol="0"/>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7" name="Päivämäärän paikkamerkki 6"/>
          <p:cNvSpPr>
            <a:spLocks noGrp="1"/>
          </p:cNvSpPr>
          <p:nvPr>
            <p:ph type="dt" sz="half" idx="10"/>
          </p:nvPr>
        </p:nvSpPr>
        <p:spPr/>
        <p:txBody>
          <a:bodyPr rtlCol="0"/>
          <a:lstStyle>
            <a:lvl1pPr>
              <a:defRPr/>
            </a:lvl1pPr>
          </a:lstStyle>
          <a:p>
            <a:fld id="{16A3FC90-673C-4228-A43C-80AE8FB56268}" type="datetime1">
              <a:rPr lang="fi-FI" smtClean="0"/>
              <a:pPr/>
              <a:t>5.2.2020</a:t>
            </a:fld>
            <a:endParaRPr lang="fi-FI"/>
          </a:p>
        </p:txBody>
      </p:sp>
      <p:sp>
        <p:nvSpPr>
          <p:cNvPr id="8" name="Alatunnisteen paikkamerkki 7"/>
          <p:cNvSpPr>
            <a:spLocks noGrp="1"/>
          </p:cNvSpPr>
          <p:nvPr>
            <p:ph type="ftr" sz="quarter" idx="11"/>
          </p:nvPr>
        </p:nvSpPr>
        <p:spPr/>
        <p:txBody>
          <a:bodyPr rtlCol="0"/>
          <a:lstStyle/>
          <a:p>
            <a:pPr rtl="0"/>
            <a:endParaRPr lang="fi-FI" noProof="0"/>
          </a:p>
        </p:txBody>
      </p:sp>
      <p:sp>
        <p:nvSpPr>
          <p:cNvPr id="9" name="Dian numeron paikkamerkki 8"/>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rtlCol="0"/>
          <a:lstStyle>
            <a:lvl1pPr rtl="0">
              <a:defRPr/>
            </a:lvl1pPr>
          </a:lstStyle>
          <a:p>
            <a:pPr rtl="0"/>
            <a:r>
              <a:rPr lang="fi-FI" noProof="0"/>
              <a:t>Muokkaa ots. perustyyl. napsautt.</a:t>
            </a:r>
          </a:p>
        </p:txBody>
      </p:sp>
      <p:sp>
        <p:nvSpPr>
          <p:cNvPr id="3" name="Päivämäärän paikkamerkki 2"/>
          <p:cNvSpPr>
            <a:spLocks noGrp="1"/>
          </p:cNvSpPr>
          <p:nvPr>
            <p:ph type="dt" sz="half" idx="10"/>
          </p:nvPr>
        </p:nvSpPr>
        <p:spPr/>
        <p:txBody>
          <a:bodyPr rtlCol="0"/>
          <a:lstStyle>
            <a:lvl1pPr>
              <a:defRPr/>
            </a:lvl1pPr>
          </a:lstStyle>
          <a:p>
            <a:fld id="{CC59638C-DA04-40A1-82D1-265D222D1FA8}" type="datetime1">
              <a:rPr lang="fi-FI" smtClean="0"/>
              <a:pPr/>
              <a:t>5.2.2020</a:t>
            </a:fld>
            <a:endParaRPr lang="fi-FI"/>
          </a:p>
        </p:txBody>
      </p:sp>
      <p:sp>
        <p:nvSpPr>
          <p:cNvPr id="4" name="Alatunnisteen paikkamerkki 3"/>
          <p:cNvSpPr>
            <a:spLocks noGrp="1"/>
          </p:cNvSpPr>
          <p:nvPr>
            <p:ph type="ftr" sz="quarter" idx="11"/>
          </p:nvPr>
        </p:nvSpPr>
        <p:spPr/>
        <p:txBody>
          <a:bodyPr rtlCol="0"/>
          <a:lstStyle/>
          <a:p>
            <a:pPr rtl="0"/>
            <a:endParaRPr lang="fi-FI" noProof="0"/>
          </a:p>
        </p:txBody>
      </p:sp>
      <p:sp>
        <p:nvSpPr>
          <p:cNvPr id="5" name="Dian numeron paikkamerkki 4"/>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rtlCol="0"/>
          <a:lstStyle>
            <a:lvl1pPr>
              <a:defRPr/>
            </a:lvl1pPr>
          </a:lstStyle>
          <a:p>
            <a:fld id="{DA20ABFD-192C-46E5-A3F7-2E0B8A1F2DDF}" type="datetime1">
              <a:rPr lang="fi-FI" smtClean="0"/>
              <a:pPr/>
              <a:t>5.2.2020</a:t>
            </a:fld>
            <a:endParaRPr lang="fi-FI"/>
          </a:p>
        </p:txBody>
      </p:sp>
      <p:sp>
        <p:nvSpPr>
          <p:cNvPr id="3" name="Alatunnisteen paikkamerkki 2"/>
          <p:cNvSpPr>
            <a:spLocks noGrp="1"/>
          </p:cNvSpPr>
          <p:nvPr>
            <p:ph type="ftr" sz="quarter" idx="11"/>
          </p:nvPr>
        </p:nvSpPr>
        <p:spPr/>
        <p:txBody>
          <a:bodyPr rtlCol="0"/>
          <a:lstStyle/>
          <a:p>
            <a:pPr rtl="0"/>
            <a:endParaRPr lang="fi-FI" noProof="0"/>
          </a:p>
        </p:txBody>
      </p:sp>
      <p:sp>
        <p:nvSpPr>
          <p:cNvPr id="4" name="Dian numeron paikkamerkki 3"/>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8837612" y="2277477"/>
            <a:ext cx="2743201" cy="2322178"/>
          </a:xfrm>
        </p:spPr>
        <p:txBody>
          <a:bodyPr rtlCol="0" anchor="b">
            <a:normAutofit/>
          </a:bodyPr>
          <a:lstStyle>
            <a:lvl1pPr algn="l" rtl="0">
              <a:defRPr sz="2200">
                <a:solidFill>
                  <a:schemeClr val="accent2"/>
                </a:solidFill>
              </a:defRPr>
            </a:lvl1pPr>
          </a:lstStyle>
          <a:p>
            <a:pPr rtl="0"/>
            <a:r>
              <a:rPr lang="fi-FI" noProof="0"/>
              <a:t>Muokkaa ots. perustyyl. napsautt.</a:t>
            </a:r>
          </a:p>
        </p:txBody>
      </p:sp>
      <p:sp>
        <p:nvSpPr>
          <p:cNvPr id="3" name="Sisällön paikkamerkki 2"/>
          <p:cNvSpPr>
            <a:spLocks noGrp="1"/>
          </p:cNvSpPr>
          <p:nvPr>
            <p:ph idx="1"/>
          </p:nvPr>
        </p:nvSpPr>
        <p:spPr>
          <a:xfrm>
            <a:off x="1293813" y="533400"/>
            <a:ext cx="6858000" cy="48006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algn="l" rtl="0">
              <a:defRPr sz="1400"/>
            </a:lvl7pPr>
            <a:lvl8pPr algn="l" rtl="0">
              <a:defRPr sz="1400"/>
            </a:lvl8pPr>
            <a:lvl9pPr algn="l" rtl="0">
              <a:defRPr sz="1400"/>
            </a:lvl9pPr>
          </a:lstStyle>
          <a:p>
            <a:pPr lvl="0" rtl="0"/>
            <a:r>
              <a:rPr lang="fi-FI" noProof="0"/>
              <a:t>Muokkaa tekstin perustyylejä</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Tekstin paikkamerkki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fi-FI" noProof="0"/>
              <a:t>Muokkaa tekstin perustyylejä</a:t>
            </a:r>
          </a:p>
        </p:txBody>
      </p:sp>
      <p:sp>
        <p:nvSpPr>
          <p:cNvPr id="5" name="Päivämäärän paikkamerkki 4"/>
          <p:cNvSpPr>
            <a:spLocks noGrp="1"/>
          </p:cNvSpPr>
          <p:nvPr>
            <p:ph type="dt" sz="half" idx="10"/>
          </p:nvPr>
        </p:nvSpPr>
        <p:spPr/>
        <p:txBody>
          <a:bodyPr rtlCol="0"/>
          <a:lstStyle>
            <a:lvl1pPr>
              <a:defRPr/>
            </a:lvl1pPr>
          </a:lstStyle>
          <a:p>
            <a:fld id="{A7D86073-EC6B-4562-821A-23D22DF0EDCE}" type="datetime1">
              <a:rPr lang="fi-FI" smtClean="0"/>
              <a:pPr/>
              <a:t>5.2.2020</a:t>
            </a:fld>
            <a:endParaRPr lang="fi-FI"/>
          </a:p>
        </p:txBody>
      </p:sp>
      <p:sp>
        <p:nvSpPr>
          <p:cNvPr id="6" name="Alatunnisteen paikkamerkki 5"/>
          <p:cNvSpPr>
            <a:spLocks noGrp="1"/>
          </p:cNvSpPr>
          <p:nvPr>
            <p:ph type="ftr" sz="quarter" idx="11"/>
          </p:nvPr>
        </p:nvSpPr>
        <p:spPr/>
        <p:txBody>
          <a:bodyPr rtlCol="0"/>
          <a:lstStyle/>
          <a:p>
            <a:pPr rtl="0"/>
            <a:endParaRPr lang="fi-FI" noProof="0"/>
          </a:p>
        </p:txBody>
      </p:sp>
      <p:sp>
        <p:nvSpPr>
          <p:cNvPr id="7" name="Dian numeron paikkamerkki 6"/>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 ja kuvateksti">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8837612" y="2277477"/>
            <a:ext cx="2743201" cy="2322178"/>
          </a:xfrm>
        </p:spPr>
        <p:txBody>
          <a:bodyPr rtlCol="0" anchor="b">
            <a:normAutofit/>
          </a:bodyPr>
          <a:lstStyle>
            <a:lvl1pPr algn="l" rtl="0">
              <a:defRPr sz="2200">
                <a:solidFill>
                  <a:schemeClr val="accent2"/>
                </a:solidFill>
              </a:defRPr>
            </a:lvl1pPr>
          </a:lstStyle>
          <a:p>
            <a:pPr rtl="0"/>
            <a:r>
              <a:rPr lang="fi-FI" noProof="0"/>
              <a:t>Muokkaa ots. perustyyl. napsautt.</a:t>
            </a:r>
          </a:p>
        </p:txBody>
      </p:sp>
      <p:sp>
        <p:nvSpPr>
          <p:cNvPr id="8" name="Pyöristetty suorakulmio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i-FI" noProof="0"/>
          </a:p>
        </p:txBody>
      </p:sp>
      <p:sp>
        <p:nvSpPr>
          <p:cNvPr id="3" name="Kuvan paikkamerkki 2" descr="Tyhjä paikkamerkki kuvan lisäämistä varten. Napsauta paikkamerkkiä ja valitse kuva, jonka haluat lisätä."/>
          <p:cNvSpPr>
            <a:spLocks noGrp="1"/>
          </p:cNvSpPr>
          <p:nvPr>
            <p:ph type="pic" idx="1"/>
          </p:nvPr>
        </p:nvSpPr>
        <p:spPr>
          <a:xfrm>
            <a:off x="1408112" y="647700"/>
            <a:ext cx="6629400" cy="4572000"/>
          </a:xfrm>
          <a:prstGeom prst="roundRect">
            <a:avLst>
              <a:gd name="adj" fmla="val 3725"/>
            </a:avLst>
          </a:prstGeom>
        </p:spPr>
        <p:txBody>
          <a:bodyPr tIns="914400" rtlCol="0">
            <a:normAutofit/>
          </a:bodyPr>
          <a:lstStyle>
            <a:lvl1pPr marL="0" indent="0" algn="ctr" rtl="0">
              <a:buNone/>
              <a:defRPr sz="24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fi-FI" noProof="0"/>
              <a:t>Lisää kuva napsauttamalla kuvaketta</a:t>
            </a:r>
          </a:p>
        </p:txBody>
      </p:sp>
      <p:sp>
        <p:nvSpPr>
          <p:cNvPr id="4" name="Tekstin paikkamerkki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fi-FI" noProof="0"/>
              <a:t>Muokkaa tekstin perustyylejä</a:t>
            </a:r>
          </a:p>
        </p:txBody>
      </p:sp>
      <p:sp>
        <p:nvSpPr>
          <p:cNvPr id="5" name="Päivämäärän paikkamerkki 4"/>
          <p:cNvSpPr>
            <a:spLocks noGrp="1"/>
          </p:cNvSpPr>
          <p:nvPr>
            <p:ph type="dt" sz="half" idx="10"/>
          </p:nvPr>
        </p:nvSpPr>
        <p:spPr/>
        <p:txBody>
          <a:bodyPr rtlCol="0"/>
          <a:lstStyle>
            <a:lvl1pPr>
              <a:defRPr/>
            </a:lvl1pPr>
          </a:lstStyle>
          <a:p>
            <a:fld id="{716C3008-45CA-4F5F-9499-A5B489862E11}" type="datetime1">
              <a:rPr lang="fi-FI" smtClean="0"/>
              <a:pPr/>
              <a:t>5.2.2020</a:t>
            </a:fld>
            <a:endParaRPr lang="fi-FI"/>
          </a:p>
        </p:txBody>
      </p:sp>
      <p:sp>
        <p:nvSpPr>
          <p:cNvPr id="6" name="Alatunnisteen paikkamerkki 5"/>
          <p:cNvSpPr>
            <a:spLocks noGrp="1"/>
          </p:cNvSpPr>
          <p:nvPr>
            <p:ph type="ftr" sz="quarter" idx="11"/>
          </p:nvPr>
        </p:nvSpPr>
        <p:spPr/>
        <p:txBody>
          <a:bodyPr rtlCol="0"/>
          <a:lstStyle/>
          <a:p>
            <a:pPr rtl="0"/>
            <a:endParaRPr lang="fi-FI" noProof="0"/>
          </a:p>
        </p:txBody>
      </p:sp>
      <p:sp>
        <p:nvSpPr>
          <p:cNvPr id="7" name="Dian numeron paikkamerkki 6"/>
          <p:cNvSpPr>
            <a:spLocks noGrp="1"/>
          </p:cNvSpPr>
          <p:nvPr>
            <p:ph type="sldNum" sz="quarter" idx="12"/>
          </p:nvPr>
        </p:nvSpPr>
        <p:spPr/>
        <p:txBody>
          <a:bodyPr rtlCol="0"/>
          <a:lstStyle/>
          <a:p>
            <a:pPr rtl="0"/>
            <a:fld id="{8FDBFFB2-86D9-4B8F-A59A-553A60B94BBE}" type="slidenum">
              <a:rPr lang="fi-FI" noProof="0"/>
              <a:t>‹#›</a:t>
            </a:fld>
            <a:endParaRPr lang="fi-FI" noProof="0"/>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pPr rtl="0"/>
            <a:r>
              <a:rPr lang="fi-FI" noProof="0"/>
              <a:t>Muokkaa </a:t>
            </a:r>
            <a:r>
              <a:rPr lang="fi-FI" noProof="0" err="1"/>
              <a:t>perustyyl</a:t>
            </a:r>
            <a:r>
              <a:rPr lang="fi-FI" noProof="0"/>
              <a:t>. </a:t>
            </a:r>
            <a:r>
              <a:rPr lang="fi-FI" noProof="0" err="1"/>
              <a:t>napsautt</a:t>
            </a:r>
            <a:r>
              <a:rPr lang="fi-FI" noProof="0"/>
              <a:t>.</a:t>
            </a:r>
          </a:p>
        </p:txBody>
      </p:sp>
      <p:sp>
        <p:nvSpPr>
          <p:cNvPr id="3" name="Tekstin paikkamerkki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rtl="0"/>
            <a:r>
              <a:rPr lang="fi-FI" noProof="0"/>
              <a:t>Muokkaa tekstin perustyylejä napsauttamalla</a:t>
            </a:r>
          </a:p>
          <a:p>
            <a:pPr lvl="1" rtl="0"/>
            <a:r>
              <a:rPr lang="fi-FI" noProof="0"/>
              <a:t>Toinen taso</a:t>
            </a:r>
          </a:p>
          <a:p>
            <a:pPr lvl="2" rtl="0"/>
            <a:r>
              <a:rPr lang="fi-FI" noProof="0"/>
              <a:t>Kolmas taso</a:t>
            </a:r>
          </a:p>
          <a:p>
            <a:pPr lvl="3" rtl="0"/>
            <a:r>
              <a:rPr lang="fi-FI" noProof="0"/>
              <a:t>Neljäs taso</a:t>
            </a:r>
          </a:p>
          <a:p>
            <a:pPr lvl="4" rtl="0"/>
            <a:r>
              <a:rPr lang="fi-FI" noProof="0"/>
              <a:t>Viides taso</a:t>
            </a:r>
          </a:p>
        </p:txBody>
      </p:sp>
      <p:sp>
        <p:nvSpPr>
          <p:cNvPr id="4" name="Päivämäärän paikkamerkki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rtl="0">
              <a:defRPr sz="1100">
                <a:solidFill>
                  <a:schemeClr val="tx2"/>
                </a:solidFill>
              </a:defRPr>
            </a:lvl1pPr>
          </a:lstStyle>
          <a:p>
            <a:fld id="{B84F1771-DDC5-4F99-9C9D-9C3170300F6C}" type="datetime1">
              <a:rPr lang="fi-FI" smtClean="0"/>
              <a:pPr/>
              <a:t>5.2.2020</a:t>
            </a:fld>
            <a:endParaRPr lang="fi-FI"/>
          </a:p>
        </p:txBody>
      </p:sp>
      <p:sp>
        <p:nvSpPr>
          <p:cNvPr id="5" name="Alatunnisteen paikkamerkki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rtl="0">
              <a:defRPr sz="1100">
                <a:solidFill>
                  <a:schemeClr val="tx2"/>
                </a:solidFill>
              </a:defRPr>
            </a:lvl1pPr>
          </a:lstStyle>
          <a:p>
            <a:pPr rtl="0"/>
            <a:endParaRPr lang="fi-FI" noProof="0"/>
          </a:p>
        </p:txBody>
      </p:sp>
      <p:sp>
        <p:nvSpPr>
          <p:cNvPr id="6" name="Dian numeron paikkamerkki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rtl="0">
              <a:defRPr sz="1100" b="1">
                <a:solidFill>
                  <a:srgbClr val="AB3C19"/>
                </a:solidFill>
              </a:defRPr>
            </a:lvl1pPr>
          </a:lstStyle>
          <a:p>
            <a:pPr rtl="0"/>
            <a:fld id="{8FDBFFB2-86D9-4B8F-A59A-553A60B94BBE}" type="slidenum">
              <a:rPr lang="fi-FI" noProof="0" smtClean="0"/>
              <a:pPr rtl="0"/>
              <a:t>‹#›</a:t>
            </a:fld>
            <a:endParaRPr lang="fi-FI" noProof="0"/>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ImsbFsDwXXA" TargetMode="External"/><Relationship Id="rId2" Type="http://schemas.openxmlformats.org/officeDocument/2006/relationships/hyperlink" Target="https://www.youtube.com/watch?v=e1FfT4aVxlg"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suomentule.fi/" TargetMode="External"/><Relationship Id="rId3" Type="http://schemas.openxmlformats.org/officeDocument/2006/relationships/hyperlink" Target="https://www.apteekki.fi/terveydeksi/hoidossa/laakitys-taltuttaa-reuman.html" TargetMode="External"/><Relationship Id="rId7" Type="http://schemas.openxmlformats.org/officeDocument/2006/relationships/hyperlink" Target="https://images.kauppalehti.fi/547x/http:/content.kauppalehti.fi/news-images/2018/02/2018025712394.jpg" TargetMode="External"/><Relationship Id="rId2" Type="http://schemas.openxmlformats.org/officeDocument/2006/relationships/hyperlink" Target="https://www.stara.fi/wp-content/uploads/2015/12/ryhti04122015.jpg" TargetMode="External"/><Relationship Id="rId1" Type="http://schemas.openxmlformats.org/officeDocument/2006/relationships/slideLayout" Target="../slideLayouts/slideLayout2.xml"/><Relationship Id="rId6" Type="http://schemas.openxmlformats.org/officeDocument/2006/relationships/hyperlink" Target="http://fysiatria.net/etusivu/artikkelit/selkakipujen-tutkimus/" TargetMode="External"/><Relationship Id="rId5" Type="http://schemas.openxmlformats.org/officeDocument/2006/relationships/hyperlink" Target="http://www.terve.fi/osteoporoosin-esiintyvyys-ja-tunnistaminen/osteoporoosin-esiintyvyys" TargetMode="External"/><Relationship Id="rId4" Type="http://schemas.openxmlformats.org/officeDocument/2006/relationships/hyperlink" Target="https://askelterveyteen.com/wp-content/uploads/2016/01/nivelreuma.jp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youtube.com/watch?v=_gYm6D_bwmk"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time_continue=68&amp;v=MrRoXy6hRh0&amp;feature=emb_title"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33ahyVFRp9A"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06018" y="-477079"/>
            <a:ext cx="7944539" cy="2793906"/>
          </a:xfrm>
        </p:spPr>
        <p:txBody>
          <a:bodyPr rtlCol="0"/>
          <a:lstStyle/>
          <a:p>
            <a:pPr rtl="0"/>
            <a:r>
              <a:rPr lang="fi-FI"/>
              <a:t>Tuki- ja liikuntaelinsairaudet</a:t>
            </a:r>
          </a:p>
        </p:txBody>
      </p:sp>
      <p:sp>
        <p:nvSpPr>
          <p:cNvPr id="3" name="Alaotsikko 2"/>
          <p:cNvSpPr>
            <a:spLocks noGrp="1"/>
          </p:cNvSpPr>
          <p:nvPr>
            <p:ph type="subTitle" idx="1"/>
          </p:nvPr>
        </p:nvSpPr>
        <p:spPr>
          <a:xfrm>
            <a:off x="106018" y="2610678"/>
            <a:ext cx="7944539" cy="2232196"/>
          </a:xfrm>
        </p:spPr>
        <p:txBody>
          <a:bodyPr vert="horz" lIns="91440" tIns="45720" rIns="91440" bIns="45720" rtlCol="0" anchor="t">
            <a:normAutofit/>
          </a:bodyPr>
          <a:lstStyle/>
          <a:p>
            <a:r>
              <a:rPr lang="fi-FI"/>
              <a:t>Tuki- ja liikuntaelimiä ovat luut, nivelet, nivelsiteet, lihakset ja jänteet. Ne pitää ihmisen pystyssä ja mahdollistaa liikkumisen. Ne muodostavat samalla yli puolet ihmisen painosta ja antavat keholle muodon. Yli miljoonalla suomalaisella on jokin tule-sairaus. Joten lähde matkaamme seuraa minkälaisia tule-sairauksia on!</a:t>
            </a:r>
          </a:p>
        </p:txBody>
      </p:sp>
    </p:spTree>
    <p:extLst>
      <p:ext uri="{BB962C8B-B14F-4D97-AF65-F5344CB8AC3E}">
        <p14:creationId xmlns:p14="http://schemas.microsoft.com/office/powerpoint/2010/main" val="35784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1FA2FA-A91A-4180-B08F-60DF3EAA0C46}"/>
              </a:ext>
            </a:extLst>
          </p:cNvPr>
          <p:cNvSpPr>
            <a:spLocks noGrp="1"/>
          </p:cNvSpPr>
          <p:nvPr>
            <p:ph type="title"/>
          </p:nvPr>
        </p:nvSpPr>
        <p:spPr>
          <a:xfrm>
            <a:off x="2093913" y="-57416"/>
            <a:ext cx="9372600" cy="1200416"/>
          </a:xfrm>
        </p:spPr>
        <p:txBody>
          <a:bodyPr/>
          <a:lstStyle/>
          <a:p>
            <a:r>
              <a:rPr lang="fi-FI"/>
              <a:t>Tuki- ja liikuntaelintensairauksien ehkäisy</a:t>
            </a:r>
          </a:p>
        </p:txBody>
      </p:sp>
      <p:sp>
        <p:nvSpPr>
          <p:cNvPr id="3" name="Sisällön paikkamerkki 2">
            <a:extLst>
              <a:ext uri="{FF2B5EF4-FFF2-40B4-BE49-F238E27FC236}">
                <a16:creationId xmlns:a16="http://schemas.microsoft.com/office/drawing/2014/main" id="{B3F6F497-014A-4210-8303-75CDB2E038FA}"/>
              </a:ext>
            </a:extLst>
          </p:cNvPr>
          <p:cNvSpPr>
            <a:spLocks noGrp="1"/>
          </p:cNvSpPr>
          <p:nvPr>
            <p:ph sz="half" idx="1"/>
          </p:nvPr>
        </p:nvSpPr>
        <p:spPr>
          <a:xfrm>
            <a:off x="1525461" y="1469798"/>
            <a:ext cx="4572000" cy="4114800"/>
          </a:xfrm>
        </p:spPr>
        <p:txBody>
          <a:bodyPr vert="horz" lIns="91440" tIns="45720" rIns="91440" bIns="45720" rtlCol="0" anchor="t">
            <a:normAutofit fontScale="92500" lnSpcReduction="20000"/>
          </a:bodyPr>
          <a:lstStyle/>
          <a:p>
            <a:r>
              <a:rPr lang="fi-FI"/>
              <a:t>Lihaskunnon ylläpitäminen</a:t>
            </a:r>
          </a:p>
          <a:p>
            <a:r>
              <a:rPr lang="fi-FI"/>
              <a:t>Venyttely ja rentoutuminen</a:t>
            </a:r>
          </a:p>
          <a:p>
            <a:r>
              <a:rPr lang="fi-FI"/>
              <a:t>Luuliikunta</a:t>
            </a:r>
          </a:p>
          <a:p>
            <a:r>
              <a:rPr lang="fi-FI"/>
              <a:t>Riittävästi D-vitamiinia ja kalsiumia</a:t>
            </a:r>
          </a:p>
          <a:p>
            <a:r>
              <a:rPr lang="fi-FI"/>
              <a:t>Hyvä ryhti</a:t>
            </a:r>
          </a:p>
          <a:p>
            <a:r>
              <a:rPr lang="fi-FI"/>
              <a:t>Normaalipainossa pysyminen</a:t>
            </a:r>
          </a:p>
          <a:p>
            <a:r>
              <a:rPr lang="fi-FI"/>
              <a:t>Oikea työskentely- ja treenausasento</a:t>
            </a:r>
          </a:p>
          <a:p>
            <a:r>
              <a:rPr lang="fi-FI"/>
              <a:t>Liiallisen istumisen välttäminen</a:t>
            </a:r>
          </a:p>
          <a:p>
            <a:r>
              <a:rPr lang="fi-FI"/>
              <a:t>Oikea nosto- ja kantotekniikka</a:t>
            </a:r>
          </a:p>
        </p:txBody>
      </p:sp>
      <p:sp>
        <p:nvSpPr>
          <p:cNvPr id="4" name="Sisällön paikkamerkki 3">
            <a:extLst>
              <a:ext uri="{FF2B5EF4-FFF2-40B4-BE49-F238E27FC236}">
                <a16:creationId xmlns:a16="http://schemas.microsoft.com/office/drawing/2014/main" id="{9AD3DA5A-3354-45D9-8C87-5DC3F3C51243}"/>
              </a:ext>
            </a:extLst>
          </p:cNvPr>
          <p:cNvSpPr>
            <a:spLocks noGrp="1"/>
          </p:cNvSpPr>
          <p:nvPr>
            <p:ph sz="half" idx="2"/>
          </p:nvPr>
        </p:nvSpPr>
        <p:spPr>
          <a:xfrm>
            <a:off x="6183082" y="1288196"/>
            <a:ext cx="4572000" cy="4114800"/>
          </a:xfrm>
        </p:spPr>
        <p:txBody>
          <a:bodyPr vert="horz" lIns="91440" tIns="45720" rIns="91440" bIns="45720" rtlCol="0" anchor="t">
            <a:normAutofit fontScale="92500" lnSpcReduction="20000"/>
          </a:bodyPr>
          <a:lstStyle/>
          <a:p>
            <a:pPr>
              <a:lnSpc>
                <a:spcPct val="120000"/>
              </a:lnSpc>
            </a:pPr>
            <a:r>
              <a:rPr lang="fi-FI" sz="1600"/>
              <a:t>Nykyään on enemmän ryhtisairauksia, kuin ennen. Tämä johtuu siitä, että on tullut erilaisia konsoleita ja koneita, erityisesti myös puhelin on syy, miksi ihmisten ryhti on heikentynyt entisestään. Huono ryhti, liika istuminen ja niskojen liikakallistaminen alaspäin aiheuttaa käytyjä tule-sairauksia</a:t>
            </a:r>
          </a:p>
          <a:p>
            <a:pPr>
              <a:lnSpc>
                <a:spcPct val="120000"/>
              </a:lnSpc>
            </a:pPr>
            <a:r>
              <a:rPr lang="fi-FI" sz="1600"/>
              <a:t>Erityisesti nuoret kannattaa välttää liiallista puhelimella oloa, koska se huonontaa ryhtiä, huonontaa silmiä ja aiheuttaa päänsärkyä.</a:t>
            </a:r>
          </a:p>
          <a:p>
            <a:pPr marL="45720" indent="0">
              <a:buNone/>
            </a:pPr>
            <a:endParaRPr lang="fi-FI"/>
          </a:p>
          <a:p>
            <a:endParaRPr lang="fi-FI"/>
          </a:p>
        </p:txBody>
      </p:sp>
      <p:pic>
        <p:nvPicPr>
          <p:cNvPr id="5" name="Kuva 4">
            <a:extLst>
              <a:ext uri="{FF2B5EF4-FFF2-40B4-BE49-F238E27FC236}">
                <a16:creationId xmlns:a16="http://schemas.microsoft.com/office/drawing/2014/main" id="{E91E7312-12EB-4486-B64C-390DD4C2E6A5}"/>
              </a:ext>
            </a:extLst>
          </p:cNvPr>
          <p:cNvPicPr>
            <a:picLocks noChangeAspect="1"/>
          </p:cNvPicPr>
          <p:nvPr/>
        </p:nvPicPr>
        <p:blipFill>
          <a:blip r:embed="rId2"/>
          <a:stretch>
            <a:fillRect/>
          </a:stretch>
        </p:blipFill>
        <p:spPr>
          <a:xfrm>
            <a:off x="6629593" y="3983071"/>
            <a:ext cx="3407283" cy="2117434"/>
          </a:xfrm>
          <a:prstGeom prst="rect">
            <a:avLst/>
          </a:prstGeom>
        </p:spPr>
      </p:pic>
    </p:spTree>
    <p:extLst>
      <p:ext uri="{BB962C8B-B14F-4D97-AF65-F5344CB8AC3E}">
        <p14:creationId xmlns:p14="http://schemas.microsoft.com/office/powerpoint/2010/main" val="12641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67" dur="500"/>
                                        <p:tgtEl>
                                          <p:spTgt spid="4">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grpId="0" nodeType="clickEffect">
                                  <p:stCondLst>
                                    <p:cond delay="0"/>
                                  </p:stCondLst>
                                  <p:childTnLst>
                                    <p:set>
                                      <p:cBhvr>
                                        <p:cTn id="7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72" dur="500"/>
                                        <p:tgtEl>
                                          <p:spTgt spid="4">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nodeType="clickEffect">
                                  <p:stCondLst>
                                    <p:cond delay="0"/>
                                  </p:stCondLst>
                                  <p:childTnLst>
                                    <p:set>
                                      <p:cBhvr>
                                        <p:cTn id="76" dur="1" fill="hold">
                                          <p:stCondLst>
                                            <p:cond delay="0"/>
                                          </p:stCondLst>
                                        </p:cTn>
                                        <p:tgtEl>
                                          <p:spTgt spid="5"/>
                                        </p:tgtEl>
                                        <p:attrNameLst>
                                          <p:attrName>style.visibility</p:attrName>
                                        </p:attrNameLst>
                                      </p:cBhvr>
                                      <p:to>
                                        <p:strVal val="visible"/>
                                      </p:to>
                                    </p:set>
                                    <p:animEffect transition="in" filter="wipe(down)">
                                      <p:cBhvr>
                                        <p:cTn id="77" dur="580">
                                          <p:stCondLst>
                                            <p:cond delay="0"/>
                                          </p:stCondLst>
                                        </p:cTn>
                                        <p:tgtEl>
                                          <p:spTgt spid="5"/>
                                        </p:tgtEl>
                                      </p:cBhvr>
                                    </p:animEffect>
                                    <p:anim calcmode="lin" valueType="num">
                                      <p:cBhvr>
                                        <p:cTn id="7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83" dur="26">
                                          <p:stCondLst>
                                            <p:cond delay="650"/>
                                          </p:stCondLst>
                                        </p:cTn>
                                        <p:tgtEl>
                                          <p:spTgt spid="5"/>
                                        </p:tgtEl>
                                      </p:cBhvr>
                                      <p:to x="100000" y="60000"/>
                                    </p:animScale>
                                    <p:animScale>
                                      <p:cBhvr>
                                        <p:cTn id="84" dur="166" decel="50000">
                                          <p:stCondLst>
                                            <p:cond delay="676"/>
                                          </p:stCondLst>
                                        </p:cTn>
                                        <p:tgtEl>
                                          <p:spTgt spid="5"/>
                                        </p:tgtEl>
                                      </p:cBhvr>
                                      <p:to x="100000" y="100000"/>
                                    </p:animScale>
                                    <p:animScale>
                                      <p:cBhvr>
                                        <p:cTn id="85" dur="26">
                                          <p:stCondLst>
                                            <p:cond delay="1312"/>
                                          </p:stCondLst>
                                        </p:cTn>
                                        <p:tgtEl>
                                          <p:spTgt spid="5"/>
                                        </p:tgtEl>
                                      </p:cBhvr>
                                      <p:to x="100000" y="80000"/>
                                    </p:animScale>
                                    <p:animScale>
                                      <p:cBhvr>
                                        <p:cTn id="86" dur="166" decel="50000">
                                          <p:stCondLst>
                                            <p:cond delay="1338"/>
                                          </p:stCondLst>
                                        </p:cTn>
                                        <p:tgtEl>
                                          <p:spTgt spid="5"/>
                                        </p:tgtEl>
                                      </p:cBhvr>
                                      <p:to x="100000" y="100000"/>
                                    </p:animScale>
                                    <p:animScale>
                                      <p:cBhvr>
                                        <p:cTn id="87" dur="26">
                                          <p:stCondLst>
                                            <p:cond delay="1642"/>
                                          </p:stCondLst>
                                        </p:cTn>
                                        <p:tgtEl>
                                          <p:spTgt spid="5"/>
                                        </p:tgtEl>
                                      </p:cBhvr>
                                      <p:to x="100000" y="90000"/>
                                    </p:animScale>
                                    <p:animScale>
                                      <p:cBhvr>
                                        <p:cTn id="88" dur="166" decel="50000">
                                          <p:stCondLst>
                                            <p:cond delay="1668"/>
                                          </p:stCondLst>
                                        </p:cTn>
                                        <p:tgtEl>
                                          <p:spTgt spid="5"/>
                                        </p:tgtEl>
                                      </p:cBhvr>
                                      <p:to x="100000" y="100000"/>
                                    </p:animScale>
                                    <p:animScale>
                                      <p:cBhvr>
                                        <p:cTn id="89" dur="26">
                                          <p:stCondLst>
                                            <p:cond delay="1808"/>
                                          </p:stCondLst>
                                        </p:cTn>
                                        <p:tgtEl>
                                          <p:spTgt spid="5"/>
                                        </p:tgtEl>
                                      </p:cBhvr>
                                      <p:to x="100000" y="95000"/>
                                    </p:animScale>
                                    <p:animScale>
                                      <p:cBhvr>
                                        <p:cTn id="9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B82C501-8FB7-4E10-9408-CE35AD671A41}"/>
              </a:ext>
            </a:extLst>
          </p:cNvPr>
          <p:cNvSpPr>
            <a:spLocks noGrp="1"/>
          </p:cNvSpPr>
          <p:nvPr>
            <p:ph type="title"/>
          </p:nvPr>
        </p:nvSpPr>
        <p:spPr/>
        <p:txBody>
          <a:bodyPr/>
          <a:lstStyle/>
          <a:p>
            <a:r>
              <a:rPr lang="fi-FI"/>
              <a:t>Videoita</a:t>
            </a:r>
          </a:p>
        </p:txBody>
      </p:sp>
      <p:sp>
        <p:nvSpPr>
          <p:cNvPr id="3" name="Tekstin paikkamerkki 2">
            <a:extLst>
              <a:ext uri="{FF2B5EF4-FFF2-40B4-BE49-F238E27FC236}">
                <a16:creationId xmlns:a16="http://schemas.microsoft.com/office/drawing/2014/main" id="{CCF6FC87-4574-4E3C-9D7F-EA3CDE77EC84}"/>
              </a:ext>
            </a:extLst>
          </p:cNvPr>
          <p:cNvSpPr>
            <a:spLocks noGrp="1"/>
          </p:cNvSpPr>
          <p:nvPr>
            <p:ph type="body" idx="1"/>
          </p:nvPr>
        </p:nvSpPr>
        <p:spPr/>
        <p:txBody>
          <a:bodyPr/>
          <a:lstStyle/>
          <a:p>
            <a:r>
              <a:rPr lang="fi-FI"/>
              <a:t>Kuntoutus</a:t>
            </a:r>
          </a:p>
        </p:txBody>
      </p:sp>
      <p:sp>
        <p:nvSpPr>
          <p:cNvPr id="4" name="Sisällön paikkamerkki 3">
            <a:extLst>
              <a:ext uri="{FF2B5EF4-FFF2-40B4-BE49-F238E27FC236}">
                <a16:creationId xmlns:a16="http://schemas.microsoft.com/office/drawing/2014/main" id="{ED72396D-72DF-4F71-A765-31D1A8BD87C3}"/>
              </a:ext>
            </a:extLst>
          </p:cNvPr>
          <p:cNvSpPr>
            <a:spLocks noGrp="1"/>
          </p:cNvSpPr>
          <p:nvPr>
            <p:ph sz="half" idx="2"/>
          </p:nvPr>
        </p:nvSpPr>
        <p:spPr/>
        <p:txBody>
          <a:bodyPr vert="horz" lIns="91440" tIns="45720" rIns="91440" bIns="45720" rtlCol="0" anchor="t">
            <a:normAutofit/>
          </a:bodyPr>
          <a:lstStyle/>
          <a:p>
            <a:r>
              <a:rPr lang="fi-FI">
                <a:ea typeface="+mn-lt"/>
                <a:cs typeface="+mn-lt"/>
                <a:hlinkClick r:id="rId2"/>
              </a:rPr>
              <a:t>https://www.youtube.com/watch?v=e1FfT4aVxlg</a:t>
            </a:r>
            <a:endParaRPr lang="fi-FI"/>
          </a:p>
        </p:txBody>
      </p:sp>
      <p:sp>
        <p:nvSpPr>
          <p:cNvPr id="5" name="Tekstin paikkamerkki 4">
            <a:extLst>
              <a:ext uri="{FF2B5EF4-FFF2-40B4-BE49-F238E27FC236}">
                <a16:creationId xmlns:a16="http://schemas.microsoft.com/office/drawing/2014/main" id="{5DEAC1DD-15F1-4BC3-930A-74ACA24E500F}"/>
              </a:ext>
            </a:extLst>
          </p:cNvPr>
          <p:cNvSpPr>
            <a:spLocks noGrp="1"/>
          </p:cNvSpPr>
          <p:nvPr>
            <p:ph type="body" sz="quarter" idx="3"/>
          </p:nvPr>
        </p:nvSpPr>
        <p:spPr/>
        <p:txBody>
          <a:bodyPr/>
          <a:lstStyle/>
          <a:p>
            <a:r>
              <a:rPr lang="fi-FI"/>
              <a:t>Tietoa</a:t>
            </a:r>
          </a:p>
        </p:txBody>
      </p:sp>
      <p:sp>
        <p:nvSpPr>
          <p:cNvPr id="6" name="Sisällön paikkamerkki 5">
            <a:extLst>
              <a:ext uri="{FF2B5EF4-FFF2-40B4-BE49-F238E27FC236}">
                <a16:creationId xmlns:a16="http://schemas.microsoft.com/office/drawing/2014/main" id="{46C8CAB5-A38D-4D05-A05B-2E51CD8223FB}"/>
              </a:ext>
            </a:extLst>
          </p:cNvPr>
          <p:cNvSpPr>
            <a:spLocks noGrp="1"/>
          </p:cNvSpPr>
          <p:nvPr>
            <p:ph sz="quarter" idx="4"/>
          </p:nvPr>
        </p:nvSpPr>
        <p:spPr/>
        <p:txBody>
          <a:bodyPr vert="horz" lIns="91440" tIns="45720" rIns="91440" bIns="45720" rtlCol="0" anchor="t">
            <a:normAutofit/>
          </a:bodyPr>
          <a:lstStyle/>
          <a:p>
            <a:r>
              <a:rPr lang="fi-FI">
                <a:ea typeface="+mn-lt"/>
                <a:cs typeface="+mn-lt"/>
                <a:hlinkClick r:id="rId3"/>
              </a:rPr>
              <a:t>https://www.youtube.com/watch?v=ImsbFsDwXXA</a:t>
            </a:r>
            <a:endParaRPr lang="fi-FI"/>
          </a:p>
        </p:txBody>
      </p:sp>
    </p:spTree>
    <p:extLst>
      <p:ext uri="{BB962C8B-B14F-4D97-AF65-F5344CB8AC3E}">
        <p14:creationId xmlns:p14="http://schemas.microsoft.com/office/powerpoint/2010/main" val="415056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8B558EA-2D3F-4A00-A7AA-353DF40F5D5E}"/>
              </a:ext>
            </a:extLst>
          </p:cNvPr>
          <p:cNvSpPr>
            <a:spLocks noGrp="1"/>
          </p:cNvSpPr>
          <p:nvPr>
            <p:ph type="title"/>
          </p:nvPr>
        </p:nvSpPr>
        <p:spPr>
          <a:xfrm>
            <a:off x="4739378" y="212035"/>
            <a:ext cx="9372600" cy="1200416"/>
          </a:xfrm>
        </p:spPr>
        <p:txBody>
          <a:bodyPr/>
          <a:lstStyle/>
          <a:p>
            <a:r>
              <a:rPr lang="fi-FI"/>
              <a:t>Lähteet</a:t>
            </a:r>
          </a:p>
        </p:txBody>
      </p:sp>
      <p:sp>
        <p:nvSpPr>
          <p:cNvPr id="3" name="Sisällön paikkamerkki 2">
            <a:extLst>
              <a:ext uri="{FF2B5EF4-FFF2-40B4-BE49-F238E27FC236}">
                <a16:creationId xmlns:a16="http://schemas.microsoft.com/office/drawing/2014/main" id="{A70B3062-B0C2-4036-BF4B-94FA4C329F79}"/>
              </a:ext>
            </a:extLst>
          </p:cNvPr>
          <p:cNvSpPr>
            <a:spLocks noGrp="1"/>
          </p:cNvSpPr>
          <p:nvPr>
            <p:ph idx="1"/>
          </p:nvPr>
        </p:nvSpPr>
        <p:spPr/>
        <p:txBody>
          <a:bodyPr vert="horz" lIns="91440" tIns="45720" rIns="91440" bIns="45720" rtlCol="0" anchor="t">
            <a:normAutofit lnSpcReduction="10000"/>
          </a:bodyPr>
          <a:lstStyle/>
          <a:p>
            <a:r>
              <a:rPr lang="fi-FI" dirty="0">
                <a:hlinkClick r:id="rId2"/>
              </a:rPr>
              <a:t>https://www.stara.fi/wp-content/uploads/2015/12/ryhti04122015.jpg</a:t>
            </a:r>
            <a:endParaRPr lang="fi-FI" dirty="0"/>
          </a:p>
          <a:p>
            <a:r>
              <a:rPr lang="fi-FI" dirty="0">
                <a:hlinkClick r:id="rId3"/>
              </a:rPr>
              <a:t>https://www.apteekki.fi/terveydeksi/hoidossa/laakitys-taltuttaa-reuman.html</a:t>
            </a:r>
            <a:endParaRPr lang="fi-FI" dirty="0"/>
          </a:p>
          <a:p>
            <a:r>
              <a:rPr lang="fi-FI" dirty="0">
                <a:hlinkClick r:id="rId4"/>
              </a:rPr>
              <a:t>https://askelterveyteen.com/wp-content/uploads/2016/01/nivelreuma.jpg</a:t>
            </a:r>
            <a:endParaRPr lang="fi-FI" dirty="0"/>
          </a:p>
          <a:p>
            <a:r>
              <a:rPr lang="fi-FI" dirty="0">
                <a:hlinkClick r:id="rId5"/>
              </a:rPr>
              <a:t>http://www.terve.fi/osteoporoosin-esiintyvyys-ja-tunnistaminen/osteoporoosin-esiintyvyys</a:t>
            </a:r>
            <a:endParaRPr lang="fi-FI" dirty="0"/>
          </a:p>
          <a:p>
            <a:r>
              <a:rPr lang="fi-FI" dirty="0">
                <a:hlinkClick r:id="rId6"/>
              </a:rPr>
              <a:t>http://fysiatria.net/etusivu/artikkelit/selkakipujen-tutkimus/</a:t>
            </a:r>
            <a:endParaRPr lang="fi-FI" dirty="0"/>
          </a:p>
          <a:p>
            <a:r>
              <a:rPr lang="fi-FI" dirty="0">
                <a:hlinkClick r:id="rId7"/>
              </a:rPr>
              <a:t>https://images.kauppalehti.fi/547x/http://content.kauppalehti.fi/news-images/2018/02/2018025712394.jpg</a:t>
            </a:r>
            <a:endParaRPr lang="fi-FI" dirty="0"/>
          </a:p>
          <a:p>
            <a:r>
              <a:rPr lang="fi-FI" dirty="0">
                <a:ea typeface="+mn-lt"/>
                <a:cs typeface="+mn-lt"/>
                <a:hlinkClick r:id="rId8"/>
              </a:rPr>
              <a:t>https://suomentule.fi/</a:t>
            </a:r>
            <a:endParaRPr lang="fi-FI" dirty="0"/>
          </a:p>
          <a:p>
            <a:endParaRPr lang="fi-FI"/>
          </a:p>
        </p:txBody>
      </p:sp>
    </p:spTree>
    <p:extLst>
      <p:ext uri="{BB962C8B-B14F-4D97-AF65-F5344CB8AC3E}">
        <p14:creationId xmlns:p14="http://schemas.microsoft.com/office/powerpoint/2010/main" val="4233945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FAA1F84-7030-4FBE-953C-E77039A0CBAA}"/>
              </a:ext>
            </a:extLst>
          </p:cNvPr>
          <p:cNvSpPr>
            <a:spLocks noGrp="1"/>
          </p:cNvSpPr>
          <p:nvPr>
            <p:ph type="ctrTitle"/>
          </p:nvPr>
        </p:nvSpPr>
        <p:spPr/>
        <p:txBody>
          <a:bodyPr/>
          <a:lstStyle/>
          <a:p>
            <a:r>
              <a:rPr lang="fi-FI"/>
              <a:t>Kiitos!</a:t>
            </a:r>
          </a:p>
        </p:txBody>
      </p:sp>
      <p:sp>
        <p:nvSpPr>
          <p:cNvPr id="3" name="Alaotsikko 2">
            <a:extLst>
              <a:ext uri="{FF2B5EF4-FFF2-40B4-BE49-F238E27FC236}">
                <a16:creationId xmlns:a16="http://schemas.microsoft.com/office/drawing/2014/main" id="{C679FDE6-585E-409F-9553-24EB98207FEE}"/>
              </a:ext>
            </a:extLst>
          </p:cNvPr>
          <p:cNvSpPr>
            <a:spLocks noGrp="1"/>
          </p:cNvSpPr>
          <p:nvPr>
            <p:ph type="subTitle" idx="1"/>
          </p:nvPr>
        </p:nvSpPr>
        <p:spPr>
          <a:xfrm>
            <a:off x="1065213" y="3108803"/>
            <a:ext cx="7091361" cy="2006535"/>
          </a:xfrm>
        </p:spPr>
        <p:txBody>
          <a:bodyPr vert="horz" lIns="91440" tIns="45720" rIns="91440" bIns="45720" rtlCol="0" anchor="t">
            <a:normAutofit/>
          </a:bodyPr>
          <a:lstStyle/>
          <a:p>
            <a:r>
              <a:rPr lang="fi-FI"/>
              <a:t>Sitten vielä</a:t>
            </a:r>
            <a:endParaRPr lang="fi-FI" dirty="0"/>
          </a:p>
          <a:p>
            <a:endParaRPr lang="fi-FI"/>
          </a:p>
          <a:p>
            <a:r>
              <a:rPr lang="fi-FI" dirty="0"/>
              <a:t>Tekijät: Lotta, Sara ja </a:t>
            </a:r>
            <a:r>
              <a:rPr lang="fi-FI" dirty="0" err="1"/>
              <a:t>Maxime</a:t>
            </a:r>
            <a:endParaRPr lang="fi-FI" dirty="0"/>
          </a:p>
        </p:txBody>
      </p:sp>
    </p:spTree>
    <p:extLst>
      <p:ext uri="{BB962C8B-B14F-4D97-AF65-F5344CB8AC3E}">
        <p14:creationId xmlns:p14="http://schemas.microsoft.com/office/powerpoint/2010/main" val="751542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09700" y="350088"/>
            <a:ext cx="9372600" cy="1200416"/>
          </a:xfrm>
        </p:spPr>
        <p:txBody>
          <a:bodyPr rtlCol="0"/>
          <a:lstStyle/>
          <a:p>
            <a:pPr rtl="0"/>
            <a:r>
              <a:rPr lang="fi-FI"/>
              <a:t>Yleisimpiä tule-sairauksia eli tuki- ja liikuntaelinsairauksia</a:t>
            </a:r>
          </a:p>
        </p:txBody>
      </p:sp>
      <p:sp>
        <p:nvSpPr>
          <p:cNvPr id="3" name="Sisällön paikkamerkki 2"/>
          <p:cNvSpPr>
            <a:spLocks noGrp="1"/>
          </p:cNvSpPr>
          <p:nvPr>
            <p:ph idx="1"/>
          </p:nvPr>
        </p:nvSpPr>
        <p:spPr/>
        <p:txBody>
          <a:bodyPr rtlCol="0"/>
          <a:lstStyle/>
          <a:p>
            <a:pPr rtl="0"/>
            <a:r>
              <a:rPr lang="fi-FI"/>
              <a:t>Niska- ja hartiakivut</a:t>
            </a:r>
          </a:p>
          <a:p>
            <a:pPr rtl="0"/>
            <a:r>
              <a:rPr lang="fi-FI"/>
              <a:t>Nivelrikko ja nivelreuma</a:t>
            </a:r>
          </a:p>
          <a:p>
            <a:pPr rtl="0"/>
            <a:r>
              <a:rPr lang="fi-FI"/>
              <a:t>Erilaiset selkäkivut</a:t>
            </a:r>
          </a:p>
          <a:p>
            <a:pPr rtl="0"/>
            <a:r>
              <a:rPr lang="fi-FI"/>
              <a:t>Osteoporoosi eli luiden haurastuminen</a:t>
            </a:r>
          </a:p>
        </p:txBody>
      </p:sp>
    </p:spTree>
    <p:extLst>
      <p:ext uri="{BB962C8B-B14F-4D97-AF65-F5344CB8AC3E}">
        <p14:creationId xmlns:p14="http://schemas.microsoft.com/office/powerpoint/2010/main" val="2083928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heel(1)">
                                      <p:cBhvr>
                                        <p:cTn id="25" dur="2000"/>
                                        <p:tgtEl>
                                          <p:spTgt spid="3">
                                            <p:txEl>
                                              <p:pRg st="0" end="0"/>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wheel(1)">
                                      <p:cBhvr>
                                        <p:cTn id="28" dur="2000"/>
                                        <p:tgtEl>
                                          <p:spTgt spid="3">
                                            <p:txEl>
                                              <p:pRg st="1" end="1"/>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wheel(1)">
                                      <p:cBhvr>
                                        <p:cTn id="31" dur="2000"/>
                                        <p:tgtEl>
                                          <p:spTgt spid="3">
                                            <p:txEl>
                                              <p:pRg st="2" end="2"/>
                                            </p:txEl>
                                          </p:spTgt>
                                        </p:tgtEl>
                                      </p:cBhvr>
                                    </p:animEffect>
                                  </p:childTnLst>
                                </p:cTn>
                              </p:par>
                              <p:par>
                                <p:cTn id="32" presetID="21" presetClass="entr" presetSubtype="1" fill="hold"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heel(1)">
                                      <p:cBhvr>
                                        <p:cTn id="34"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D94F5E-AD48-43AF-B4A9-7E622566B34B}"/>
              </a:ext>
            </a:extLst>
          </p:cNvPr>
          <p:cNvSpPr>
            <a:spLocks noGrp="1"/>
          </p:cNvSpPr>
          <p:nvPr>
            <p:ph type="title"/>
          </p:nvPr>
        </p:nvSpPr>
        <p:spPr>
          <a:xfrm>
            <a:off x="9382537" y="649358"/>
            <a:ext cx="2743201" cy="679173"/>
          </a:xfrm>
        </p:spPr>
        <p:txBody>
          <a:bodyPr/>
          <a:lstStyle/>
          <a:p>
            <a:r>
              <a:rPr lang="fi-FI"/>
              <a:t>Selkä</a:t>
            </a:r>
          </a:p>
        </p:txBody>
      </p:sp>
      <p:pic>
        <p:nvPicPr>
          <p:cNvPr id="6" name="Sisällön paikkamerkki 5">
            <a:extLst>
              <a:ext uri="{FF2B5EF4-FFF2-40B4-BE49-F238E27FC236}">
                <a16:creationId xmlns:a16="http://schemas.microsoft.com/office/drawing/2014/main" id="{11A62EAD-B51B-4E41-829E-D743919FE76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186" y="649358"/>
            <a:ext cx="7593040" cy="4135828"/>
          </a:xfrm>
        </p:spPr>
      </p:pic>
      <p:sp>
        <p:nvSpPr>
          <p:cNvPr id="4" name="Tekstin paikkamerkki 3">
            <a:extLst>
              <a:ext uri="{FF2B5EF4-FFF2-40B4-BE49-F238E27FC236}">
                <a16:creationId xmlns:a16="http://schemas.microsoft.com/office/drawing/2014/main" id="{EFB3ED60-62CB-4164-AEB6-E80F432F0A92}"/>
              </a:ext>
            </a:extLst>
          </p:cNvPr>
          <p:cNvSpPr>
            <a:spLocks noGrp="1"/>
          </p:cNvSpPr>
          <p:nvPr>
            <p:ph type="body" sz="half" idx="2"/>
          </p:nvPr>
        </p:nvSpPr>
        <p:spPr>
          <a:xfrm>
            <a:off x="8837614" y="1364975"/>
            <a:ext cx="2743200" cy="4350026"/>
          </a:xfrm>
        </p:spPr>
        <p:txBody>
          <a:bodyPr vert="horz" lIns="91440" tIns="45720" rIns="91440" bIns="45720" rtlCol="0" anchor="t">
            <a:normAutofit/>
          </a:bodyPr>
          <a:lstStyle/>
          <a:p>
            <a:r>
              <a:rPr lang="fi-FI" sz="1900">
                <a:latin typeface="Carlito"/>
                <a:cs typeface="Carlito" panose="020F0502020204030204" pitchFamily="34" charset="0"/>
              </a:rPr>
              <a:t>Selkä on kehon tukiranka, joten on erittäin tärkeää , että sitä tukevat lihakset ovat hyvässä kunnossa. Ne ylläpitävät selässä hyvän ryhdin, tukevat ja auttavat selkää kestämään rasitusta ja kolhuja. Selän ryhtiä voidaan parantaa esimerkiksi. treenaamisella ja </a:t>
            </a:r>
            <a:r>
              <a:rPr lang="fi-FI" sz="1900" err="1">
                <a:latin typeface="Carlito"/>
                <a:cs typeface="Carlito" panose="020F0502020204030204" pitchFamily="34" charset="0"/>
              </a:rPr>
              <a:t>kinesioteipin</a:t>
            </a:r>
            <a:r>
              <a:rPr lang="fi-FI" sz="1900">
                <a:latin typeface="Carlito"/>
                <a:cs typeface="Carlito" panose="020F0502020204030204" pitchFamily="34" charset="0"/>
              </a:rPr>
              <a:t> laittamisella.</a:t>
            </a:r>
          </a:p>
        </p:txBody>
      </p:sp>
    </p:spTree>
    <p:extLst>
      <p:ext uri="{BB962C8B-B14F-4D97-AF65-F5344CB8AC3E}">
        <p14:creationId xmlns:p14="http://schemas.microsoft.com/office/powerpoint/2010/main" val="2190365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randombar(horizontal)">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80">
                                          <p:stCondLst>
                                            <p:cond delay="0"/>
                                          </p:stCondLst>
                                        </p:cTn>
                                        <p:tgtEl>
                                          <p:spTgt spid="6"/>
                                        </p:tgtEl>
                                      </p:cBhvr>
                                    </p:animEffect>
                                    <p:anim calcmode="lin" valueType="num">
                                      <p:cBhvr>
                                        <p:cTn id="3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gtEl>
                                      </p:cBhvr>
                                      <p:to x="100000" y="60000"/>
                                    </p:animScale>
                                    <p:animScale>
                                      <p:cBhvr>
                                        <p:cTn id="37" dur="166" decel="50000">
                                          <p:stCondLst>
                                            <p:cond delay="676"/>
                                          </p:stCondLst>
                                        </p:cTn>
                                        <p:tgtEl>
                                          <p:spTgt spid="6"/>
                                        </p:tgtEl>
                                      </p:cBhvr>
                                      <p:to x="100000" y="100000"/>
                                    </p:animScale>
                                    <p:animScale>
                                      <p:cBhvr>
                                        <p:cTn id="38" dur="26">
                                          <p:stCondLst>
                                            <p:cond delay="1312"/>
                                          </p:stCondLst>
                                        </p:cTn>
                                        <p:tgtEl>
                                          <p:spTgt spid="6"/>
                                        </p:tgtEl>
                                      </p:cBhvr>
                                      <p:to x="100000" y="80000"/>
                                    </p:animScale>
                                    <p:animScale>
                                      <p:cBhvr>
                                        <p:cTn id="39" dur="166" decel="50000">
                                          <p:stCondLst>
                                            <p:cond delay="1338"/>
                                          </p:stCondLst>
                                        </p:cTn>
                                        <p:tgtEl>
                                          <p:spTgt spid="6"/>
                                        </p:tgtEl>
                                      </p:cBhvr>
                                      <p:to x="100000" y="100000"/>
                                    </p:animScale>
                                    <p:animScale>
                                      <p:cBhvr>
                                        <p:cTn id="40" dur="26">
                                          <p:stCondLst>
                                            <p:cond delay="1642"/>
                                          </p:stCondLst>
                                        </p:cTn>
                                        <p:tgtEl>
                                          <p:spTgt spid="6"/>
                                        </p:tgtEl>
                                      </p:cBhvr>
                                      <p:to x="100000" y="90000"/>
                                    </p:animScale>
                                    <p:animScale>
                                      <p:cBhvr>
                                        <p:cTn id="41" dur="166" decel="50000">
                                          <p:stCondLst>
                                            <p:cond delay="1668"/>
                                          </p:stCondLst>
                                        </p:cTn>
                                        <p:tgtEl>
                                          <p:spTgt spid="6"/>
                                        </p:tgtEl>
                                      </p:cBhvr>
                                      <p:to x="100000" y="100000"/>
                                    </p:animScale>
                                    <p:animScale>
                                      <p:cBhvr>
                                        <p:cTn id="42" dur="26">
                                          <p:stCondLst>
                                            <p:cond delay="1808"/>
                                          </p:stCondLst>
                                        </p:cTn>
                                        <p:tgtEl>
                                          <p:spTgt spid="6"/>
                                        </p:tgtEl>
                                      </p:cBhvr>
                                      <p:to x="100000" y="95000"/>
                                    </p:animScale>
                                    <p:animScale>
                                      <p:cBhvr>
                                        <p:cTn id="43"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082856" y="274057"/>
            <a:ext cx="9372600" cy="1200416"/>
          </a:xfrm>
        </p:spPr>
        <p:txBody>
          <a:bodyPr rtlCol="0"/>
          <a:lstStyle/>
          <a:p>
            <a:pPr rtl="0"/>
            <a:r>
              <a:rPr lang="fi-FI">
                <a:latin typeface="Arial Black" panose="020B0A04020102020204" pitchFamily="34" charset="0"/>
              </a:rPr>
              <a:t>Sairauksien Esiintyvyys</a:t>
            </a:r>
          </a:p>
        </p:txBody>
      </p:sp>
      <p:sp>
        <p:nvSpPr>
          <p:cNvPr id="3" name="Sisällön paikkamerkki 2"/>
          <p:cNvSpPr>
            <a:spLocks noGrp="1"/>
          </p:cNvSpPr>
          <p:nvPr>
            <p:ph sz="half" idx="1"/>
          </p:nvPr>
        </p:nvSpPr>
        <p:spPr>
          <a:xfrm>
            <a:off x="0" y="1600200"/>
            <a:ext cx="4572000" cy="4114800"/>
          </a:xfrm>
        </p:spPr>
        <p:txBody>
          <a:bodyPr rtlCol="0"/>
          <a:lstStyle/>
          <a:p>
            <a:pPr rtl="0"/>
            <a:endParaRPr lang="fi-FI"/>
          </a:p>
        </p:txBody>
      </p:sp>
      <p:graphicFrame>
        <p:nvGraphicFramePr>
          <p:cNvPr id="5" name="Sisällön paikkamerkki 4"/>
          <p:cNvGraphicFramePr>
            <a:graphicFrameLocks noGrp="1"/>
          </p:cNvGraphicFramePr>
          <p:nvPr>
            <p:ph sz="half" idx="2"/>
            <p:extLst>
              <p:ext uri="{D42A27DB-BD31-4B8C-83A1-F6EECF244321}">
                <p14:modId xmlns:p14="http://schemas.microsoft.com/office/powerpoint/2010/main" val="1596322174"/>
              </p:ext>
            </p:extLst>
          </p:nvPr>
        </p:nvGraphicFramePr>
        <p:xfrm>
          <a:off x="3588889" y="1785730"/>
          <a:ext cx="5014221" cy="4177579"/>
        </p:xfrm>
        <a:graphic>
          <a:graphicData uri="http://schemas.openxmlformats.org/drawingml/2006/table">
            <a:tbl>
              <a:tblPr firstRow="1" firstCol="1" bandRow="1">
                <a:tableStyleId>{B301B821-A1FF-4177-AEE7-76D212191A09}</a:tableStyleId>
              </a:tblPr>
              <a:tblGrid>
                <a:gridCol w="1671407">
                  <a:extLst>
                    <a:ext uri="{9D8B030D-6E8A-4147-A177-3AD203B41FA5}">
                      <a16:colId xmlns:a16="http://schemas.microsoft.com/office/drawing/2014/main" val="20000"/>
                    </a:ext>
                  </a:extLst>
                </a:gridCol>
                <a:gridCol w="1671407">
                  <a:extLst>
                    <a:ext uri="{9D8B030D-6E8A-4147-A177-3AD203B41FA5}">
                      <a16:colId xmlns:a16="http://schemas.microsoft.com/office/drawing/2014/main" val="20001"/>
                    </a:ext>
                  </a:extLst>
                </a:gridCol>
                <a:gridCol w="1671407">
                  <a:extLst>
                    <a:ext uri="{9D8B030D-6E8A-4147-A177-3AD203B41FA5}">
                      <a16:colId xmlns:a16="http://schemas.microsoft.com/office/drawing/2014/main" val="20002"/>
                    </a:ext>
                  </a:extLst>
                </a:gridCol>
              </a:tblGrid>
              <a:tr h="519979">
                <a:tc>
                  <a:txBody>
                    <a:bodyPr/>
                    <a:lstStyle/>
                    <a:p>
                      <a:pPr rtl="0"/>
                      <a:r>
                        <a:rPr lang="fi-FI" noProof="0"/>
                        <a:t>Sairaudet</a:t>
                      </a:r>
                    </a:p>
                  </a:txBody>
                  <a:tcPr anchor="ctr"/>
                </a:tc>
                <a:tc>
                  <a:txBody>
                    <a:bodyPr/>
                    <a:lstStyle/>
                    <a:p>
                      <a:pPr algn="ctr" rtl="0"/>
                      <a:r>
                        <a:rPr lang="fi-FI" noProof="0"/>
                        <a:t>Suomessa</a:t>
                      </a:r>
                    </a:p>
                  </a:txBody>
                  <a:tcPr anchor="ctr"/>
                </a:tc>
                <a:tc>
                  <a:txBody>
                    <a:bodyPr/>
                    <a:lstStyle/>
                    <a:p>
                      <a:pPr algn="ctr" rtl="0"/>
                      <a:endParaRPr lang="fi-FI" noProof="0"/>
                    </a:p>
                  </a:txBody>
                  <a:tcPr anchor="ctr"/>
                </a:tc>
                <a:extLst>
                  <a:ext uri="{0D108BD9-81ED-4DB2-BD59-A6C34878D82A}">
                    <a16:rowId xmlns:a16="http://schemas.microsoft.com/office/drawing/2014/main" val="10000"/>
                  </a:ext>
                </a:extLst>
              </a:tr>
              <a:tr h="519979">
                <a:tc>
                  <a:txBody>
                    <a:bodyPr/>
                    <a:lstStyle/>
                    <a:p>
                      <a:pPr rtl="0"/>
                      <a:r>
                        <a:rPr lang="fi-FI" noProof="0"/>
                        <a:t>Nivelreuma</a:t>
                      </a:r>
                    </a:p>
                  </a:txBody>
                  <a:tcPr anchor="ctr"/>
                </a:tc>
                <a:tc>
                  <a:txBody>
                    <a:bodyPr/>
                    <a:lstStyle/>
                    <a:p>
                      <a:pPr algn="ctr" rtl="0"/>
                      <a:r>
                        <a:rPr lang="fi-FI" noProof="0"/>
                        <a:t>n. 35 000 ihmistä</a:t>
                      </a:r>
                    </a:p>
                  </a:txBody>
                  <a:tcPr anchor="ctr"/>
                </a:tc>
                <a:tc>
                  <a:txBody>
                    <a:bodyPr/>
                    <a:lstStyle/>
                    <a:p>
                      <a:pPr algn="ctr" rtl="0"/>
                      <a:endParaRPr lang="fi-FI" noProof="0"/>
                    </a:p>
                  </a:txBody>
                  <a:tcPr anchor="ctr"/>
                </a:tc>
                <a:extLst>
                  <a:ext uri="{0D108BD9-81ED-4DB2-BD59-A6C34878D82A}">
                    <a16:rowId xmlns:a16="http://schemas.microsoft.com/office/drawing/2014/main" val="10001"/>
                  </a:ext>
                </a:extLst>
              </a:tr>
              <a:tr h="519979">
                <a:tc>
                  <a:txBody>
                    <a:bodyPr/>
                    <a:lstStyle/>
                    <a:p>
                      <a:pPr rtl="0"/>
                      <a:r>
                        <a:rPr lang="fi-FI" noProof="0"/>
                        <a:t>Niskakivut</a:t>
                      </a:r>
                    </a:p>
                  </a:txBody>
                  <a:tcPr anchor="ctr"/>
                </a:tc>
                <a:tc>
                  <a:txBody>
                    <a:bodyPr/>
                    <a:lstStyle/>
                    <a:p>
                      <a:pPr algn="ctr" rtl="0"/>
                      <a:r>
                        <a:rPr lang="fi-FI" noProof="0"/>
                        <a:t>n.70% suomalaisista kokee niskakipuja</a:t>
                      </a:r>
                    </a:p>
                  </a:txBody>
                  <a:tcPr anchor="ctr"/>
                </a:tc>
                <a:tc>
                  <a:txBody>
                    <a:bodyPr/>
                    <a:lstStyle/>
                    <a:p>
                      <a:pPr algn="ctr" rtl="0"/>
                      <a:endParaRPr lang="fi-FI" noProof="0"/>
                    </a:p>
                  </a:txBody>
                  <a:tcPr anchor="ctr"/>
                </a:tc>
                <a:extLst>
                  <a:ext uri="{0D108BD9-81ED-4DB2-BD59-A6C34878D82A}">
                    <a16:rowId xmlns:a16="http://schemas.microsoft.com/office/drawing/2014/main" val="289242591"/>
                  </a:ext>
                </a:extLst>
              </a:tr>
              <a:tr h="519979">
                <a:tc>
                  <a:txBody>
                    <a:bodyPr/>
                    <a:lstStyle/>
                    <a:p>
                      <a:pPr rtl="0"/>
                      <a:r>
                        <a:rPr lang="fi-FI" noProof="0"/>
                        <a:t>Selkäkivut</a:t>
                      </a:r>
                    </a:p>
                  </a:txBody>
                  <a:tcPr anchor="ctr"/>
                </a:tc>
                <a:tc>
                  <a:txBody>
                    <a:bodyPr/>
                    <a:lstStyle/>
                    <a:p>
                      <a:pPr algn="ctr" rtl="0"/>
                      <a:r>
                        <a:rPr lang="fi-FI" noProof="0"/>
                        <a:t>n.80 % suomalaisista kokee selkäkipuja</a:t>
                      </a:r>
                    </a:p>
                  </a:txBody>
                  <a:tcPr anchor="ctr"/>
                </a:tc>
                <a:tc>
                  <a:txBody>
                    <a:bodyPr/>
                    <a:lstStyle/>
                    <a:p>
                      <a:pPr algn="ctr" rtl="0"/>
                      <a:endParaRPr lang="fi-FI" noProof="0"/>
                    </a:p>
                  </a:txBody>
                  <a:tcPr anchor="ctr"/>
                </a:tc>
                <a:extLst>
                  <a:ext uri="{0D108BD9-81ED-4DB2-BD59-A6C34878D82A}">
                    <a16:rowId xmlns:a16="http://schemas.microsoft.com/office/drawing/2014/main" val="10002"/>
                  </a:ext>
                </a:extLst>
              </a:tr>
              <a:tr h="519979">
                <a:tc>
                  <a:txBody>
                    <a:bodyPr/>
                    <a:lstStyle/>
                    <a:p>
                      <a:pPr rtl="0"/>
                      <a:r>
                        <a:rPr lang="fi-FI" noProof="0"/>
                        <a:t>Osteoporoosi</a:t>
                      </a:r>
                    </a:p>
                  </a:txBody>
                  <a:tcPr anchor="ctr"/>
                </a:tc>
                <a:tc>
                  <a:txBody>
                    <a:bodyPr/>
                    <a:lstStyle/>
                    <a:p>
                      <a:pPr algn="ctr" rtl="0"/>
                      <a:r>
                        <a:rPr lang="fi-FI" noProof="0"/>
                        <a:t>n.400 000 ihmistä</a:t>
                      </a:r>
                    </a:p>
                  </a:txBody>
                  <a:tcPr anchor="ctr"/>
                </a:tc>
                <a:tc>
                  <a:txBody>
                    <a:bodyPr/>
                    <a:lstStyle/>
                    <a:p>
                      <a:pPr algn="ctr" rtl="0"/>
                      <a:endParaRPr lang="fi-FI" noProof="0"/>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66169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819400" y="-147962"/>
            <a:ext cx="9372600" cy="1200416"/>
          </a:xfrm>
        </p:spPr>
        <p:txBody>
          <a:bodyPr rtlCol="0"/>
          <a:lstStyle/>
          <a:p>
            <a:pPr rtl="0"/>
            <a:r>
              <a:rPr lang="fi-FI">
                <a:latin typeface="Arial Black" panose="020B0A04020102020204" pitchFamily="34" charset="0"/>
              </a:rPr>
              <a:t>         Nivelrikko</a:t>
            </a:r>
          </a:p>
        </p:txBody>
      </p:sp>
      <p:sp>
        <p:nvSpPr>
          <p:cNvPr id="3" name="Sisällön paikkamerkki 2"/>
          <p:cNvSpPr>
            <a:spLocks noGrp="1"/>
          </p:cNvSpPr>
          <p:nvPr>
            <p:ph sz="half" idx="1"/>
          </p:nvPr>
        </p:nvSpPr>
        <p:spPr>
          <a:xfrm>
            <a:off x="962508" y="1505216"/>
            <a:ext cx="4572000" cy="4114800"/>
          </a:xfrm>
        </p:spPr>
        <p:txBody>
          <a:bodyPr vert="horz" lIns="91440" tIns="45720" rIns="91440" bIns="45720" rtlCol="0" anchor="t">
            <a:normAutofit fontScale="85000" lnSpcReduction="10000"/>
          </a:bodyPr>
          <a:lstStyle/>
          <a:p>
            <a:pPr marL="45720" indent="0" rtl="0">
              <a:buNone/>
            </a:pPr>
            <a:r>
              <a:rPr lang="fi-FI"/>
              <a:t>     </a:t>
            </a:r>
            <a:r>
              <a:rPr lang="fi-FI">
                <a:latin typeface="Arial Black" panose="020B0A04020102020204" pitchFamily="34" charset="0"/>
              </a:rPr>
              <a:t>Mikä on Nivelrikko?</a:t>
            </a:r>
          </a:p>
          <a:p>
            <a:r>
              <a:rPr lang="fi-FI"/>
              <a:t>Nivelrikko eli niveltauti tulee, kun pitkäaikaiset kuormitukset jäykistävät nivelen ja rikkoo sen pintaa, joten nivel vaurioituu ja syntyy nivelrikko, joka on yleistä ikääntyessä.</a:t>
            </a:r>
          </a:p>
          <a:p>
            <a:pPr marL="45720" indent="0">
              <a:buNone/>
            </a:pPr>
            <a:r>
              <a:rPr lang="fi-FI"/>
              <a:t>    </a:t>
            </a:r>
            <a:r>
              <a:rPr lang="fi-FI">
                <a:latin typeface="Arial Black" panose="020B0A04020102020204" pitchFamily="34" charset="0"/>
              </a:rPr>
              <a:t>Riskitekijät/Aiheuttajat?</a:t>
            </a:r>
          </a:p>
          <a:p>
            <a:pPr rtl="0"/>
            <a:r>
              <a:rPr lang="fi-FI"/>
              <a:t>Niveliä kuormittaa monenlaiset tekijät esimerkiksi. ikääntyminen, virheasennot, tapaturmat ja yksinkertaisesti rasittava liikunta. Ylipainolla on myös osaa nivelien kuormitukseen.</a:t>
            </a:r>
          </a:p>
        </p:txBody>
      </p:sp>
      <p:sp>
        <p:nvSpPr>
          <p:cNvPr id="4" name="Sisällön paikkamerkki 3"/>
          <p:cNvSpPr>
            <a:spLocks noGrp="1"/>
          </p:cNvSpPr>
          <p:nvPr>
            <p:ph sz="half" idx="2"/>
          </p:nvPr>
        </p:nvSpPr>
        <p:spPr>
          <a:xfrm>
            <a:off x="6594617" y="1383758"/>
            <a:ext cx="4833660" cy="5149563"/>
          </a:xfrm>
        </p:spPr>
        <p:txBody>
          <a:bodyPr vert="horz" lIns="91440" tIns="45720" rIns="91440" bIns="45720" rtlCol="0" anchor="t">
            <a:normAutofit fontScale="85000" lnSpcReduction="10000"/>
          </a:bodyPr>
          <a:lstStyle/>
          <a:p>
            <a:pPr marL="45720" indent="0" rtl="0">
              <a:buNone/>
            </a:pPr>
            <a:r>
              <a:rPr lang="fi-FI">
                <a:latin typeface="Arial Black"/>
              </a:rPr>
              <a:t>Oireet ja miten se vaikuttaa elimistössä?</a:t>
            </a:r>
          </a:p>
          <a:p>
            <a:pPr marL="45720" indent="0">
              <a:buNone/>
            </a:pPr>
            <a:r>
              <a:rPr lang="fi-FI"/>
              <a:t>Ensioireena on usein päkiöiden kävelyarkuus ja sorminivelten aamujäykkyys ja turvotus. Se alkaa samaan aikaan, kun jalkojen jäykkyys ja kivut. Nivelreuma vaikeuttaa liikkumista ja rajoittaa elämää. Nivelrikkoa ilmenee eniten polvessa, lonkassa, selkänikamissa ja myös sormissa.</a:t>
            </a:r>
          </a:p>
          <a:p>
            <a:pPr marL="45720" indent="0">
              <a:buNone/>
            </a:pPr>
            <a:r>
              <a:rPr lang="fi-FI">
                <a:latin typeface="Arial Black"/>
              </a:rPr>
              <a:t>Yhteiskunnan kulut ja ennaltaehkäisy?</a:t>
            </a:r>
          </a:p>
          <a:p>
            <a:pPr marL="45720" indent="0">
              <a:buNone/>
            </a:pPr>
            <a:r>
              <a:rPr lang="fi-FI"/>
              <a:t>Noin viidesosalle reumaa sairastaville ei peruslääkkeet auta, joten ne ottavat biologisia lääkkeitä. Lääkitys voi maksaa jopa 10 000–20 000 euroa vuodessa, mutta ne ovat tehokkaita. Tietyssä tapauksessa voidaan suorittaa tekonivelleikkaus. Nivelrikko aiheuttaa samalla poissaoloja töistä. Ennaltaehkäisyä on vaan riittävä lihashuolto ja monipuolinen liikunta.</a:t>
            </a:r>
          </a:p>
          <a:p>
            <a:pPr marL="45720" indent="0" rtl="0">
              <a:buNone/>
            </a:pPr>
            <a:endParaRPr lang="fi-FI"/>
          </a:p>
        </p:txBody>
      </p:sp>
    </p:spTree>
    <p:extLst>
      <p:ext uri="{BB962C8B-B14F-4D97-AF65-F5344CB8AC3E}">
        <p14:creationId xmlns:p14="http://schemas.microsoft.com/office/powerpoint/2010/main" val="170201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Effect transition="in" filter="randombar(horizontal)">
                                      <p:cBhvr>
                                        <p:cTn id="35" dur="500"/>
                                        <p:tgtEl>
                                          <p:spTgt spid="4">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4">
                                            <p:txEl>
                                              <p:pRg st="1" end="1"/>
                                            </p:txEl>
                                          </p:spTgt>
                                        </p:tgtEl>
                                        <p:attrNameLst>
                                          <p:attrName>style.visibility</p:attrName>
                                        </p:attrNameLst>
                                      </p:cBhvr>
                                      <p:to>
                                        <p:strVal val="visible"/>
                                      </p:to>
                                    </p:set>
                                    <p:animEffect transition="in" filter="randombar(horizontal)">
                                      <p:cBhvr>
                                        <p:cTn id="40" dur="500"/>
                                        <p:tgtEl>
                                          <p:spTgt spid="4">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Effect transition="in" filter="randombar(horizontal)">
                                      <p:cBhvr>
                                        <p:cTn id="45" dur="500"/>
                                        <p:tgtEl>
                                          <p:spTgt spid="4">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4">
                                            <p:txEl>
                                              <p:pRg st="3" end="3"/>
                                            </p:txEl>
                                          </p:spTgt>
                                        </p:tgtEl>
                                        <p:attrNameLst>
                                          <p:attrName>style.visibility</p:attrName>
                                        </p:attrNameLst>
                                      </p:cBhvr>
                                      <p:to>
                                        <p:strVal val="visible"/>
                                      </p:to>
                                    </p:set>
                                    <p:animEffect transition="in" filter="randombar(horizontal)">
                                      <p:cBhvr>
                                        <p:cTn id="5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1B7B689-66F2-4E7C-BC34-F382583A21F9}"/>
              </a:ext>
            </a:extLst>
          </p:cNvPr>
          <p:cNvSpPr>
            <a:spLocks noGrp="1"/>
          </p:cNvSpPr>
          <p:nvPr>
            <p:ph type="title"/>
          </p:nvPr>
        </p:nvSpPr>
        <p:spPr>
          <a:xfrm>
            <a:off x="4518943" y="-4988"/>
            <a:ext cx="7353370" cy="1200416"/>
          </a:xfrm>
        </p:spPr>
        <p:txBody>
          <a:bodyPr/>
          <a:lstStyle/>
          <a:p>
            <a:r>
              <a:rPr lang="fi-FI">
                <a:latin typeface="Arial Black" panose="020B0A04020102020204" pitchFamily="34" charset="0"/>
              </a:rPr>
              <a:t>Nivelreuma</a:t>
            </a:r>
          </a:p>
        </p:txBody>
      </p:sp>
      <p:sp>
        <p:nvSpPr>
          <p:cNvPr id="3" name="Sisällön paikkamerkki 2">
            <a:extLst>
              <a:ext uri="{FF2B5EF4-FFF2-40B4-BE49-F238E27FC236}">
                <a16:creationId xmlns:a16="http://schemas.microsoft.com/office/drawing/2014/main" id="{3829838D-106D-4046-98FD-375738C08A9C}"/>
              </a:ext>
            </a:extLst>
          </p:cNvPr>
          <p:cNvSpPr>
            <a:spLocks noGrp="1"/>
          </p:cNvSpPr>
          <p:nvPr>
            <p:ph sz="half" idx="1"/>
          </p:nvPr>
        </p:nvSpPr>
        <p:spPr>
          <a:xfrm>
            <a:off x="1804770" y="1423972"/>
            <a:ext cx="5360046" cy="4973781"/>
          </a:xfrm>
        </p:spPr>
        <p:txBody>
          <a:bodyPr vert="horz" lIns="91440" tIns="45720" rIns="91440" bIns="45720" rtlCol="0" anchor="t">
            <a:normAutofit fontScale="77500" lnSpcReduction="20000"/>
          </a:bodyPr>
          <a:lstStyle/>
          <a:p>
            <a:pPr>
              <a:lnSpc>
                <a:spcPct val="120000"/>
              </a:lnSpc>
            </a:pPr>
            <a:r>
              <a:rPr lang="fi-FI">
                <a:latin typeface="Arial Black" panose="020B0A04020102020204" pitchFamily="34" charset="0"/>
              </a:rPr>
              <a:t>Mikä on nivelreuma, miten ilmenee elimistössä ja miten se eroaa nivelrikosta?</a:t>
            </a:r>
            <a:endParaRPr lang="fi-FI"/>
          </a:p>
          <a:p>
            <a:pPr>
              <a:lnSpc>
                <a:spcPct val="120000"/>
              </a:lnSpc>
            </a:pPr>
            <a:r>
              <a:rPr lang="fi-FI"/>
              <a:t>Nivelreuma eli tulehdussairaus, joka on pitkäaikainen. Nivelreuma ilmenee elimistössä siten, että nivelet kipeytyvät, turpoavat ja jäykentyvät. Nivelreuma eroaa nivelrikosta siten, että nivelreumaa ei pystytä tähän mennessä hoitaa muuta kuin lievittämällä kipuja eri tavoin. </a:t>
            </a:r>
          </a:p>
          <a:p>
            <a:pPr marL="45720" indent="0">
              <a:buNone/>
            </a:pPr>
            <a:r>
              <a:rPr lang="fi-FI"/>
              <a:t> </a:t>
            </a:r>
            <a:r>
              <a:rPr lang="fi-FI">
                <a:latin typeface="Arial Black"/>
              </a:rPr>
              <a:t>Riskitekijät?</a:t>
            </a:r>
          </a:p>
          <a:p>
            <a:pPr>
              <a:lnSpc>
                <a:spcPct val="120000"/>
              </a:lnSpc>
            </a:pPr>
            <a:r>
              <a:rPr lang="fi-FI"/>
              <a:t>Nivelreuma voi puhjeta jo nuorena. Syitä ja riskitekijöitä ei tiedetä, mutta tupakointi on merkittävä altistaja nivelreumalle. Nivelreuman oireita pystytään hoitaa.</a:t>
            </a:r>
          </a:p>
          <a:p>
            <a:pPr>
              <a:lnSpc>
                <a:spcPct val="120000"/>
              </a:lnSpc>
            </a:pPr>
            <a:r>
              <a:rPr lang="fi-FI">
                <a:ea typeface="+mn-lt"/>
                <a:cs typeface="+mn-lt"/>
                <a:hlinkClick r:id="rId2"/>
              </a:rPr>
              <a:t>https://www.youtube.com/watch?v=_gYm6D_bwmk</a:t>
            </a:r>
            <a:endParaRPr lang="fi-FI">
              <a:ea typeface="+mn-lt"/>
              <a:cs typeface="+mn-lt"/>
            </a:endParaRPr>
          </a:p>
        </p:txBody>
      </p:sp>
      <p:pic>
        <p:nvPicPr>
          <p:cNvPr id="5" name="Sisällön paikkamerkki 4">
            <a:extLst>
              <a:ext uri="{FF2B5EF4-FFF2-40B4-BE49-F238E27FC236}">
                <a16:creationId xmlns:a16="http://schemas.microsoft.com/office/drawing/2014/main" id="{6640B12B-8E93-4508-9706-2B25F9299E85}"/>
              </a:ext>
            </a:extLst>
          </p:cNvPr>
          <p:cNvPicPr>
            <a:picLocks noGrp="1" noChangeAspect="1"/>
          </p:cNvPicPr>
          <p:nvPr>
            <p:ph sz="half" idx="2"/>
          </p:nvPr>
        </p:nvPicPr>
        <p:blipFill>
          <a:blip r:embed="rId3"/>
          <a:stretch>
            <a:fillRect/>
          </a:stretch>
        </p:blipFill>
        <p:spPr>
          <a:xfrm>
            <a:off x="7288543" y="1335362"/>
            <a:ext cx="4803912" cy="4438875"/>
          </a:xfrm>
          <a:prstGeom prst="rect">
            <a:avLst/>
          </a:prstGeom>
        </p:spPr>
      </p:pic>
    </p:spTree>
    <p:extLst>
      <p:ext uri="{BB962C8B-B14F-4D97-AF65-F5344CB8AC3E}">
        <p14:creationId xmlns:p14="http://schemas.microsoft.com/office/powerpoint/2010/main" val="3834473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down)">
                                      <p:cBhvr>
                                        <p:cTn id="37" dur="580">
                                          <p:stCondLst>
                                            <p:cond delay="0"/>
                                          </p:stCondLst>
                                        </p:cTn>
                                        <p:tgtEl>
                                          <p:spTgt spid="5"/>
                                        </p:tgtEl>
                                      </p:cBhvr>
                                    </p:animEffect>
                                    <p:anim calcmode="lin" valueType="num">
                                      <p:cBhvr>
                                        <p:cTn id="3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3" dur="26">
                                          <p:stCondLst>
                                            <p:cond delay="650"/>
                                          </p:stCondLst>
                                        </p:cTn>
                                        <p:tgtEl>
                                          <p:spTgt spid="5"/>
                                        </p:tgtEl>
                                      </p:cBhvr>
                                      <p:to x="100000" y="60000"/>
                                    </p:animScale>
                                    <p:animScale>
                                      <p:cBhvr>
                                        <p:cTn id="44" dur="166" decel="50000">
                                          <p:stCondLst>
                                            <p:cond delay="676"/>
                                          </p:stCondLst>
                                        </p:cTn>
                                        <p:tgtEl>
                                          <p:spTgt spid="5"/>
                                        </p:tgtEl>
                                      </p:cBhvr>
                                      <p:to x="100000" y="100000"/>
                                    </p:animScale>
                                    <p:animScale>
                                      <p:cBhvr>
                                        <p:cTn id="45" dur="26">
                                          <p:stCondLst>
                                            <p:cond delay="1312"/>
                                          </p:stCondLst>
                                        </p:cTn>
                                        <p:tgtEl>
                                          <p:spTgt spid="5"/>
                                        </p:tgtEl>
                                      </p:cBhvr>
                                      <p:to x="100000" y="80000"/>
                                    </p:animScale>
                                    <p:animScale>
                                      <p:cBhvr>
                                        <p:cTn id="46" dur="166" decel="50000">
                                          <p:stCondLst>
                                            <p:cond delay="1338"/>
                                          </p:stCondLst>
                                        </p:cTn>
                                        <p:tgtEl>
                                          <p:spTgt spid="5"/>
                                        </p:tgtEl>
                                      </p:cBhvr>
                                      <p:to x="100000" y="100000"/>
                                    </p:animScale>
                                    <p:animScale>
                                      <p:cBhvr>
                                        <p:cTn id="47" dur="26">
                                          <p:stCondLst>
                                            <p:cond delay="1642"/>
                                          </p:stCondLst>
                                        </p:cTn>
                                        <p:tgtEl>
                                          <p:spTgt spid="5"/>
                                        </p:tgtEl>
                                      </p:cBhvr>
                                      <p:to x="100000" y="90000"/>
                                    </p:animScale>
                                    <p:animScale>
                                      <p:cBhvr>
                                        <p:cTn id="48" dur="166" decel="50000">
                                          <p:stCondLst>
                                            <p:cond delay="1668"/>
                                          </p:stCondLst>
                                        </p:cTn>
                                        <p:tgtEl>
                                          <p:spTgt spid="5"/>
                                        </p:tgtEl>
                                      </p:cBhvr>
                                      <p:to x="100000" y="100000"/>
                                    </p:animScale>
                                    <p:animScale>
                                      <p:cBhvr>
                                        <p:cTn id="49" dur="26">
                                          <p:stCondLst>
                                            <p:cond delay="1808"/>
                                          </p:stCondLst>
                                        </p:cTn>
                                        <p:tgtEl>
                                          <p:spTgt spid="5"/>
                                        </p:tgtEl>
                                      </p:cBhvr>
                                      <p:to x="100000" y="95000"/>
                                    </p:animScale>
                                    <p:animScale>
                                      <p:cBhvr>
                                        <p:cTn id="5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289890" y="-179390"/>
            <a:ext cx="9372600" cy="1200416"/>
          </a:xfrm>
        </p:spPr>
        <p:txBody>
          <a:bodyPr rtlCol="0"/>
          <a:lstStyle/>
          <a:p>
            <a:pPr rtl="0"/>
            <a:r>
              <a:rPr lang="fi-FI" b="1">
                <a:solidFill>
                  <a:schemeClr val="tx2"/>
                </a:solidFill>
                <a:latin typeface="Arial Black"/>
              </a:rPr>
              <a:t>Selkäkivut</a:t>
            </a:r>
          </a:p>
        </p:txBody>
      </p:sp>
      <p:sp>
        <p:nvSpPr>
          <p:cNvPr id="3" name="Tekstin paikkamerkki 2"/>
          <p:cNvSpPr>
            <a:spLocks noGrp="1"/>
          </p:cNvSpPr>
          <p:nvPr>
            <p:ph type="body" idx="1"/>
          </p:nvPr>
        </p:nvSpPr>
        <p:spPr>
          <a:xfrm>
            <a:off x="1709449" y="1634751"/>
            <a:ext cx="4572000" cy="983323"/>
          </a:xfrm>
        </p:spPr>
        <p:txBody>
          <a:bodyPr rtlCol="0"/>
          <a:lstStyle/>
          <a:p>
            <a:r>
              <a:rPr lang="fi-FI">
                <a:solidFill>
                  <a:schemeClr val="tx2"/>
                </a:solidFill>
              </a:rPr>
              <a:t>Selännikamien välissä on välilevyjä, jotka toimivat, niin kuin pehmusteena. Ne vaimentavat liikunnasta tullutta kuormitusta ja iskuja</a:t>
            </a:r>
            <a:r>
              <a:rPr lang="fi-FI">
                <a:solidFill>
                  <a:schemeClr val="tx1"/>
                </a:solidFill>
              </a:rPr>
              <a:t>.</a:t>
            </a:r>
          </a:p>
        </p:txBody>
      </p:sp>
      <p:sp>
        <p:nvSpPr>
          <p:cNvPr id="4" name="Sisällön paikkamerkki 3"/>
          <p:cNvSpPr>
            <a:spLocks noGrp="1"/>
          </p:cNvSpPr>
          <p:nvPr>
            <p:ph sz="half" idx="2"/>
          </p:nvPr>
        </p:nvSpPr>
        <p:spPr>
          <a:xfrm>
            <a:off x="1288827" y="3062317"/>
            <a:ext cx="5686459" cy="3529306"/>
          </a:xfrm>
        </p:spPr>
        <p:txBody>
          <a:bodyPr vert="horz" lIns="91440" tIns="45720" rIns="91440" bIns="45720" rtlCol="0" anchor="t">
            <a:normAutofit fontScale="92500" lnSpcReduction="20000"/>
          </a:bodyPr>
          <a:lstStyle/>
          <a:p>
            <a:pPr marL="45720" indent="0">
              <a:buNone/>
            </a:pPr>
            <a:r>
              <a:rPr lang="fi-FI" dirty="0">
                <a:latin typeface="Arial Black"/>
              </a:rPr>
              <a:t>    </a:t>
            </a:r>
            <a:r>
              <a:rPr lang="fi-FI" dirty="0">
                <a:solidFill>
                  <a:schemeClr val="tx2"/>
                </a:solidFill>
                <a:latin typeface="Arial Black"/>
              </a:rPr>
              <a:t>Yhteiskunnan kulut?</a:t>
            </a:r>
          </a:p>
          <a:p>
            <a:pPr marL="45720" indent="0">
              <a:lnSpc>
                <a:spcPct val="110000"/>
              </a:lnSpc>
              <a:buNone/>
            </a:pPr>
            <a:r>
              <a:rPr lang="fi-FI" sz="1800" dirty="0">
                <a:solidFill>
                  <a:schemeClr val="tx2"/>
                </a:solidFill>
                <a:ea typeface="+mn-lt"/>
                <a:cs typeface="+mn-lt"/>
              </a:rPr>
              <a:t>Vuonna 2019 selkäkivut ja muut tule-sairaudet olivat eniten alkaneita sairauspoissaolokausia aiheuttava sairausryhmä ja niistä korvattiin sairauspäivärahoja noin 255 miljoonaa euroa.</a:t>
            </a:r>
            <a:endParaRPr lang="fi-FI" sz="1800" dirty="0">
              <a:solidFill>
                <a:schemeClr val="tx2"/>
              </a:solidFill>
            </a:endParaRPr>
          </a:p>
        </p:txBody>
      </p:sp>
      <p:sp>
        <p:nvSpPr>
          <p:cNvPr id="5" name="Tekstin paikkamerkki 4"/>
          <p:cNvSpPr>
            <a:spLocks noGrp="1"/>
          </p:cNvSpPr>
          <p:nvPr>
            <p:ph type="body" sz="quarter" idx="3"/>
          </p:nvPr>
        </p:nvSpPr>
        <p:spPr>
          <a:xfrm>
            <a:off x="6925686" y="1361876"/>
            <a:ext cx="4572000" cy="983323"/>
          </a:xfrm>
        </p:spPr>
        <p:txBody>
          <a:bodyPr rtlCol="0"/>
          <a:lstStyle/>
          <a:p>
            <a:pPr rtl="0"/>
            <a:r>
              <a:rPr lang="fi-FI" sz="2000">
                <a:solidFill>
                  <a:schemeClr val="tx2"/>
                </a:solidFill>
              </a:rPr>
              <a:t>Huonokuntoinen välilevy voi myös revetä tai litistyä, jolloin se painaa hermoa. Puristukseen voi jäädä esim. </a:t>
            </a:r>
            <a:r>
              <a:rPr lang="fi-FI" sz="2000" b="1" u="sng">
                <a:solidFill>
                  <a:schemeClr val="tx2"/>
                </a:solidFill>
              </a:rPr>
              <a:t>Iskiashermo, joka on alaselästä varpaisiin kulkeutuva, elimistön pisin hermo</a:t>
            </a:r>
            <a:r>
              <a:rPr lang="fi-FI" sz="2000" b="1">
                <a:solidFill>
                  <a:schemeClr val="tx2"/>
                </a:solidFill>
              </a:rPr>
              <a:t>.</a:t>
            </a:r>
          </a:p>
        </p:txBody>
      </p:sp>
      <p:sp>
        <p:nvSpPr>
          <p:cNvPr id="6" name="Sisällön paikkamerkki 5"/>
          <p:cNvSpPr>
            <a:spLocks noGrp="1"/>
          </p:cNvSpPr>
          <p:nvPr>
            <p:ph sz="quarter" idx="4"/>
          </p:nvPr>
        </p:nvSpPr>
        <p:spPr>
          <a:xfrm>
            <a:off x="7008813" y="2857876"/>
            <a:ext cx="4572000" cy="3337560"/>
          </a:xfrm>
        </p:spPr>
        <p:txBody>
          <a:bodyPr vert="horz" lIns="91440" tIns="45720" rIns="91440" bIns="45720" rtlCol="0" anchor="t">
            <a:normAutofit fontScale="92500" lnSpcReduction="20000"/>
          </a:bodyPr>
          <a:lstStyle/>
          <a:p>
            <a:pPr marL="45720" indent="0" rtl="0">
              <a:buNone/>
            </a:pPr>
            <a:r>
              <a:rPr lang="fi-FI">
                <a:solidFill>
                  <a:schemeClr val="tx2"/>
                </a:solidFill>
                <a:latin typeface="Arial Black"/>
              </a:rPr>
              <a:t>Riskitekijät, oireet ja vaikutus elimistössä?</a:t>
            </a:r>
          </a:p>
          <a:p>
            <a:pPr marL="45720" indent="0">
              <a:buNone/>
            </a:pPr>
            <a:r>
              <a:rPr lang="fi-FI" sz="1900">
                <a:solidFill>
                  <a:schemeClr val="tx2"/>
                </a:solidFill>
                <a:ea typeface="+mn-lt"/>
                <a:cs typeface="+mn-lt"/>
              </a:rPr>
              <a:t>Selkäkivun riskitekijöitä ovat esimerkiksi liikunnan vähäisyys, ylipaino, tupakointi, psykososiaaliset tekijät (stressi, masennus, heikentynyt työtyytyväisyys), raskas fyysinen työ, runsas autoilu sekä tapaturmat..</a:t>
            </a:r>
            <a:r>
              <a:rPr lang="fi-FI" sz="1900">
                <a:solidFill>
                  <a:schemeClr val="tx2"/>
                </a:solidFill>
              </a:rPr>
              <a:t> Selkäkipu voi jatkua kuukausia. </a:t>
            </a:r>
          </a:p>
          <a:p>
            <a:pPr marL="45720" indent="0">
              <a:buNone/>
            </a:pPr>
            <a:r>
              <a:rPr lang="fi-FI">
                <a:latin typeface="Arial Black"/>
              </a:rPr>
              <a:t> </a:t>
            </a:r>
            <a:r>
              <a:rPr lang="fi-FI">
                <a:solidFill>
                  <a:schemeClr val="tx2"/>
                </a:solidFill>
                <a:latin typeface="Arial Black"/>
              </a:rPr>
              <a:t>Ehkäisy</a:t>
            </a:r>
          </a:p>
          <a:p>
            <a:pPr marL="45720" indent="0">
              <a:buNone/>
            </a:pPr>
            <a:r>
              <a:rPr lang="fi-FI">
                <a:ea typeface="+mn-lt"/>
                <a:cs typeface="+mn-lt"/>
                <a:hlinkClick r:id="rId3"/>
              </a:rPr>
              <a:t>https://www.youtube.com/watch?time_continue=68&amp;v=MrRoXy6hRh0&amp;feature=emb_title</a:t>
            </a:r>
            <a:endParaRPr lang="fi-FI"/>
          </a:p>
        </p:txBody>
      </p:sp>
    </p:spTree>
    <p:extLst>
      <p:ext uri="{BB962C8B-B14F-4D97-AF65-F5344CB8AC3E}">
        <p14:creationId xmlns:p14="http://schemas.microsoft.com/office/powerpoint/2010/main" val="955224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randombar(horizontal)">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Effect transition="in" filter="randombar(horizontal)">
                                      <p:cBhvr>
                                        <p:cTn id="34" dur="500"/>
                                        <p:tgtEl>
                                          <p:spTgt spid="6">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Effect transition="in" filter="randombar(horizontal)">
                                      <p:cBhvr>
                                        <p:cTn id="39" dur="500"/>
                                        <p:tgtEl>
                                          <p:spTgt spid="6">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6">
                                            <p:txEl>
                                              <p:pRg st="2" end="2"/>
                                            </p:txEl>
                                          </p:spTgt>
                                        </p:tgtEl>
                                        <p:attrNameLst>
                                          <p:attrName>style.visibility</p:attrName>
                                        </p:attrNameLst>
                                      </p:cBhvr>
                                      <p:to>
                                        <p:strVal val="visible"/>
                                      </p:to>
                                    </p:set>
                                    <p:animEffect transition="in" filter="randombar(horizontal)">
                                      <p:cBhvr>
                                        <p:cTn id="44" dur="500"/>
                                        <p:tgtEl>
                                          <p:spTgt spid="6">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grpId="0" nodeType="click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Effect transition="in" filter="randombar(horizontal)">
                                      <p:cBhvr>
                                        <p:cTn id="49"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495785-6037-4D19-9492-FF1F569BE6F3}"/>
              </a:ext>
            </a:extLst>
          </p:cNvPr>
          <p:cNvSpPr>
            <a:spLocks noGrp="1"/>
          </p:cNvSpPr>
          <p:nvPr>
            <p:ph type="title"/>
          </p:nvPr>
        </p:nvSpPr>
        <p:spPr>
          <a:xfrm>
            <a:off x="3626195" y="-57416"/>
            <a:ext cx="9372600" cy="1200416"/>
          </a:xfrm>
        </p:spPr>
        <p:txBody>
          <a:bodyPr/>
          <a:lstStyle/>
          <a:p>
            <a:r>
              <a:rPr lang="fi-FI"/>
              <a:t>Niska- ja hartiavaivat</a:t>
            </a:r>
          </a:p>
        </p:txBody>
      </p:sp>
      <p:sp>
        <p:nvSpPr>
          <p:cNvPr id="3" name="Sisällön paikkamerkki 2">
            <a:extLst>
              <a:ext uri="{FF2B5EF4-FFF2-40B4-BE49-F238E27FC236}">
                <a16:creationId xmlns:a16="http://schemas.microsoft.com/office/drawing/2014/main" id="{700F2743-D318-4B26-9443-17E62E2C9470}"/>
              </a:ext>
            </a:extLst>
          </p:cNvPr>
          <p:cNvSpPr>
            <a:spLocks noGrp="1"/>
          </p:cNvSpPr>
          <p:nvPr>
            <p:ph sz="half" idx="1"/>
          </p:nvPr>
        </p:nvSpPr>
        <p:spPr>
          <a:xfrm>
            <a:off x="1342051" y="1715494"/>
            <a:ext cx="4572000" cy="4114800"/>
          </a:xfrm>
        </p:spPr>
        <p:txBody>
          <a:bodyPr vert="horz" lIns="91440" tIns="45720" rIns="91440" bIns="45720" rtlCol="0" anchor="t">
            <a:normAutofit fontScale="77500" lnSpcReduction="20000"/>
          </a:bodyPr>
          <a:lstStyle/>
          <a:p>
            <a:pPr>
              <a:lnSpc>
                <a:spcPct val="120000"/>
              </a:lnSpc>
            </a:pPr>
            <a:r>
              <a:rPr lang="fi-FI"/>
              <a:t>Niska- ja hartiakivut ovat lisääntyneet, koska arkiliikunta on vähentynyt ja se on korvattu viettämällä aikaa istuessa, pelaamalla tai olemalla puhelimella. </a:t>
            </a:r>
          </a:p>
          <a:p>
            <a:pPr>
              <a:lnSpc>
                <a:spcPct val="120000"/>
              </a:lnSpc>
            </a:pPr>
            <a:r>
              <a:rPr lang="fi-FI"/>
              <a:t>Eli se tarkoittaa sitä, että lihakset "kiristyvät" ja se hidastaa elimistön aineenvaihduntaa, jolloin veri ei pääse kiertämään kunnolla, joka aiheuttaa esimerkiksi. päänsärkyä.</a:t>
            </a:r>
          </a:p>
          <a:p>
            <a:pPr marL="45720" indent="0">
              <a:buNone/>
            </a:pPr>
            <a:endParaRPr lang="fi-FI"/>
          </a:p>
        </p:txBody>
      </p:sp>
      <p:sp>
        <p:nvSpPr>
          <p:cNvPr id="4" name="Sisällön paikkamerkki 3">
            <a:extLst>
              <a:ext uri="{FF2B5EF4-FFF2-40B4-BE49-F238E27FC236}">
                <a16:creationId xmlns:a16="http://schemas.microsoft.com/office/drawing/2014/main" id="{0322FCCD-4D6B-4A91-8B9A-CB34B26592D1}"/>
              </a:ext>
            </a:extLst>
          </p:cNvPr>
          <p:cNvSpPr>
            <a:spLocks noGrp="1"/>
          </p:cNvSpPr>
          <p:nvPr>
            <p:ph sz="half" idx="2"/>
          </p:nvPr>
        </p:nvSpPr>
        <p:spPr/>
        <p:txBody>
          <a:bodyPr vert="horz" lIns="91440" tIns="45720" rIns="91440" bIns="45720" rtlCol="0" anchor="t">
            <a:normAutofit fontScale="77500" lnSpcReduction="20000"/>
          </a:bodyPr>
          <a:lstStyle/>
          <a:p>
            <a:pPr marL="45720" indent="0">
              <a:buNone/>
            </a:pPr>
            <a:r>
              <a:rPr lang="fi-FI">
                <a:latin typeface="Arial Black"/>
              </a:rPr>
              <a:t>Riskitekijät, Oireet ja vaikutus elimistössä</a:t>
            </a:r>
            <a:r>
              <a:rPr lang="fi-FI"/>
              <a:t>.</a:t>
            </a:r>
          </a:p>
          <a:p>
            <a:pPr marL="45720" indent="0">
              <a:lnSpc>
                <a:spcPct val="120000"/>
              </a:lnSpc>
              <a:buNone/>
            </a:pPr>
            <a:r>
              <a:rPr lang="fi-FI"/>
              <a:t>Riskitekijöinä ovat liika istuminen ja nuorilla liika puhelimella olo. Oireina ovat niskakivut, päänsärky ja jäykkyydet hartioissa. Niska- ja hartiakivut lähtevät yleensä muutamassa päivässä, jos se on pitkäaikaista, kannattaa käydä ehdottomasti lääkärissä.</a:t>
            </a:r>
          </a:p>
          <a:p>
            <a:pPr marL="45720" indent="0">
              <a:buNone/>
            </a:pPr>
            <a:r>
              <a:rPr lang="fi-FI" sz="2100">
                <a:solidFill>
                  <a:srgbClr val="595959"/>
                </a:solidFill>
                <a:latin typeface="Arial Black"/>
              </a:rPr>
              <a:t> Ehkäisy</a:t>
            </a:r>
          </a:p>
          <a:p>
            <a:pPr marL="45720" indent="0">
              <a:lnSpc>
                <a:spcPct val="120000"/>
              </a:lnSpc>
              <a:buNone/>
            </a:pPr>
            <a:r>
              <a:rPr lang="fi-FI" sz="2100">
                <a:solidFill>
                  <a:srgbClr val="595959"/>
                </a:solidFill>
              </a:rPr>
              <a:t>Runsas liikunta, huoli lihaskunnosta, hyvä asento, kun istut ja pikku taukojumpat työskentelyn väleissä, koska veri lähtee kiertämään. Näin saat myös työstäsi enemmän irti.</a:t>
            </a:r>
          </a:p>
          <a:p>
            <a:pPr marL="45720" indent="0">
              <a:buNone/>
            </a:pPr>
            <a:endParaRPr lang="fi-FI"/>
          </a:p>
          <a:p>
            <a:endParaRPr lang="fi-FI"/>
          </a:p>
        </p:txBody>
      </p:sp>
    </p:spTree>
    <p:extLst>
      <p:ext uri="{BB962C8B-B14F-4D97-AF65-F5344CB8AC3E}">
        <p14:creationId xmlns:p14="http://schemas.microsoft.com/office/powerpoint/2010/main" val="2266607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randombar(horizontal)">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randombar(horizontal)">
                                      <p:cBhvr>
                                        <p:cTn id="29" dur="500"/>
                                        <p:tgtEl>
                                          <p:spTgt spid="4">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randombar(horizontal)">
                                      <p:cBhvr>
                                        <p:cTn id="34" dur="500"/>
                                        <p:tgtEl>
                                          <p:spTgt spid="4">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randombar(horizontal)">
                                      <p:cBhvr>
                                        <p:cTn id="39"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FFE212-D914-4F7E-86E6-94D83928DAC6}"/>
              </a:ext>
            </a:extLst>
          </p:cNvPr>
          <p:cNvSpPr>
            <a:spLocks noGrp="1"/>
          </p:cNvSpPr>
          <p:nvPr>
            <p:ph type="title"/>
          </p:nvPr>
        </p:nvSpPr>
        <p:spPr/>
        <p:txBody>
          <a:bodyPr/>
          <a:lstStyle/>
          <a:p>
            <a:r>
              <a:rPr lang="fi-FI"/>
              <a:t>Osteoporoosi</a:t>
            </a:r>
          </a:p>
        </p:txBody>
      </p:sp>
      <p:sp>
        <p:nvSpPr>
          <p:cNvPr id="3" name="Sisällön paikkamerkki 2">
            <a:extLst>
              <a:ext uri="{FF2B5EF4-FFF2-40B4-BE49-F238E27FC236}">
                <a16:creationId xmlns:a16="http://schemas.microsoft.com/office/drawing/2014/main" id="{CC05E6FE-09C6-486F-AED8-E697954A4F76}"/>
              </a:ext>
            </a:extLst>
          </p:cNvPr>
          <p:cNvSpPr>
            <a:spLocks noGrp="1"/>
          </p:cNvSpPr>
          <p:nvPr>
            <p:ph sz="half" idx="1"/>
          </p:nvPr>
        </p:nvSpPr>
        <p:spPr>
          <a:xfrm>
            <a:off x="2083522" y="1766455"/>
            <a:ext cx="4572000" cy="4114800"/>
          </a:xfrm>
        </p:spPr>
        <p:txBody>
          <a:bodyPr vert="horz" lIns="91440" tIns="45720" rIns="91440" bIns="45720" rtlCol="0" anchor="t">
            <a:normAutofit fontScale="85000" lnSpcReduction="10000"/>
          </a:bodyPr>
          <a:lstStyle/>
          <a:p>
            <a:r>
              <a:rPr lang="fi-FI"/>
              <a:t>Osteoporoosi eli luiden haurastuminen. </a:t>
            </a:r>
          </a:p>
          <a:p>
            <a:pPr marL="45720" indent="0">
              <a:buNone/>
            </a:pPr>
            <a:r>
              <a:rPr lang="fi-FI">
                <a:latin typeface="Arial Black"/>
              </a:rPr>
              <a:t>Riskitekijät, oireet, vaikutus elimistössä ja toteaminen?</a:t>
            </a:r>
          </a:p>
          <a:p>
            <a:pPr marL="45720" indent="0">
              <a:buNone/>
            </a:pPr>
            <a:r>
              <a:rPr lang="fi-FI"/>
              <a:t>Riskitekijöitä ovat vähäinen liikunta, tupakointi, syömishäiriö, kuukautisten tavallista aikaisemmin loppuminen ja D-vitamiinin puute. </a:t>
            </a:r>
            <a:r>
              <a:rPr lang="fi-FI">
                <a:ea typeface="+mn-lt"/>
                <a:cs typeface="+mn-lt"/>
              </a:rPr>
              <a:t>Osteoporoosi on hormonaalisista syistä yleisempää naisilla kuin miehillä.</a:t>
            </a:r>
            <a:r>
              <a:rPr lang="fi-FI"/>
              <a:t> Osteoporoosi oireilee kipuina ja se voidaan todeta, jos ihminen on lyhentynyt 5cm tai mittaamalla luuntiheyttä.</a:t>
            </a:r>
          </a:p>
          <a:p>
            <a:pPr marL="45720" indent="0">
              <a:buNone/>
            </a:pPr>
            <a:r>
              <a:rPr lang="fi-FI">
                <a:latin typeface="Arial Black"/>
              </a:rPr>
              <a:t>Ketkä sairastaa?</a:t>
            </a:r>
          </a:p>
          <a:p>
            <a:pPr marL="45720" indent="0">
              <a:buNone/>
            </a:pPr>
            <a:r>
              <a:rPr lang="fi-FI"/>
              <a:t>Ihmiset ketkä liikkuvat vähemmän, vanhemmat ihmiset ja tupakoitsijat.</a:t>
            </a:r>
          </a:p>
        </p:txBody>
      </p:sp>
      <p:sp>
        <p:nvSpPr>
          <p:cNvPr id="4" name="Sisällön paikkamerkki 3">
            <a:extLst>
              <a:ext uri="{FF2B5EF4-FFF2-40B4-BE49-F238E27FC236}">
                <a16:creationId xmlns:a16="http://schemas.microsoft.com/office/drawing/2014/main" id="{2D2C5E7E-1EAD-4855-9F08-EE6CBE28A41D}"/>
              </a:ext>
            </a:extLst>
          </p:cNvPr>
          <p:cNvSpPr>
            <a:spLocks noGrp="1"/>
          </p:cNvSpPr>
          <p:nvPr>
            <p:ph sz="half" idx="2"/>
          </p:nvPr>
        </p:nvSpPr>
        <p:spPr>
          <a:xfrm>
            <a:off x="7022668" y="824345"/>
            <a:ext cx="4558146" cy="4946072"/>
          </a:xfrm>
        </p:spPr>
        <p:txBody>
          <a:bodyPr vert="horz" lIns="91440" tIns="45720" rIns="91440" bIns="45720" rtlCol="0" anchor="t">
            <a:normAutofit fontScale="85000" lnSpcReduction="10000"/>
          </a:bodyPr>
          <a:lstStyle/>
          <a:p>
            <a:pPr marL="45720" indent="0">
              <a:buNone/>
            </a:pPr>
            <a:r>
              <a:rPr lang="fi-FI">
                <a:latin typeface="Arial Black"/>
              </a:rPr>
              <a:t>Ehkäisy?</a:t>
            </a:r>
          </a:p>
          <a:p>
            <a:pPr marL="45720" indent="0">
              <a:buNone/>
            </a:pPr>
            <a:r>
              <a:rPr lang="fi-FI"/>
              <a:t>Liikunta lisää luiden lujuutta, kalsiumia ja D-vitamiinia pitää saada tarpeeksi. Kalsiumin ja D-vitamiinin saaminen pitää aloittaa jo nuorena. Älä käytä runsaasti alkoholia äläkä tupakoi.</a:t>
            </a:r>
          </a:p>
          <a:p>
            <a:pPr marL="45720" indent="0">
              <a:buNone/>
            </a:pPr>
            <a:endParaRPr lang="fi-FI"/>
          </a:p>
          <a:p>
            <a:pPr marL="45720" indent="0">
              <a:buNone/>
            </a:pPr>
            <a:r>
              <a:rPr lang="fi-FI">
                <a:latin typeface="Arial Black"/>
              </a:rPr>
              <a:t>Lääkkeet ja hoito</a:t>
            </a:r>
            <a:endParaRPr lang="fi-FI">
              <a:latin typeface="Arial Black" panose="020B0A04020102020204" pitchFamily="34" charset="0"/>
            </a:endParaRPr>
          </a:p>
          <a:p>
            <a:pPr marL="45720" indent="0">
              <a:buNone/>
            </a:pPr>
            <a:r>
              <a:rPr lang="fi-FI"/>
              <a:t>Hoitaminen on hankalaa, hidasta ja melko kallista. Yleensä hoitona otetaan </a:t>
            </a:r>
            <a:r>
              <a:rPr lang="fi-FI" err="1"/>
              <a:t>Bisfosfonaatti</a:t>
            </a:r>
            <a:r>
              <a:rPr lang="fi-FI"/>
              <a:t> lääkeryhmän lääkkeitä (esim. </a:t>
            </a:r>
            <a:r>
              <a:rPr lang="fi-FI" err="1">
                <a:ea typeface="+mn-lt"/>
                <a:cs typeface="+mn-lt"/>
              </a:rPr>
              <a:t>Alendronaatti</a:t>
            </a:r>
            <a:r>
              <a:rPr lang="fi-FI">
                <a:ea typeface="+mn-lt"/>
                <a:cs typeface="+mn-lt"/>
              </a:rPr>
              <a:t>),</a:t>
            </a:r>
            <a:r>
              <a:rPr lang="fi-FI"/>
              <a:t> huolehditaan riittävästä D-vitamiinin ja kalsiumin saannista ja monipuolisesta liikunnasta.</a:t>
            </a:r>
          </a:p>
          <a:p>
            <a:pPr marL="45720" indent="0">
              <a:buNone/>
            </a:pPr>
            <a:r>
              <a:rPr lang="fi-FI">
                <a:ea typeface="+mn-lt"/>
                <a:cs typeface="+mn-lt"/>
                <a:hlinkClick r:id="rId2"/>
              </a:rPr>
              <a:t>https://www.youtube.com/watch?v=33ahyVFRp9A</a:t>
            </a:r>
            <a:endParaRPr lang="fi-FI"/>
          </a:p>
        </p:txBody>
      </p:sp>
    </p:spTree>
    <p:extLst>
      <p:ext uri="{BB962C8B-B14F-4D97-AF65-F5344CB8AC3E}">
        <p14:creationId xmlns:p14="http://schemas.microsoft.com/office/powerpoint/2010/main" val="3353480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
                                            <p:txEl>
                                              <p:pRg st="0" end="0"/>
                                            </p:txEl>
                                          </p:spTgt>
                                        </p:tgtEl>
                                        <p:attrNameLst>
                                          <p:attrName>style.visibility</p:attrName>
                                        </p:attrNameLst>
                                      </p:cBhvr>
                                      <p:to>
                                        <p:strVal val="visible"/>
                                      </p:to>
                                    </p:set>
                                    <p:anim calcmode="lin" valueType="num">
                                      <p:cBhvr additive="base">
                                        <p:cTn id="4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4">
                                            <p:txEl>
                                              <p:pRg st="1" end="1"/>
                                            </p:txEl>
                                          </p:spTgt>
                                        </p:tgtEl>
                                        <p:attrNameLst>
                                          <p:attrName>style.visibility</p:attrName>
                                        </p:attrNameLst>
                                      </p:cBhvr>
                                      <p:to>
                                        <p:strVal val="visible"/>
                                      </p:to>
                                    </p:set>
                                    <p:anim calcmode="lin" valueType="num">
                                      <p:cBhvr additive="base">
                                        <p:cTn id="48"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
                                            <p:txEl>
                                              <p:pRg st="3" end="3"/>
                                            </p:txEl>
                                          </p:spTgt>
                                        </p:tgtEl>
                                        <p:attrNameLst>
                                          <p:attrName>style.visibility</p:attrName>
                                        </p:attrNameLst>
                                      </p:cBhvr>
                                      <p:to>
                                        <p:strVal val="visible"/>
                                      </p:to>
                                    </p:set>
                                    <p:anim calcmode="lin" valueType="num">
                                      <p:cBhvr additive="base">
                                        <p:cTn id="54"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4">
                                            <p:txEl>
                                              <p:pRg st="4" end="4"/>
                                            </p:txEl>
                                          </p:spTgt>
                                        </p:tgtEl>
                                        <p:attrNameLst>
                                          <p:attrName>style.visibility</p:attrName>
                                        </p:attrNameLst>
                                      </p:cBhvr>
                                      <p:to>
                                        <p:strVal val="visible"/>
                                      </p:to>
                                    </p:set>
                                    <p:anim calcmode="lin" valueType="num">
                                      <p:cBhvr additive="base">
                                        <p:cTn id="60"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4">
                                            <p:txEl>
                                              <p:pRg st="5" end="5"/>
                                            </p:txEl>
                                          </p:spTgt>
                                        </p:tgtEl>
                                        <p:attrNameLst>
                                          <p:attrName>style.visibility</p:attrName>
                                        </p:attrNameLst>
                                      </p:cBhvr>
                                      <p:to>
                                        <p:strVal val="visible"/>
                                      </p:to>
                                    </p:set>
                                    <p:anim calcmode="lin" valueType="num">
                                      <p:cBhvr additive="base">
                                        <p:cTn id="66"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theme/theme1.xml><?xml version="1.0" encoding="utf-8"?>
<a:theme xmlns:a="http://schemas.openxmlformats.org/drawingml/2006/main" name="Lasten leikkiä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9532244_TF03461883" id="{EABD632A-4BF5-43C2-9670-3DC482933B4D}" vid="{21312614-7BC5-43C1-B39E-4DA40E93B87D}"/>
    </a:ext>
  </a:extLst>
</a:theme>
</file>

<file path=ppt/theme/theme2.xml><?xml version="1.0" encoding="utf-8"?>
<a:theme xmlns:a="http://schemas.openxmlformats.org/drawingml/2006/main" name="Office-teema">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1572F41B65EA4692E853DB64922FD0" ma:contentTypeVersion="5" ma:contentTypeDescription="Create a new document." ma:contentTypeScope="" ma:versionID="87353039acfc1536335d04bfa6105767">
  <xsd:schema xmlns:xsd="http://www.w3.org/2001/XMLSchema" xmlns:xs="http://www.w3.org/2001/XMLSchema" xmlns:p="http://schemas.microsoft.com/office/2006/metadata/properties" xmlns:ns3="cdfaeb9f-82b7-48ca-a226-a80b4429deca" xmlns:ns4="08c12026-de1d-41c6-8116-0fe50193f40f" targetNamespace="http://schemas.microsoft.com/office/2006/metadata/properties" ma:root="true" ma:fieldsID="008f33dcd1a620762ea2f2e975f3f842" ns3:_="" ns4:_="">
    <xsd:import namespace="cdfaeb9f-82b7-48ca-a226-a80b4429deca"/>
    <xsd:import namespace="08c12026-de1d-41c6-8116-0fe50193f40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faeb9f-82b7-48ca-a226-a80b4429de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8c12026-de1d-41c6-8116-0fe50193f40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3301C5-34F1-4DDC-8146-AD95B0CD99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faeb9f-82b7-48ca-a226-a80b4429deca"/>
    <ds:schemaRef ds:uri="08c12026-de1d-41c6-8116-0fe50193f4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56F187-01BE-49C4-A557-9F0D6E58A69B}">
  <ds:schemaRefs>
    <ds:schemaRef ds:uri="http://schemas.microsoft.com/sharepoint/v3/contenttype/forms"/>
  </ds:schemaRefs>
</ds:datastoreItem>
</file>

<file path=customXml/itemProps3.xml><?xml version="1.0" encoding="utf-8"?>
<ds:datastoreItem xmlns:ds="http://schemas.openxmlformats.org/officeDocument/2006/customXml" ds:itemID="{DFB111F2-586F-4323-AE25-AF3233599EC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Lasten leikki- ja koulutusaiheinen esitysmalli (sarjakuvamaiset piirrokset, laajakuva)</Template>
  <Application>Microsoft Office PowerPoint</Application>
  <PresentationFormat>Laajakuva</PresentationFormat>
  <Slides>13</Slides>
  <Notes>5</Notes>
  <HiddenSlides>0</HiddenSlides>
  <ScaleCrop>false</ScaleCrop>
  <HeadingPairs>
    <vt:vector size="4" baseType="variant">
      <vt:variant>
        <vt:lpstr>Teema</vt:lpstr>
      </vt:variant>
      <vt:variant>
        <vt:i4>1</vt:i4>
      </vt:variant>
      <vt:variant>
        <vt:lpstr>Dian otsikot</vt:lpstr>
      </vt:variant>
      <vt:variant>
        <vt:i4>13</vt:i4>
      </vt:variant>
    </vt:vector>
  </HeadingPairs>
  <TitlesOfParts>
    <vt:vector size="14" baseType="lpstr">
      <vt:lpstr>Lasten leikkiä 16x9</vt:lpstr>
      <vt:lpstr>Tuki- ja liikuntaelinsairaudet</vt:lpstr>
      <vt:lpstr>Yleisimpiä tule-sairauksia eli tuki- ja liikuntaelinsairauksia</vt:lpstr>
      <vt:lpstr>Selkä</vt:lpstr>
      <vt:lpstr>Sairauksien Esiintyvyys</vt:lpstr>
      <vt:lpstr>         Nivelrikko</vt:lpstr>
      <vt:lpstr>Nivelreuma</vt:lpstr>
      <vt:lpstr>Selkäkivut</vt:lpstr>
      <vt:lpstr>Niska- ja hartiavaivat</vt:lpstr>
      <vt:lpstr>Osteoporoosi</vt:lpstr>
      <vt:lpstr>Tuki- ja liikuntaelintensairauksien ehkäisy</vt:lpstr>
      <vt:lpstr>Videoita</vt:lpstr>
      <vt:lpstr>Lähteet</vt:lpstr>
      <vt:lpstr>Kiitos!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Tuki- ja liikuntaelinsairaudet</dc:title>
  <dc:creator>Nzeza, Pricina</dc:creator>
  <cp:revision>30</cp:revision>
  <dcterms:created xsi:type="dcterms:W3CDTF">2018-02-11T12:59:07Z</dcterms:created>
  <dcterms:modified xsi:type="dcterms:W3CDTF">2020-02-05T09:23:27Z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0x010100941572F41B65EA4692E853DB64922FD0</vt:lpwstr>
  </property>
</Properties>
</file>