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6188A-D912-85E5-3101-990FAABC5676}" v="629" dt="2020-02-04T18:55:55.606"/>
    <p1510:client id="{B9CA0EFD-3137-6F7C-189F-D4242868CE9A}" v="5193" dt="2020-02-03T12:05:41.942"/>
    <p1510:client id="{BC3AF44E-F397-A9A2-4E57-829FABD1D042}" v="3445" dt="2020-02-04T17:22:24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ilmälasit, henkilö, päällä pitäminen, sisä&#10;&#10;Kuvaus luotu, erittäin korkea luotettavuus">
            <a:extLst>
              <a:ext uri="{FF2B5EF4-FFF2-40B4-BE49-F238E27FC236}">
                <a16:creationId xmlns:a16="http://schemas.microsoft.com/office/drawing/2014/main" id="{FAE67D57-B56F-4AF6-9500-FEED8784C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fi-FI" sz="96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Comic Sans MS"/>
                <a:cs typeface="Calibri Light"/>
              </a:rPr>
              <a:t>Sukupuolitaudit</a:t>
            </a:r>
            <a:endParaRPr lang="fi-FI" sz="9600" dirty="0">
              <a:ln w="22225">
                <a:solidFill>
                  <a:prstClr val="white"/>
                </a:solidFill>
                <a:miter lim="800000"/>
              </a:ln>
              <a:latin typeface="Comic Sans M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i-FI" sz="3200">
                <a:cs typeface="Calibri"/>
              </a:rPr>
              <a:t>Elli, Eetu ja Arttu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pöytä, pullo, paperi, voide&#10;&#10;Kuvaus luotu, erittäin korkea luotettavuus">
            <a:extLst>
              <a:ext uri="{FF2B5EF4-FFF2-40B4-BE49-F238E27FC236}">
                <a16:creationId xmlns:a16="http://schemas.microsoft.com/office/drawing/2014/main" id="{47794AED-4E7B-4410-9E35-4C97CEF2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93ACFC-9D4C-456A-8251-54150CDB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Genitaaliherpes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1C19A1-D8F8-48D8-8F3C-415BC534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>
                <a:solidFill>
                  <a:srgbClr val="FFFFFF"/>
                </a:solidFill>
                <a:cs typeface="Calibri"/>
              </a:rPr>
              <a:t>Sukuelinherpeksen aiheuttaa herpes simplex virus eli HSV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Herpes on yleisin sukuelin haavauman aiheuttaja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Genitaaliherpes uusii joillakin usein, mutta uusimisia voidaan estää estolääkityksellä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Yleensä huuliherpestä aiheuttava HSV-1 virus voi aiheuttaa myös oireita genitaalialueilla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Herpesoireet ilmestyvät noin 4-14 vuorokautta tartunnan jälkeen ja niitä ovat: kirvely, kutina, rakkuloita, joista kehittyy haavoja ja niistä rupia, virtsaamisvaikeudet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Oireet kestävät 2-3 viikkoa, mutta se voi olla täysin oireeton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Herpestä hoidetaan viruslääkkeillä, mutta vähäoireista herpestä ei tarvitse välttämättä hoitaa</a:t>
            </a:r>
          </a:p>
          <a:p>
            <a:r>
              <a:rPr lang="fi-FI" sz="2200">
                <a:solidFill>
                  <a:srgbClr val="FFFFFF"/>
                </a:solidFill>
                <a:cs typeface="Calibri"/>
              </a:rPr>
              <a:t>Silti on suotavaa hakeutua gynekologille tai urologille</a:t>
            </a:r>
          </a:p>
          <a:p>
            <a:endParaRPr lang="fi-FI" sz="22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82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B15CC2-0CC3-4371-8A4B-B0ED141C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5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F6A54E2E-8A99-4077-8092-3CE599730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811" y="442506"/>
            <a:ext cx="2532785" cy="6242457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3F9CF9A-98BD-4262-BD94-F84AA73E0F3A}"/>
              </a:ext>
            </a:extLst>
          </p:cNvPr>
          <p:cNvSpPr txBox="1"/>
          <p:nvPr/>
        </p:nvSpPr>
        <p:spPr>
          <a:xfrm>
            <a:off x="4775200" y="2540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D7B92-1491-4C69-863E-05149473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4504945" cy="2741347"/>
          </a:xfrm>
        </p:spPr>
        <p:txBody>
          <a:bodyPr>
            <a:normAutofit/>
          </a:bodyPr>
          <a:lstStyle/>
          <a:p>
            <a:r>
              <a:rPr lang="fi-FI" sz="3600">
                <a:cs typeface="Calibri Light"/>
              </a:rPr>
              <a:t>Kuvia</a:t>
            </a:r>
            <a:endParaRPr lang="fi-FI" sz="3600"/>
          </a:p>
        </p:txBody>
      </p:sp>
      <p:pic>
        <p:nvPicPr>
          <p:cNvPr id="6" name="Kuva 6" descr="Kuva, joka sisältää kohteen mies, ruskea, sulje, päällä pitäminen&#10;&#10;Kuvaus luotu, erittäin korkea luotettavuus">
            <a:extLst>
              <a:ext uri="{FF2B5EF4-FFF2-40B4-BE49-F238E27FC236}">
                <a16:creationId xmlns:a16="http://schemas.microsoft.com/office/drawing/2014/main" id="{CD853830-D53F-40F0-94EE-25697B1B6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7" r="17307" b="-1"/>
          <a:stretch/>
        </p:blipFill>
        <p:spPr>
          <a:xfrm>
            <a:off x="20" y="-1"/>
            <a:ext cx="4613982" cy="4515954"/>
          </a:xfrm>
          <a:prstGeom prst="rect">
            <a:avLst/>
          </a:prstGeom>
        </p:spPr>
      </p:pic>
      <p:pic>
        <p:nvPicPr>
          <p:cNvPr id="8" name="Kuva 8" descr="Kuva, joka sisältää kohteen ruoka, hedelmä, istuminen, omena&#10;&#10;Kuvaus luotu, erittäin korkea luotettavuus">
            <a:extLst>
              <a:ext uri="{FF2B5EF4-FFF2-40B4-BE49-F238E27FC236}">
                <a16:creationId xmlns:a16="http://schemas.microsoft.com/office/drawing/2014/main" id="{019DCB12-FE21-48E0-A269-9E64183A8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99" b="-2"/>
          <a:stretch/>
        </p:blipFill>
        <p:spPr>
          <a:xfrm>
            <a:off x="4705442" y="-1"/>
            <a:ext cx="2829214" cy="2183054"/>
          </a:xfrm>
          <a:prstGeom prst="rect">
            <a:avLst/>
          </a:prstGeom>
        </p:spPr>
      </p:pic>
      <p:pic>
        <p:nvPicPr>
          <p:cNvPr id="10" name="Kuva 10" descr="Kuva, joka sisältää kohteen laatikko, istuminen, ruoka, pöytä&#10;&#10;Kuvaus luotu, erittäin korkea luotettavuus">
            <a:extLst>
              <a:ext uri="{FF2B5EF4-FFF2-40B4-BE49-F238E27FC236}">
                <a16:creationId xmlns:a16="http://schemas.microsoft.com/office/drawing/2014/main" id="{1648C7B7-C365-4E35-B0C9-A1FA303A9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2" r="3173" b="-2"/>
          <a:stretch/>
        </p:blipFill>
        <p:spPr>
          <a:xfrm>
            <a:off x="4705442" y="2274491"/>
            <a:ext cx="2825496" cy="2241463"/>
          </a:xfrm>
          <a:prstGeom prst="rect">
            <a:avLst/>
          </a:prstGeom>
        </p:spPr>
      </p:pic>
      <p:pic>
        <p:nvPicPr>
          <p:cNvPr id="4" name="Kuva 4" descr="Kuva, joka sisältää kohteen oranssi, asettaminen&#10;&#10;Kuvaus luotu, erittäin korkea luotettavuus">
            <a:extLst>
              <a:ext uri="{FF2B5EF4-FFF2-40B4-BE49-F238E27FC236}">
                <a16:creationId xmlns:a16="http://schemas.microsoft.com/office/drawing/2014/main" id="{A78000D4-46EE-40D5-B1F8-493552F7EE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1" r="14408" b="1"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</p:spPr>
      </p:pic>
      <p:pic>
        <p:nvPicPr>
          <p:cNvPr id="12" name="Kuva 12" descr="Kuva, joka sisältää kohteen henkilö, pöytä, ruoka, istuminen&#10;&#10;Kuvaus luotu, erittäin korkea luotettavuus">
            <a:extLst>
              <a:ext uri="{FF2B5EF4-FFF2-40B4-BE49-F238E27FC236}">
                <a16:creationId xmlns:a16="http://schemas.microsoft.com/office/drawing/2014/main" id="{E4F38B72-D4C2-4B17-8E24-4528FAB095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41" r="10625"/>
          <a:stretch/>
        </p:blipFill>
        <p:spPr>
          <a:xfrm rot="5400000">
            <a:off x="4094918" y="3425695"/>
            <a:ext cx="2250607" cy="4614002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9C0608A-5C2B-4213-B502-D42547C81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19020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asettaminen, vuode, sisä, asettuminen&#10;&#10;Kuvaus luotu, erittäin korkea luotettavuus">
            <a:extLst>
              <a:ext uri="{FF2B5EF4-FFF2-40B4-BE49-F238E27FC236}">
                <a16:creationId xmlns:a16="http://schemas.microsoft.com/office/drawing/2014/main" id="{4DA45C01-0FE2-4CBD-A365-313EC9642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B55042-2102-4970-8E33-FDF23F4F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Yleistietoa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BBE630-EC34-4D81-9C8B-EAF2B5B0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Sukupuolitaudit tarttuvat seksuaalisesta kanssakäymisestä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Bakteerien aiheuttamia sukupuolitauteja: klamydia, kuppa ja tippuri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Viruksen aiheuttamia sukupuolitauteja: genitaaliherpes, kondylooma ja HIV-infektio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Bakteerien aiheuttamia sukupuolitauteja voidaan hoitaa antibiooteilla ja virusten aiheuttamia viruslääkkeillä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Sukupuolitautien ainoa ehkäisykeino on kondomi tai pidättäytyminen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Sukupuolitauteja testataan verestä, virtsasta ja oireilevalta alueelta otetuilla näytteillä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Testeihin kannattaa hakeutua viikko tai kaksi epäillyn tartuttavan yhdynnän jälkeen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Joidenkin sukupuolitautien toteamiseen tarvitaan noin 1-2 kuukautta</a:t>
            </a:r>
          </a:p>
          <a:p>
            <a:r>
              <a:rPr lang="fi-FI" sz="2200" dirty="0">
                <a:solidFill>
                  <a:srgbClr val="FFFFFF"/>
                </a:solidFill>
                <a:cs typeface="Calibri"/>
              </a:rPr>
              <a:t>Ensimmäinen merkittävä sukupuolitauti oli kuppa, joka oli Kolumbuksen Amerikan tuliainen 1400-luvulla</a:t>
            </a:r>
          </a:p>
        </p:txBody>
      </p:sp>
    </p:spTree>
    <p:extLst>
      <p:ext uri="{BB962C8B-B14F-4D97-AF65-F5344CB8AC3E}">
        <p14:creationId xmlns:p14="http://schemas.microsoft.com/office/powerpoint/2010/main" val="166019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sisä, vaatetus, nainen&#10;&#10;Kuvaus luotu, erittäin korkea luotettavuus">
            <a:extLst>
              <a:ext uri="{FF2B5EF4-FFF2-40B4-BE49-F238E27FC236}">
                <a16:creationId xmlns:a16="http://schemas.microsoft.com/office/drawing/2014/main" id="{C46FE2D7-EBED-40B9-A469-D384ACD96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68B9522-6636-45F8-BF1A-9CE5C1E9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Klamydia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DFFA0-0F08-4DF7-9900-DFB7012E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 on suomen merkittävin sukupuolitauti</a:t>
            </a: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Sen aiheuttaja on bakteeriksi luokiteltava mikrobi </a:t>
            </a:r>
            <a:r>
              <a:rPr lang="fi-FI" sz="1800" dirty="0" err="1">
                <a:solidFill>
                  <a:srgbClr val="FFFFFF"/>
                </a:solidFill>
                <a:cs typeface="Calibri"/>
              </a:rPr>
              <a:t>chlamydia</a:t>
            </a:r>
            <a:r>
              <a:rPr lang="fi-FI" sz="1800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sz="1800" dirty="0" err="1">
                <a:solidFill>
                  <a:srgbClr val="FFFFFF"/>
                </a:solidFill>
                <a:cs typeface="Calibri"/>
              </a:rPr>
              <a:t>trachomatis</a:t>
            </a:r>
            <a:endParaRPr lang="fi-FI" sz="1800">
              <a:solidFill>
                <a:srgbClr val="FFFFFF"/>
              </a:solidFill>
              <a:cs typeface="Calibri"/>
            </a:endParaRP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Klamydiainfektio on usein täysin oireeton, jolloin tautia ei havaita tarpeeksi ajoissa ja se saattaa johtaa lapsettomuuteen</a:t>
            </a:r>
            <a:endParaRPr lang="fi-FI" dirty="0"/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Klamydian itämisaika on noin 10-14 vuorokautta</a:t>
            </a: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Klamydian oireita miehillä on mm. Kipua, virtakirvelyä ja niukkaa limaista vuotoa virtsaputkesta ja naisilla mm. Kipua virtsatessa, tiheytynyttä virtsaamistarvetta ja lisääntynyttä valkovuotoa</a:t>
            </a: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Naisilla klamydia voi aiheuttaa myös sisäsynnytinelinten tulehdusta, jonka oireita ovat alavatsankivut, kuukautisvuotohäiriö ja lämmönnousu</a:t>
            </a:r>
          </a:p>
          <a:p>
            <a:r>
              <a:rPr lang="fi-FI" sz="1800">
                <a:solidFill>
                  <a:srgbClr val="FFFFFF"/>
                </a:solidFill>
                <a:cs typeface="Calibri"/>
              </a:rPr>
              <a:t>Klamydiaa testataan usein virtsasta, mutta joskus sitä testataan myös pumpulipuikkonäytteillä</a:t>
            </a: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Klamydiaa hoidetaan antibiooteilla ja sen lisäksi on tärkeätä pidättäytyä yhdynnästä viikko antibioottikuurin alkamisen jälkeen ja sen jälkeen käyttää kondomia</a:t>
            </a:r>
          </a:p>
          <a:p>
            <a:r>
              <a:rPr lang="fi-FI" sz="1800" dirty="0">
                <a:solidFill>
                  <a:srgbClr val="FFFFFF"/>
                </a:solidFill>
                <a:cs typeface="Calibri"/>
              </a:rPr>
              <a:t>Klamydian jälkitauteja ovat mm. Raskaushäiriöt ja munatorvitukoksen aiheuttama hedelmättömyys</a:t>
            </a:r>
          </a:p>
        </p:txBody>
      </p:sp>
    </p:spTree>
    <p:extLst>
      <p:ext uri="{BB962C8B-B14F-4D97-AF65-F5344CB8AC3E}">
        <p14:creationId xmlns:p14="http://schemas.microsoft.com/office/powerpoint/2010/main" val="1765893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uva 11" descr="Kuva, joka sisältää kohteen henkilö, sisä, mies, ruoka&#10;&#10;Kuvaus luotu, erittäin korkea luotettavuus">
            <a:extLst>
              <a:ext uri="{FF2B5EF4-FFF2-40B4-BE49-F238E27FC236}">
                <a16:creationId xmlns:a16="http://schemas.microsoft.com/office/drawing/2014/main" id="{A3C77C50-F783-4F6C-9979-C8844F065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6A3EA3-7119-4646-A029-5285DEE1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Mycoplasma genitalium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C60723-2E1C-4AC1-A6C8-266B2D5E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Mycoplasma genitalium on seksin välityksellä tarttuva bakteeri, joka aiheuttaa sukupuolitauteja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Muistuttaa oireiltaan ja jälkitaudeiltaan klamydiaa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Mycoplasma genitaliumia testataan pumpulipuikkonäytteellä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Bakteeria hoidetaan antibiooteilla ja myös seksikumppanin tutkiminen on tärkeää</a:t>
            </a:r>
          </a:p>
          <a:p>
            <a:endParaRPr lang="fi-FI">
              <a:solidFill>
                <a:srgbClr val="FFFFFF"/>
              </a:solidFill>
              <a:cs typeface="Calibri"/>
            </a:endParaRPr>
          </a:p>
          <a:p>
            <a:endParaRPr lang="fi-FI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fi-FI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03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8" descr="Kuva, joka sisältää kohteen henkilö, nainen, tyttö, pieni&#10;&#10;Kuvaus luotu, erittäin korkea luotettavuus">
            <a:extLst>
              <a:ext uri="{FF2B5EF4-FFF2-40B4-BE49-F238E27FC236}">
                <a16:creationId xmlns:a16="http://schemas.microsoft.com/office/drawing/2014/main" id="{32B21292-68F1-4A8D-8D85-B8762714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A2A3A6-BA10-4774-8F54-2E3280A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Tippuri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EAA0B-B949-4AB9-B9D1-2C6752C9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Tippurin aiheuttaa </a:t>
            </a:r>
            <a:r>
              <a:rPr lang="fi-FI" sz="2000" dirty="0" err="1">
                <a:solidFill>
                  <a:srgbClr val="FFFFFF"/>
                </a:solidFill>
                <a:cs typeface="Calibri"/>
              </a:rPr>
              <a:t>neisseria</a:t>
            </a:r>
            <a:r>
              <a:rPr lang="fi-FI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sz="2000" dirty="0" err="1">
                <a:solidFill>
                  <a:srgbClr val="FFFFFF"/>
                </a:solidFill>
                <a:cs typeface="Calibri"/>
              </a:rPr>
              <a:t>gonnorhoea</a:t>
            </a:r>
            <a:r>
              <a:rPr lang="fi-FI" sz="2000" dirty="0">
                <a:solidFill>
                  <a:srgbClr val="FFFFFF"/>
                </a:solidFill>
                <a:cs typeface="Calibri"/>
              </a:rPr>
              <a:t> bakteeri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Tippuritapausten määrä on vähentynyt suomessa merkittävästi</a:t>
            </a:r>
            <a:endParaRPr lang="fi-FI" dirty="0"/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Taudin itämisaika on noin 2-5 vuorokautta, mutta naisilla se on usein pidempi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Tippuria on helppo tutkia ja se hoidetaan antibiooteilla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Tavallisimmat tippurin tartuntapaikat ovat virtsaputki, nielu, peräsuoli ja naisilla kohdunkaulakanava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Tartunta sormien välityksellä silmään ja suuhun on myös mahdollinen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Tippuri on toisinaan oireeton, mutta yleisiä miesten oireita ovat mm. kirvelyä virtsatessa tihentynyt virtsaamistarve ja märkäistä eritettä virtsaputkesta ja naisilla oireita ovat mm. Valkovuoto, alavatsakipu sekä ankaraa vatsakipua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Hoitamaton tippuri aiheuttaa miehillä kivuliasta erektiota, kuroumia virtsaputkeen ja lisäkivestulehduksen ja naisilla sisäsynnytintulehduksen</a:t>
            </a:r>
          </a:p>
          <a:p>
            <a:r>
              <a:rPr lang="fi-FI" sz="2000" dirty="0">
                <a:solidFill>
                  <a:srgbClr val="FFFFFF"/>
                </a:solidFill>
                <a:cs typeface="Calibri"/>
              </a:rPr>
              <a:t>Hoidettavissa antibiooteilla</a:t>
            </a:r>
          </a:p>
          <a:p>
            <a:endParaRPr lang="fi-FI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29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vuode, sisä, istuminen&#10;&#10;Kuvaus luotu, erittäin korkea luotettavuus">
            <a:extLst>
              <a:ext uri="{FF2B5EF4-FFF2-40B4-BE49-F238E27FC236}">
                <a16:creationId xmlns:a16="http://schemas.microsoft.com/office/drawing/2014/main" id="{BDA5A90A-66EF-4460-9362-65C72DDC9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E8D94-39B2-4409-8E0C-FE737D46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Kuppa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F71B0-E6C5-481E-8950-702D5111A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Kuppa eli syfilis tarttuu suojaamattomasta seksistä, mutta voi myös tarttua veren ja istukan kautta äidistä sikiöön</a:t>
            </a:r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Kupan aiheuttaa spirokeettabakteeri </a:t>
            </a:r>
            <a:r>
              <a:rPr lang="fi-FI" sz="2600" dirty="0" err="1">
                <a:solidFill>
                  <a:srgbClr val="FFFFFF"/>
                </a:solidFill>
                <a:cs typeface="Calibri"/>
              </a:rPr>
              <a:t>trepodema</a:t>
            </a:r>
            <a:r>
              <a:rPr lang="fi-FI" sz="2600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sz="2600" dirty="0" err="1">
                <a:solidFill>
                  <a:srgbClr val="FFFFFF"/>
                </a:solidFill>
                <a:cs typeface="Calibri"/>
              </a:rPr>
              <a:t>pallidum</a:t>
            </a:r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Kuppa on tartuttava 2 vuoden ajan tartunnasta</a:t>
            </a:r>
            <a:endParaRPr lang="fi-FI" dirty="0"/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Kupan oireita: Kuume, kurkkukipu, painonlasku, päänsärky, niskajäykkyys, ihottuma, sukupuolielinten kivuton haavauma sekä yleinen sairauden tunne</a:t>
            </a:r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Pitkään hoitamattomana kuppa voi aiheuttaa myös neurologisia oireita</a:t>
            </a:r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Kuppa todetaan verikokeen avulla</a:t>
            </a:r>
          </a:p>
          <a:p>
            <a:r>
              <a:rPr lang="fi-FI" sz="2600" dirty="0">
                <a:solidFill>
                  <a:srgbClr val="FFFFFF"/>
                </a:solidFill>
                <a:cs typeface="Calibri"/>
              </a:rPr>
              <a:t>Kuppaa hoidetaan penisilliinillä ja kuuri kestää muutaman viikon</a:t>
            </a:r>
          </a:p>
          <a:p>
            <a:endParaRPr lang="fi-FI" sz="2600">
              <a:solidFill>
                <a:srgbClr val="FFFFFF"/>
              </a:solidFill>
              <a:cs typeface="Calibri"/>
            </a:endParaRPr>
          </a:p>
          <a:p>
            <a:endParaRPr lang="fi-FI" sz="26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893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vaatetus, sisä, pitäminen&#10;&#10;Kuvaus luotu, erittäin korkea luotettavuus">
            <a:extLst>
              <a:ext uri="{FF2B5EF4-FFF2-40B4-BE49-F238E27FC236}">
                <a16:creationId xmlns:a16="http://schemas.microsoft.com/office/drawing/2014/main" id="{D45009F0-034A-4C1A-887B-04CA926EA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09" r="164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AA183EE-4C7E-4508-BDE1-049BF052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HIV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131850-2A8F-4522-ABEE-67EB58DB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400">
                <a:solidFill>
                  <a:srgbClr val="FFFFFF"/>
                </a:solidFill>
                <a:cs typeface="Calibri"/>
              </a:rPr>
              <a:t>HIV:n voi saada suojaamattoman seksin tai pistosten kautta leviävästä HI-viruksesta</a:t>
            </a:r>
          </a:p>
          <a:p>
            <a:r>
              <a:rPr lang="fi-FI" sz="2400">
                <a:solidFill>
                  <a:srgbClr val="FFFFFF"/>
                </a:solidFill>
                <a:cs typeface="Calibri"/>
              </a:rPr>
              <a:t>HI-virus saa aikaan pysyvän infektion, joka tuhoaa ihmisen puolustusjärjestelmää</a:t>
            </a:r>
          </a:p>
          <a:p>
            <a:r>
              <a:rPr lang="fi-FI" sz="2400">
                <a:solidFill>
                  <a:srgbClr val="FFFFFF"/>
                </a:solidFill>
                <a:cs typeface="Calibri"/>
              </a:rPr>
              <a:t>HIV tarttuu eritteiden kautta (sperma, veri, äidinmaito, emättimen eritteet)</a:t>
            </a:r>
          </a:p>
          <a:p>
            <a:r>
              <a:rPr lang="fi-FI" sz="2400">
                <a:solidFill>
                  <a:srgbClr val="FFFFFF"/>
                </a:solidFill>
                <a:cs typeface="Calibri"/>
              </a:rPr>
              <a:t>Oireita ovat mm. Kuume, kurkkukipu, ihottuma, lihaskivut, nivelvaivat, päänsärky, suurentuneet imusolmukkeet</a:t>
            </a:r>
          </a:p>
          <a:p>
            <a:r>
              <a:rPr lang="fi-FI" sz="2400">
                <a:solidFill>
                  <a:srgbClr val="FFFFFF"/>
                </a:solidFill>
                <a:cs typeface="Calibri"/>
              </a:rPr>
              <a:t>Osa tartunnan saaneista voidaan löytää vasta-ainetesteillä jo 3 viikon kuluttua tartunnasta, mutta negatiivinen testitulos on luotettava vasta 3 kuukauden kuluttua tartunnasta</a:t>
            </a:r>
          </a:p>
          <a:p>
            <a:r>
              <a:rPr lang="fi-FI" sz="2400">
                <a:solidFill>
                  <a:srgbClr val="FFFFFF"/>
                </a:solidFill>
                <a:cs typeface="Calibri"/>
              </a:rPr>
              <a:t>HI-viruksen itämisaika on 1-6 viikkoa ja sitä hoidetaan viruslääkkeillä</a:t>
            </a:r>
          </a:p>
          <a:p>
            <a:endParaRPr lang="fi-FI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27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sisä, istuminen, pöytä&#10;&#10;Kuvaus luotu, erittäin korkea luotettavuus">
            <a:extLst>
              <a:ext uri="{FF2B5EF4-FFF2-40B4-BE49-F238E27FC236}">
                <a16:creationId xmlns:a16="http://schemas.microsoft.com/office/drawing/2014/main" id="{E6B3857E-399E-403B-9A77-0A191DF0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C6D2C7-910F-480A-9FD2-C6899C86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AIDS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06AEB-3F80-41D4-8E69-3FC14D89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HIV ja AIDS eivät ole sama asia, eikä kaikilla HIV tartunnan saaneilla ole AIDS:ia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AIDS on HIV infektion vaihe, jossa ihmisen elimistön puolustuskyky laskee merkittävästi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Muuten vaarattomat bakteerit ja mikrobit aiheuttavat infektioita eri elimiin mm. Keuhkoihin, suuhun ja ihoon</a:t>
            </a:r>
          </a:p>
          <a:p>
            <a:endParaRPr lang="fi-FI">
              <a:solidFill>
                <a:srgbClr val="FFFFFF"/>
              </a:solidFill>
              <a:cs typeface="Calibri"/>
            </a:endParaRPr>
          </a:p>
          <a:p>
            <a:endParaRPr lang="fi-FI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09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8" descr="Kuva, joka sisältää kohteen henkilö, mies, pitäminen, käsi&#10;&#10;Kuvaus luotu, erittäin korkea luotettavuus">
            <a:extLst>
              <a:ext uri="{FF2B5EF4-FFF2-40B4-BE49-F238E27FC236}">
                <a16:creationId xmlns:a16="http://schemas.microsoft.com/office/drawing/2014/main" id="{51E8A5FE-93D5-4528-85F3-142D8533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E0F7309-7F0F-4146-AC0C-867D4AFA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Kondylooma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823E5D-01E1-40C8-A3B2-77F81933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Kondyloomat eli visvasyylät ovat yleensä sukuelinten alueella olevia syyliä, joiden aiheuttaja on </a:t>
            </a:r>
            <a:r>
              <a:rPr lang="fi-FI" sz="2400" dirty="0" err="1">
                <a:solidFill>
                  <a:srgbClr val="FFFFFF"/>
                </a:solidFill>
                <a:cs typeface="Calibri"/>
              </a:rPr>
              <a:t>papiloomavirus</a:t>
            </a:r>
            <a:r>
              <a:rPr lang="fi-FI" sz="2400" dirty="0">
                <a:solidFill>
                  <a:srgbClr val="FFFFFF"/>
                </a:solidFill>
                <a:cs typeface="Calibri"/>
              </a:rPr>
              <a:t> eli HPV</a:t>
            </a:r>
          </a:p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Miehellä kondylooma voi aiheuttaa syyliä esimerkiksi: terskaan, siittimen varteen, peräaukon alueelle ja kivespusseihin</a:t>
            </a:r>
          </a:p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Naisella kondylooma voi tulla ulkosynnyttimiin tai emättimeen</a:t>
            </a:r>
          </a:p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Kun naisella havaitaan kondylooma voi olla tarpeen ottaa myös </a:t>
            </a:r>
            <a:r>
              <a:rPr lang="fi-FI" sz="2400" dirty="0" err="1">
                <a:solidFill>
                  <a:srgbClr val="FFFFFF"/>
                </a:solidFill>
                <a:cs typeface="Calibri"/>
              </a:rPr>
              <a:t>Papa</a:t>
            </a:r>
            <a:r>
              <a:rPr lang="fi-FI" sz="2400" dirty="0">
                <a:solidFill>
                  <a:srgbClr val="FFFFFF"/>
                </a:solidFill>
                <a:cs typeface="Calibri"/>
              </a:rPr>
              <a:t>-koe eli gynekologinen irtosolunäyte</a:t>
            </a:r>
          </a:p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Sukuelinten kondyloomaa hoidetaan mm. Penslaus-, jäädytys- tai laserhoidolla</a:t>
            </a:r>
          </a:p>
          <a:p>
            <a:r>
              <a:rPr lang="fi-FI" sz="2400" dirty="0">
                <a:solidFill>
                  <a:srgbClr val="FFFFFF"/>
                </a:solidFill>
                <a:cs typeface="Calibri"/>
              </a:rPr>
              <a:t>Kondomi ei anna täydellistä suojaa tartunnalta, joten sen sijaan rokotteella voidaan ennaltaehkäistä kondyloomaa</a:t>
            </a:r>
          </a:p>
          <a:p>
            <a:endParaRPr lang="fi-FI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01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Sukupuolitaudit</vt:lpstr>
      <vt:lpstr>Yleistietoa</vt:lpstr>
      <vt:lpstr>Klamydia</vt:lpstr>
      <vt:lpstr>Mycoplasma genitalium</vt:lpstr>
      <vt:lpstr>Tippuri</vt:lpstr>
      <vt:lpstr>Kuppa</vt:lpstr>
      <vt:lpstr>HIV</vt:lpstr>
      <vt:lpstr>AIDS</vt:lpstr>
      <vt:lpstr>Kondylooma</vt:lpstr>
      <vt:lpstr>Genitaaliherpes</vt:lpstr>
      <vt:lpstr>PowerPoint-esitys</vt:lpstr>
      <vt:lpstr>Kuvia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2148</cp:revision>
  <dcterms:created xsi:type="dcterms:W3CDTF">2020-02-03T10:57:43Z</dcterms:created>
  <dcterms:modified xsi:type="dcterms:W3CDTF">2020-02-05T09:22:07Z</dcterms:modified>
</cp:coreProperties>
</file>