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dia" showMasterSp="0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18" name="Google Shape;18;p2"/>
          <p:cNvCxnSpPr/>
          <p:nvPr/>
        </p:nvCxnSpPr>
        <p:spPr>
          <a:xfrm rot="10800000">
            <a:off x="838684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rotWithShape="1">
            <a:blip r:embed="rId2">
              <a:alphaModFix/>
            </a:blip>
            <a:tile algn="tl" flip="none" tx="-133350" sx="50000" ty="-6350" sy="50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 ja pystysuora teksti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3872484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ystysuora otsikko ja teksti" showMasterSp="0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45700" spcFirstLastPara="1" rIns="45700" wrap="square" tIns="91425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86" name="Google Shape;86;p12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 ja sisältö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ailu" type="twoTxTwoObj">
  <p:cSld name="TWO_OBJECTS_WITH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29" name="Google Shape;29;p4"/>
          <p:cNvSpPr txBox="1"/>
          <p:nvPr>
            <p:ph idx="2" type="body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3" type="body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31" name="Google Shape;31;p4"/>
          <p:cNvSpPr txBox="1"/>
          <p:nvPr>
            <p:ph idx="4" type="body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aksi sisältökohdetta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san ylätunniste" showMasterSp="0" type="secHead">
  <p:cSld name="SECTION_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48" name="Google Shape;48;p6"/>
          <p:cNvCxnSpPr/>
          <p:nvPr/>
        </p:nvCxnSpPr>
        <p:spPr>
          <a:xfrm rot="10800000">
            <a:off x="838684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rotWithShape="1">
            <a:blip r:embed="rId2">
              <a:alphaModFix/>
            </a:blip>
            <a:tile algn="tl" flip="none" tx="-133350" sx="50000" ty="-6350" sy="50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ain otsikk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hjä" showMasterSp="0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uvatekstillinen sisältö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uvatekstillinen kuva" showMasterSp="0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C1DF87"/>
          </a:solidFill>
          <a:ln>
            <a:noFill/>
          </a:ln>
        </p:spPr>
        <p:txBody>
          <a:bodyPr anchorCtr="0" anchor="t" bIns="45700" lIns="457200" spcFirstLastPara="1" rIns="45700" wrap="square" tIns="36575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wentieth Century"/>
              <a:buNone/>
              <a:defRPr b="0" i="0" sz="3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73" name="Google Shape;73;p10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i="0" sz="5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b="0" i="0" sz="2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11" name="Google Shape;11;p1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7.png"/><Relationship Id="rId6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/>
          <p:nvPr/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2" name="Google Shape;92;p13"/>
          <p:cNvSpPr txBox="1"/>
          <p:nvPr>
            <p:ph type="ctrTitle"/>
          </p:nvPr>
        </p:nvSpPr>
        <p:spPr>
          <a:xfrm>
            <a:off x="99624" y="641056"/>
            <a:ext cx="4153974" cy="30348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Twentieth Century"/>
              <a:buNone/>
            </a:pPr>
            <a:r>
              <a:rPr lang="fi-FI" sz="3200"/>
              <a:t>MIELENTERVEYSONGELMAT</a:t>
            </a:r>
            <a:endParaRPr sz="2400"/>
          </a:p>
        </p:txBody>
      </p:sp>
      <p:sp>
        <p:nvSpPr>
          <p:cNvPr id="93" name="Google Shape;93;p13"/>
          <p:cNvSpPr txBox="1"/>
          <p:nvPr>
            <p:ph idx="1" type="subTitle"/>
          </p:nvPr>
        </p:nvSpPr>
        <p:spPr>
          <a:xfrm>
            <a:off x="1256673" y="3849539"/>
            <a:ext cx="2088450" cy="23674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fi-FI" sz="1600"/>
              <a:t>Saaron, Ella ja Fanni </a:t>
            </a:r>
            <a:endParaRPr/>
          </a:p>
        </p:txBody>
      </p:sp>
      <p:cxnSp>
        <p:nvCxnSpPr>
          <p:cNvPr id="94" name="Google Shape;94;p13"/>
          <p:cNvCxnSpPr/>
          <p:nvPr/>
        </p:nvCxnSpPr>
        <p:spPr>
          <a:xfrm>
            <a:off x="700698" y="3765314"/>
            <a:ext cx="32004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95" name="Google Shape;9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27773" y="264879"/>
            <a:ext cx="6523959" cy="63282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86" name="Google Shape;186;p22"/>
          <p:cNvSpPr txBox="1"/>
          <p:nvPr>
            <p:ph type="title"/>
          </p:nvPr>
        </p:nvSpPr>
        <p:spPr>
          <a:xfrm>
            <a:off x="964788" y="804333"/>
            <a:ext cx="3391900" cy="52493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Twentieth Century"/>
              <a:buNone/>
            </a:pPr>
            <a:r>
              <a:rPr lang="fi-FI" sz="2800"/>
              <a:t>AHDISTUNEISUUSHÄIRIÖN SYYT JA HOITO</a:t>
            </a:r>
            <a:endParaRPr/>
          </a:p>
        </p:txBody>
      </p:sp>
      <p:cxnSp>
        <p:nvCxnSpPr>
          <p:cNvPr id="187" name="Google Shape;187;p22"/>
          <p:cNvCxnSpPr/>
          <p:nvPr/>
        </p:nvCxnSpPr>
        <p:spPr>
          <a:xfrm>
            <a:off x="4677597" y="1600200"/>
            <a:ext cx="0" cy="36576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8" name="Google Shape;188;p22"/>
          <p:cNvSpPr txBox="1"/>
          <p:nvPr>
            <p:ph idx="1" type="body"/>
          </p:nvPr>
        </p:nvSpPr>
        <p:spPr>
          <a:xfrm>
            <a:off x="4999330" y="2396065"/>
            <a:ext cx="6257721" cy="365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-1397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syynä voi olla aivojen välittäjäaineiden muutokset, sosiaalisen kasvuympäristön altistavat tekijät sekä elämäntavat (esim. päihteet ja liiallinen kahvin juonti)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toimivin hoito yleensä lääkehoidon ja terapian yhdistelmä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/>
          <p:nvPr/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1" name="Google Shape;101;p14"/>
          <p:cNvSpPr txBox="1"/>
          <p:nvPr>
            <p:ph type="title"/>
          </p:nvPr>
        </p:nvSpPr>
        <p:spPr>
          <a:xfrm>
            <a:off x="643468" y="643467"/>
            <a:ext cx="3415612" cy="5571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Twentieth Century"/>
              <a:buNone/>
            </a:pPr>
            <a:r>
              <a:rPr lang="fi-FI">
                <a:solidFill>
                  <a:srgbClr val="FFFFFF"/>
                </a:solidFill>
              </a:rPr>
              <a:t>MIELELTÄÄN TERVEELLÄ IHMISELLÄ ON </a:t>
            </a:r>
            <a:endParaRPr/>
          </a:p>
        </p:txBody>
      </p:sp>
      <p:grpSp>
        <p:nvGrpSpPr>
          <p:cNvPr id="102" name="Google Shape;102;p14"/>
          <p:cNvGrpSpPr/>
          <p:nvPr/>
        </p:nvGrpSpPr>
        <p:grpSpPr>
          <a:xfrm>
            <a:off x="5603875" y="956130"/>
            <a:ext cx="5641974" cy="4917164"/>
            <a:chOff x="0" y="2042"/>
            <a:chExt cx="5641974" cy="4917164"/>
          </a:xfrm>
        </p:grpSpPr>
        <p:sp>
          <p:nvSpPr>
            <p:cNvPr id="103" name="Google Shape;103;p14"/>
            <p:cNvSpPr/>
            <p:nvPr/>
          </p:nvSpPr>
          <p:spPr>
            <a:xfrm>
              <a:off x="0" y="2042"/>
              <a:ext cx="5641974" cy="1035192"/>
            </a:xfrm>
            <a:prstGeom prst="roundRect">
              <a:avLst>
                <a:gd fmla="val 10000" name="adj"/>
              </a:avLst>
            </a:prstGeom>
            <a:solidFill>
              <a:srgbClr val="62A53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/>
            <p:nvPr/>
          </p:nvSpPr>
          <p:spPr>
            <a:xfrm>
              <a:off x="313145" y="234960"/>
              <a:ext cx="569355" cy="56935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1195647" y="2042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4"/>
            <p:cNvSpPr txBox="1"/>
            <p:nvPr/>
          </p:nvSpPr>
          <p:spPr>
            <a:xfrm>
              <a:off x="1195647" y="2042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9550" lIns="109550" spcFirstLastPara="1" rIns="109550" wrap="square" tIns="109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Twentieth Century"/>
                <a:buNone/>
              </a:pPr>
              <a:r>
                <a:rPr b="0" i="0" lang="fi-FI" sz="2100" u="none" cap="none" strike="noStrik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kyky kehittyä psyykkisesti, emotionaalisesti, älyllisesti ja henkisesti </a:t>
              </a:r>
              <a:endParaRPr b="0" i="0" sz="21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0" y="1279335"/>
              <a:ext cx="5641974" cy="1035192"/>
            </a:xfrm>
            <a:prstGeom prst="roundRect">
              <a:avLst>
                <a:gd fmla="val 10000" name="adj"/>
              </a:avLst>
            </a:prstGeom>
            <a:solidFill>
              <a:srgbClr val="E5CF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313145" y="1528951"/>
              <a:ext cx="569355" cy="56935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1195647" y="1296033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4"/>
            <p:cNvSpPr txBox="1"/>
            <p:nvPr/>
          </p:nvSpPr>
          <p:spPr>
            <a:xfrm>
              <a:off x="1195647" y="1296033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9550" lIns="109550" spcFirstLastPara="1" rIns="109550" wrap="square" tIns="109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Twentieth Century"/>
                <a:buNone/>
              </a:pPr>
              <a:r>
                <a:rPr b="0" i="0" lang="fi-FI" sz="2100" u="none" cap="none" strike="noStrik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kyky solmia ja ylläpitää tyydyttäviä ihmissuhteita sekä luopua huonoista</a:t>
              </a:r>
              <a:endParaRPr b="0" i="0" sz="21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>
              <a:off x="0" y="2590024"/>
              <a:ext cx="5641974" cy="1035192"/>
            </a:xfrm>
            <a:prstGeom prst="roundRect">
              <a:avLst>
                <a:gd fmla="val 1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313145" y="2822942"/>
              <a:ext cx="569355" cy="569355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1195647" y="2590024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 txBox="1"/>
            <p:nvPr/>
          </p:nvSpPr>
          <p:spPr>
            <a:xfrm>
              <a:off x="1195647" y="2590024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9550" lIns="109550" spcFirstLastPara="1" rIns="109550" wrap="square" tIns="109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Twentieth Century"/>
                <a:buNone/>
              </a:pPr>
              <a:r>
                <a:rPr b="0" i="0" lang="fi-FI" sz="2100" u="none" cap="none" strike="noStrik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kyky tuntea empatiaa toisia ihmisiä kohtaan </a:t>
              </a:r>
              <a:endParaRPr b="0" i="0" sz="21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0" y="3884014"/>
              <a:ext cx="5641974" cy="1035192"/>
            </a:xfrm>
            <a:prstGeom prst="roundRect">
              <a:avLst>
                <a:gd fmla="val 10000" name="adj"/>
              </a:avLst>
            </a:prstGeom>
            <a:solidFill>
              <a:srgbClr val="4CB3C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313145" y="4116933"/>
              <a:ext cx="569355" cy="569355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1195647" y="3884014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1195647" y="3884014"/>
              <a:ext cx="4446327" cy="1035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9550" lIns="109550" spcFirstLastPara="1" rIns="109550" wrap="square" tIns="109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Twentieth Century"/>
                <a:buNone/>
              </a:pPr>
              <a:r>
                <a:rPr b="0" i="0" lang="fi-FI" sz="2100" u="none" cap="none" strike="noStrik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kyky nähdä kehittymisen mahdollisuus myös henkisessä ahdistuksessa </a:t>
              </a:r>
              <a:endParaRPr b="0" i="0" sz="21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24" name="Google Shape;124;p15"/>
          <p:cNvSpPr txBox="1"/>
          <p:nvPr>
            <p:ph type="title"/>
          </p:nvPr>
        </p:nvSpPr>
        <p:spPr>
          <a:xfrm>
            <a:off x="1024128" y="585216"/>
            <a:ext cx="80182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fi-FI"/>
              <a:t>MIELENTERVEYTEEN VAIKUTTAVIA TEKIJÖITÄ </a:t>
            </a:r>
            <a:endParaRPr/>
          </a:p>
        </p:txBody>
      </p:sp>
      <p:cxnSp>
        <p:nvCxnSpPr>
          <p:cNvPr id="125" name="Google Shape;125;p15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6" name="Google Shape;126;p15"/>
          <p:cNvSpPr txBox="1"/>
          <p:nvPr>
            <p:ph idx="1" type="body"/>
          </p:nvPr>
        </p:nvSpPr>
        <p:spPr>
          <a:xfrm>
            <a:off x="1024128" y="2286000"/>
            <a:ext cx="801827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016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 "/>
            </a:pPr>
            <a:r>
              <a:rPr b="1" lang="fi-FI" sz="1600">
                <a:latin typeface="Twentieth Century"/>
                <a:ea typeface="Twentieth Century"/>
                <a:cs typeface="Twentieth Century"/>
                <a:sym typeface="Twentieth Century"/>
              </a:rPr>
              <a:t>Yksilölliset tekijät:</a:t>
            </a:r>
            <a:endParaRPr/>
          </a:p>
          <a:p>
            <a:pPr indent="-1016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lang="fi-FI" sz="1600"/>
              <a:t>Identiteetti, minäkäsitys, itseluottamus, ongelmanratkaisutaidot, sopeutumiskyky, stressinsietokyky, fyysinen terveys ja perimä.  </a:t>
            </a:r>
            <a:endParaRPr/>
          </a:p>
          <a:p>
            <a:pPr indent="-1016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b="1" lang="fi-FI" sz="1600">
                <a:latin typeface="Twentieth Century"/>
                <a:ea typeface="Twentieth Century"/>
                <a:cs typeface="Twentieth Century"/>
                <a:sym typeface="Twentieth Century"/>
              </a:rPr>
              <a:t>Sosiaaliset ja vuorovaikutustekijät:</a:t>
            </a:r>
            <a:endParaRPr/>
          </a:p>
          <a:p>
            <a:pPr indent="-1016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lang="fi-FI" sz="1600"/>
              <a:t>Sosiaaliset kontaktit ja mahdollisuudet vuorovaikutukseen (harrastuksissa, perheessä ja koulussa).</a:t>
            </a:r>
            <a:endParaRPr/>
          </a:p>
          <a:p>
            <a:pPr indent="-1016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b="1" lang="fi-FI" sz="1600">
                <a:latin typeface="Twentieth Century"/>
                <a:ea typeface="Twentieth Century"/>
                <a:cs typeface="Twentieth Century"/>
                <a:sym typeface="Twentieth Century"/>
              </a:rPr>
              <a:t>Yhteiskunnan rakenteet ja resurssit:</a:t>
            </a:r>
            <a:endParaRPr/>
          </a:p>
          <a:p>
            <a:pPr indent="-1016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lang="fi-FI" sz="1600"/>
              <a:t>Palvelujen saatavuus, taloudelliset resurssit, asumisolot, yhteiskuntapolitiikka sekä yhteiskunnan rauhattomuus (sodat ja konfliktit).</a:t>
            </a:r>
            <a:endParaRPr/>
          </a:p>
          <a:p>
            <a:pPr indent="-1016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b="1" lang="fi-FI" sz="1600">
                <a:latin typeface="Twentieth Century"/>
                <a:ea typeface="Twentieth Century"/>
                <a:cs typeface="Twentieth Century"/>
                <a:sym typeface="Twentieth Century"/>
              </a:rPr>
              <a:t>Kulttuuriset tekijät:</a:t>
            </a:r>
            <a:endParaRPr/>
          </a:p>
          <a:p>
            <a:pPr indent="-1016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600"/>
              <a:buChar char=" "/>
            </a:pPr>
            <a:r>
              <a:rPr lang="fi-FI" sz="1600"/>
              <a:t>Yhteiskunnalliset arvot sekä mielenterveysongelmiin suhtautuminen. </a:t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dk2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34" name="Google Shape;134;p16"/>
          <p:cNvSpPr txBox="1"/>
          <p:nvPr>
            <p:ph type="title"/>
          </p:nvPr>
        </p:nvSpPr>
        <p:spPr>
          <a:xfrm>
            <a:off x="1024128" y="585216"/>
            <a:ext cx="80182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fi-FI"/>
              <a:t>MASENNUS ELI DEPRESSIO</a:t>
            </a:r>
            <a:endParaRPr/>
          </a:p>
        </p:txBody>
      </p:sp>
      <p:cxnSp>
        <p:nvCxnSpPr>
          <p:cNvPr id="135" name="Google Shape;135;p16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6" name="Google Shape;136;p16"/>
          <p:cNvSpPr txBox="1"/>
          <p:nvPr>
            <p:ph idx="1" type="body"/>
          </p:nvPr>
        </p:nvSpPr>
        <p:spPr>
          <a:xfrm>
            <a:off x="1024128" y="2286000"/>
            <a:ext cx="8018271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1747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Char char=" "/>
            </a:pPr>
            <a:r>
              <a:rPr lang="fi-FI" sz="1850"/>
              <a:t>Viidesosa suomalaisista kärsii masennuksesta jossain vaiheessa elämäänsä.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220"/>
              <a:buNone/>
            </a:pPr>
            <a:r>
              <a:t/>
            </a:r>
            <a:endParaRPr sz="2220"/>
          </a:p>
          <a:p>
            <a:pPr indent="-14097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220"/>
              <a:buChar char=" "/>
            </a:pPr>
            <a:r>
              <a:rPr lang="fi-FI" sz="2220"/>
              <a:t>Masennukseen liittyviä riskitekijöitä: 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Arial"/>
              <a:buChar char="•"/>
            </a:pPr>
            <a:r>
              <a:rPr lang="fi-FI" sz="1850"/>
              <a:t> perinnölliset 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Arial"/>
              <a:buChar char="•"/>
            </a:pPr>
            <a:r>
              <a:rPr lang="fi-FI" sz="1850"/>
              <a:t> ympäristötekijät 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Arial"/>
              <a:buChar char="•"/>
            </a:pPr>
            <a:r>
              <a:rPr lang="fi-FI" sz="1850"/>
              <a:t> itsetunto vaikeudet 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Arial"/>
              <a:buChar char="•"/>
            </a:pPr>
            <a:r>
              <a:rPr lang="fi-FI" sz="1850"/>
              <a:t> stressaavat elämän tapahtumat 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Arial"/>
              <a:buChar char="•"/>
            </a:pPr>
            <a:r>
              <a:rPr lang="fi-FI" sz="1850"/>
              <a:t> yksinäisyys 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Arial"/>
              <a:buChar char="•"/>
            </a:pPr>
            <a:r>
              <a:rPr lang="fi-FI" sz="1850"/>
              <a:t> lapsuuden aikaiset traumat 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Arial"/>
              <a:buChar char="•"/>
            </a:pPr>
            <a:r>
              <a:rPr lang="fi-FI" sz="1850"/>
              <a:t> alkoholin, tupakan ja huumeiden käyttö saattaa altistaa 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  <p:sp>
        <p:nvSpPr>
          <p:cNvPr id="137" name="Google Shape;137;p16"/>
          <p:cNvSpPr/>
          <p:nvPr/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dk2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7"/>
          <p:cNvSpPr txBox="1"/>
          <p:nvPr>
            <p:ph idx="1" type="body"/>
          </p:nvPr>
        </p:nvSpPr>
        <p:spPr>
          <a:xfrm>
            <a:off x="1024128" y="875092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i-FI" sz="2800"/>
              <a:t>Yleisiä oireita:</a:t>
            </a:r>
            <a:endParaRPr/>
          </a:p>
        </p:txBody>
      </p:sp>
      <p:sp>
        <p:nvSpPr>
          <p:cNvPr id="144" name="Google Shape;144;p17"/>
          <p:cNvSpPr txBox="1"/>
          <p:nvPr>
            <p:ph idx="2" type="body"/>
          </p:nvPr>
        </p:nvSpPr>
        <p:spPr>
          <a:xfrm>
            <a:off x="1024128" y="1758214"/>
            <a:ext cx="4754880" cy="4484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08204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unihäiriöt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tarmottomuus (yleinen väsymys)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mielihyvän ja ilon kokemisen puute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voimakkaat syyllisyyden tunteet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itsetunnon lasku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vetäytyminen/eristäytyminen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kipuoireet kuten vatsakivut ja päänsäryt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painon ja ruokahalun huomattavat muutokset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Font typeface="Arial"/>
              <a:buChar char="•"/>
            </a:pPr>
            <a:r>
              <a:rPr lang="fi-FI" sz="1704"/>
              <a:t> toivottomuus ja kuolemaan liittyvät ajatukset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lang="fi-FI" sz="1704"/>
              <a:t> 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5"/>
              <a:buNone/>
            </a:pPr>
            <a:r>
              <a:t/>
            </a:r>
            <a:endParaRPr sz="1704"/>
          </a:p>
        </p:txBody>
      </p:sp>
      <p:sp>
        <p:nvSpPr>
          <p:cNvPr id="145" name="Google Shape;145;p17"/>
          <p:cNvSpPr txBox="1"/>
          <p:nvPr>
            <p:ph idx="3" type="body"/>
          </p:nvPr>
        </p:nvSpPr>
        <p:spPr>
          <a:xfrm>
            <a:off x="5990888" y="875092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i-FI" sz="2800"/>
              <a:t>Vaikeusasteet:</a:t>
            </a:r>
            <a:endParaRPr/>
          </a:p>
        </p:txBody>
      </p:sp>
      <p:sp>
        <p:nvSpPr>
          <p:cNvPr id="146" name="Google Shape;146;p17"/>
          <p:cNvSpPr txBox="1"/>
          <p:nvPr>
            <p:ph idx="4" type="body"/>
          </p:nvPr>
        </p:nvSpPr>
        <p:spPr>
          <a:xfrm>
            <a:off x="5990888" y="1715376"/>
            <a:ext cx="4754880" cy="4484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08204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704"/>
              <a:buChar char=" "/>
            </a:pPr>
            <a:r>
              <a:rPr b="1" lang="fi-FI" sz="1704"/>
              <a:t>Lievä masennus</a:t>
            </a:r>
            <a:r>
              <a:rPr lang="fi-FI" sz="1704"/>
              <a:t>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lang="fi-FI" sz="1704"/>
              <a:t>pystyy yleensä vielä työskentelemään tai opiskelemaan vaikka se vaatii ylimääräistä ponnistelua.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b="1" lang="fi-FI" sz="1704"/>
              <a:t>Keskivaikea masennus</a:t>
            </a:r>
            <a:r>
              <a:rPr lang="fi-FI" sz="1704"/>
              <a:t>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lang="fi-FI" sz="1704"/>
              <a:t>tarvitsee usein sairauslomaa, koska työ- ja toimintakyky ovat huomattavasti alentuneet, tulevaisuus tuntuu toivottomalta.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b="1" lang="fi-FI" sz="1704"/>
              <a:t>Vaikea masennus</a:t>
            </a:r>
            <a:r>
              <a:rPr lang="fi-FI" sz="1704"/>
              <a:t>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lang="fi-FI" sz="1704"/>
              <a:t>aiheuttaa työkyvyttömyyttä, ihmissuhde ongelmia ja kärsimystä elämänilon katoamista. Kuolemaan liittyvät ajatukset tavallisia.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b="1" lang="fi-FI" sz="1704"/>
              <a:t>Psykoottinen masennus</a:t>
            </a:r>
            <a:r>
              <a:rPr lang="fi-FI" sz="1704"/>
              <a:t> </a:t>
            </a:r>
            <a:endParaRPr/>
          </a:p>
          <a:p>
            <a:pPr indent="-108204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4"/>
              <a:buChar char=" "/>
            </a:pPr>
            <a:r>
              <a:rPr lang="fi-FI" sz="1704"/>
              <a:t>esiintyy vaikeiden tavanomaisten masennusoireiden ohella myös harhaluuloja, harhaelämyksiä ja todellisuuden tajunnan häiriintymistä.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5"/>
              <a:buNone/>
            </a:pPr>
            <a:r>
              <a:t/>
            </a:r>
            <a:endParaRPr sz="1704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cxnSp>
        <p:nvCxnSpPr>
          <p:cNvPr id="152" name="Google Shape;152;p18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3" name="Google Shape;153;p18"/>
          <p:cNvSpPr txBox="1"/>
          <p:nvPr>
            <p:ph idx="1" type="body"/>
          </p:nvPr>
        </p:nvSpPr>
        <p:spPr>
          <a:xfrm>
            <a:off x="1024128" y="1938528"/>
            <a:ext cx="8018271" cy="437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778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 "/>
            </a:pPr>
            <a:r>
              <a:rPr lang="fi-FI" sz="2800"/>
              <a:t>Toimiminen masentuneen ystävän auttamiseksi: 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fi-FI"/>
              <a:t>Auttaa/ohjaa hakemaan ammattiavun piiriin tai kertomaan vanhemmille/läheisille, 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fi-FI"/>
              <a:t>ei päästä ystävää eristäytymään sekä keksii esim. jtn. mielekästä tekemistä  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fi-FI"/>
              <a:t>kuuntelee ja on läsnä.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54" name="Google Shape;154;p18"/>
          <p:cNvSpPr/>
          <p:nvPr/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dk2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fi-FI"/>
              <a:t>KAKSISUUNTAINEN MIELIALAHÄIRIÖ </a:t>
            </a:r>
            <a:endParaRPr/>
          </a:p>
        </p:txBody>
      </p:sp>
      <p:sp>
        <p:nvSpPr>
          <p:cNvPr id="161" name="Google Shape;161;p19"/>
          <p:cNvSpPr txBox="1"/>
          <p:nvPr>
            <p:ph idx="1" type="body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3970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vaihtelevin välein masennus ja maniajaksot </a:t>
            </a:r>
            <a:endParaRPr/>
          </a:p>
          <a:p>
            <a:pPr indent="-1397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sairausjaksojen välillä henkilö voi olla täysin oireeton, mutta saattaa myös kärsiä lievemmistä masennuksen tai muun oireista </a:t>
            </a:r>
            <a:endParaRPr/>
          </a:p>
          <a:p>
            <a:pPr indent="-1397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taipumus kaksisuuntaiseen mielialahäiriöön on voimakkaasti perinnöllinen, ja sairaus esiintyy usein suvuittain</a:t>
            </a:r>
            <a:endParaRPr/>
          </a:p>
          <a:p>
            <a:pPr indent="-1397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hoidetaan lääkkeillä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62" name="Google Shape;162;p19"/>
          <p:cNvSpPr txBox="1"/>
          <p:nvPr>
            <p:ph idx="2" type="body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fi-FI"/>
              <a:t> Tyyppi 1</a:t>
            </a:r>
            <a:endParaRPr/>
          </a:p>
          <a:p>
            <a:pPr indent="-1397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esiintyy sekä vakavan masennuksen jaksoja että varsinaisia manioita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rPr lang="fi-FI"/>
              <a:t>Tyyppi 2</a:t>
            </a:r>
            <a:endParaRPr/>
          </a:p>
          <a:p>
            <a:pPr indent="-13970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ei koskaan ilmene varsinaista maniaa, vaan ainoastaan lievempiä mielialan kohoamisjaksoja eli hypomaanisia jaksoja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rPr b="1" lang="fi-FI"/>
              <a:t>hypomania</a:t>
            </a:r>
            <a:r>
              <a:rPr lang="fi-FI"/>
              <a:t> = maniaa lievempi tila, jossa mieliala on kohonnut mutta ei yhtä räikeästi kuin maniassa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>
            <p:ph idx="1" type="body"/>
          </p:nvPr>
        </p:nvSpPr>
        <p:spPr>
          <a:xfrm>
            <a:off x="1236008" y="862900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rPr lang="fi-FI"/>
              <a:t>manian tyypillisiä oireita: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/>
          </a:p>
        </p:txBody>
      </p:sp>
      <p:sp>
        <p:nvSpPr>
          <p:cNvPr id="168" name="Google Shape;168;p20"/>
          <p:cNvSpPr txBox="1"/>
          <p:nvPr>
            <p:ph idx="2" type="body"/>
          </p:nvPr>
        </p:nvSpPr>
        <p:spPr>
          <a:xfrm>
            <a:off x="1024128" y="1685860"/>
            <a:ext cx="4754880" cy="46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29222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vähintään viikon yhtäjaksoisesti kestävä jakso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mieliala on kohonnut normaalista poikkeavalla tavalla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ärtyisyys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aktiivisuus, puheliaisuus, ajatuksen riento ja itsetunto ovat voimakkaasti kohonneet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unen tarve vähentynyt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hajanainen, keskittymiskyvytön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rahan tuhlaaminen arvostelukyvyttömästi 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suhtautuu kaikkeen vaaralliseen välinpitämättömästi </a:t>
            </a:r>
            <a:endParaRPr/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hyperseksuaalisuus, sopimaton käytös 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Arial"/>
              <a:buNone/>
            </a:pPr>
            <a:r>
              <a:t/>
            </a:r>
            <a:endParaRPr sz="2035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None/>
            </a:pPr>
            <a:r>
              <a:t/>
            </a:r>
            <a:endParaRPr sz="2035"/>
          </a:p>
        </p:txBody>
      </p:sp>
      <p:sp>
        <p:nvSpPr>
          <p:cNvPr id="169" name="Google Shape;169;p20"/>
          <p:cNvSpPr txBox="1"/>
          <p:nvPr>
            <p:ph idx="3" type="body"/>
          </p:nvPr>
        </p:nvSpPr>
        <p:spPr>
          <a:xfrm>
            <a:off x="5990888" y="3927944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rPr lang="fi-FI"/>
              <a:t>sairauden kulku: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/>
          </a:p>
        </p:txBody>
      </p:sp>
      <p:sp>
        <p:nvSpPr>
          <p:cNvPr id="170" name="Google Shape;170;p20"/>
          <p:cNvSpPr txBox="1"/>
          <p:nvPr>
            <p:ph idx="4" type="body"/>
          </p:nvPr>
        </p:nvSpPr>
        <p:spPr>
          <a:xfrm>
            <a:off x="5990888" y="4750904"/>
            <a:ext cx="4754880" cy="15584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29222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35"/>
              <a:buFont typeface="Arial"/>
              <a:buChar char="•"/>
            </a:pPr>
            <a:r>
              <a:rPr lang="fi-FI" sz="2035"/>
              <a:t> sairausjaksojen tiheys vaihtelee eri henkilöillä 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None/>
            </a:pPr>
            <a:r>
              <a:t/>
            </a:r>
            <a:endParaRPr sz="2035"/>
          </a:p>
        </p:txBody>
      </p:sp>
      <p:sp>
        <p:nvSpPr>
          <p:cNvPr id="171" name="Google Shape;171;p20"/>
          <p:cNvSpPr txBox="1"/>
          <p:nvPr/>
        </p:nvSpPr>
        <p:spPr>
          <a:xfrm>
            <a:off x="6096000" y="1309176"/>
            <a:ext cx="4300330" cy="187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fi-FI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</a:t>
            </a:r>
            <a:r>
              <a:rPr b="0" i="0" lang="fi-FI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eivät eroa tavallisista masennustiloista  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fi-FI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kestoltaan jonkin verran lyhyempiä  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fi-FI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esiintyy muita masennustiloja, useimmin psykoottisia oireita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6096000" y="862900"/>
            <a:ext cx="3733800" cy="446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300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masennusjaksot: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78" name="Google Shape;178;p21"/>
          <p:cNvSpPr txBox="1"/>
          <p:nvPr>
            <p:ph type="title"/>
          </p:nvPr>
        </p:nvSpPr>
        <p:spPr>
          <a:xfrm>
            <a:off x="964788" y="804333"/>
            <a:ext cx="3391900" cy="52493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fi-FI"/>
              <a:t>AHDISTUS</a:t>
            </a:r>
            <a:endParaRPr/>
          </a:p>
        </p:txBody>
      </p:sp>
      <p:cxnSp>
        <p:nvCxnSpPr>
          <p:cNvPr id="179" name="Google Shape;179;p21"/>
          <p:cNvCxnSpPr/>
          <p:nvPr/>
        </p:nvCxnSpPr>
        <p:spPr>
          <a:xfrm>
            <a:off x="4677597" y="1600200"/>
            <a:ext cx="0" cy="36576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0" name="Google Shape;180;p21"/>
          <p:cNvSpPr txBox="1"/>
          <p:nvPr>
            <p:ph idx="1" type="body"/>
          </p:nvPr>
        </p:nvSpPr>
        <p:spPr>
          <a:xfrm>
            <a:off x="4999330" y="804333"/>
            <a:ext cx="6257721" cy="52493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-1397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rPr lang="fi-FI"/>
              <a:t>Hetkellisesti lisää suorituskykyä, mutta voimakas ahdistus lamaannuttaa ja aiheuttaa ongelmia töissä tai opinnoissa sekä sosiaalisissa tilanteissa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b="1" lang="fi-FI"/>
              <a:t>Ahdistuneisuushäiriön oireet: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fi-FI"/>
              <a:t> Unettomuus tai liika nukkuminen, keskittymisvaikeudet sekä muistiongelmat, vapina, sydämentykytykset ja hengenahdistus sekä pahoinvointi ja punastelu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ntegraali">
  <a:themeElements>
    <a:clrScheme name="Integraali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