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7" r:id="rId2"/>
    <p:sldId id="262" r:id="rId3"/>
    <p:sldId id="260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98" autoAdjust="0"/>
  </p:normalViewPr>
  <p:slideViewPr>
    <p:cSldViewPr snapToGrid="0">
      <p:cViewPr varScale="1">
        <p:scale>
          <a:sx n="70" d="100"/>
          <a:sy n="70" d="100"/>
        </p:scale>
        <p:origin x="6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097FD-F43B-4487-A8A4-EAB98F129A2B}" type="datetimeFigureOut">
              <a:rPr lang="fi-FI" smtClean="0"/>
              <a:t>26.4.2021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A7875-1D24-41A4-80B0-D4BCF59839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696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 err="1" smtClean="0"/>
              <a:t>Cheat.abitti</a:t>
            </a:r>
            <a:r>
              <a:rPr lang="fi-FI" dirty="0" smtClean="0"/>
              <a:t>:</a:t>
            </a:r>
            <a:r>
              <a:rPr lang="fi-FI" baseline="0" dirty="0" smtClean="0"/>
              <a:t> Paine ja vesi</a:t>
            </a:r>
            <a:endParaRPr lang="fi-FI" dirty="0" smtClean="0"/>
          </a:p>
          <a:p>
            <a:pPr marL="228600" indent="-228600">
              <a:buAutoNum type="arabicPeriod"/>
            </a:pPr>
            <a:r>
              <a:rPr lang="fi-FI" dirty="0" smtClean="0"/>
              <a:t>Missä</a:t>
            </a:r>
            <a:r>
              <a:rPr lang="fi-FI" baseline="0" dirty="0" smtClean="0"/>
              <a:t> tilanteessa olette havainneet paineen?</a:t>
            </a:r>
          </a:p>
          <a:p>
            <a:pPr marL="685800" lvl="1" indent="-228600">
              <a:buAutoNum type="arabicPeriod"/>
            </a:pPr>
            <a:r>
              <a:rPr lang="fi-FI" dirty="0" smtClean="0"/>
              <a:t>Painevaihtelu</a:t>
            </a:r>
            <a:r>
              <a:rPr lang="fi-FI" baseline="0" dirty="0" smtClean="0"/>
              <a:t> tuntuu korvissa; lentoon lähdössä, autolla pitkässä alamäessä</a:t>
            </a:r>
          </a:p>
          <a:p>
            <a:pPr marL="228600" indent="-228600">
              <a:buAutoNum type="arabicPeriod"/>
            </a:pPr>
            <a:r>
              <a:rPr lang="fi-FI" baseline="0" dirty="0" smtClean="0"/>
              <a:t>F=ma</a:t>
            </a:r>
          </a:p>
          <a:p>
            <a:pPr marL="228600" indent="-228600">
              <a:buAutoNum type="arabicPeriod"/>
            </a:pPr>
            <a:r>
              <a:rPr lang="fi-FI" baseline="0" dirty="0" smtClean="0"/>
              <a:t>Sijoitukset perusyksiköissä! -&gt; kirjan esimerkki s.17.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7875-1D24-41A4-80B0-D4BCF59839A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06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 smtClean="0"/>
              <a:t>Toisen kohdan jälkeen: Tyhjiö</a:t>
            </a:r>
            <a:r>
              <a:rPr lang="fi-FI" baseline="0" dirty="0" smtClean="0"/>
              <a:t>pumppu demo ilmapallolla -&gt; läpikäynti taululla.</a:t>
            </a:r>
            <a:endParaRPr lang="fi-FI" baseline="0" dirty="0"/>
          </a:p>
          <a:p>
            <a:pPr marL="228600" indent="-228600">
              <a:buAutoNum type="arabicPeriod"/>
            </a:pPr>
            <a:r>
              <a:rPr lang="fi-FI" baseline="0" dirty="0" smtClean="0"/>
              <a:t>Lämpötila + paine </a:t>
            </a:r>
            <a:r>
              <a:rPr lang="fi-FI" baseline="0" dirty="0" smtClean="0">
                <a:sym typeface="Wingdings" panose="05000000000000000000" pitchFamily="2" charset="2"/>
              </a:rPr>
              <a:t> Mitä tapahtuu vedelle kun ympäröivä paine pienenee? </a:t>
            </a:r>
            <a:r>
              <a:rPr lang="fi-FI" baseline="0" dirty="0" smtClean="0"/>
              <a:t> vesi kiehuu vuoristossa alempana.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7875-1D24-41A4-80B0-D4BCF59839A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49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7875-1D24-41A4-80B0-D4BCF59839A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578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 smtClean="0"/>
              <a:t>Sukeltajan tauti -&gt; painevaihtelu.</a:t>
            </a:r>
          </a:p>
          <a:p>
            <a:pPr marL="228600" indent="-228600">
              <a:buAutoNum type="arabicPeriod"/>
            </a:pPr>
            <a:r>
              <a:rPr lang="fi-FI" dirty="0" smtClean="0"/>
              <a:t>Muovipullo,</a:t>
            </a:r>
            <a:r>
              <a:rPr lang="fi-FI" baseline="0" dirty="0" smtClean="0"/>
              <a:t> jossa kolme reikää -&gt; </a:t>
            </a:r>
            <a:r>
              <a:rPr lang="fi-FI" baseline="0" dirty="0" err="1" smtClean="0"/>
              <a:t>hydrostaattinen</a:t>
            </a:r>
            <a:r>
              <a:rPr lang="fi-FI" baseline="0" dirty="0" smtClean="0"/>
              <a:t> paine kasvaa syvyyden funktiona, ja siksi myös voima, joka kohdistuu reiästä suihkuavaan veteen, kasvaa syvyyden funktiona.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7875-1D24-41A4-80B0-D4BCF59839A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65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289800"/>
            <a:ext cx="8534400" cy="1507067"/>
          </a:xfrm>
        </p:spPr>
        <p:txBody>
          <a:bodyPr/>
          <a:lstStyle/>
          <a:p>
            <a:r>
              <a:rPr lang="fi-FI" dirty="0" err="1" smtClean="0"/>
              <a:t>PAine</a:t>
            </a:r>
            <a:endParaRPr lang="fi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isällön paikkamerkki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1545770"/>
                <a:ext cx="10430102" cy="4855029"/>
              </a:xfrm>
            </p:spPr>
            <p:txBody>
              <a:bodyPr>
                <a:noAutofit/>
              </a:bodyPr>
              <a:lstStyle/>
              <a:p>
                <a:r>
                  <a:rPr lang="fi-FI" sz="2200" dirty="0" smtClean="0"/>
                  <a:t>Paine (p) kuvaa pinnalle kohdistuvaa voimaa (F) pinta-alayksikköä (A) kohden</a:t>
                </a:r>
              </a:p>
              <a:p>
                <a:pPr lvl="1"/>
                <a:r>
                  <a:rPr lang="fi-FI" sz="2200" dirty="0" smtClean="0"/>
                  <a:t>Paineen yksikkö on </a:t>
                </a:r>
                <a:r>
                  <a:rPr lang="fi-FI" sz="2200" dirty="0" err="1" smtClean="0"/>
                  <a:t>pascal</a:t>
                </a:r>
                <a:r>
                  <a:rPr lang="fi-FI" sz="2200" dirty="0" smtClean="0"/>
                  <a:t> eli 1 </a:t>
                </a:r>
                <a:r>
                  <a:rPr lang="fi-FI" sz="2200" dirty="0" err="1" smtClean="0"/>
                  <a:t>Pa</a:t>
                </a:r>
                <a:r>
                  <a:rPr lang="fi-FI" sz="2200" dirty="0" smtClean="0"/>
                  <a:t>. </a:t>
                </a:r>
              </a:p>
              <a:p>
                <a:pPr lvl="1"/>
                <a:r>
                  <a:rPr lang="fi-FI" sz="2200" b="0" dirty="0" smtClean="0"/>
                  <a:t>Kaavana: </a:t>
                </a:r>
                <a14:m>
                  <m:oMath xmlns:m="http://schemas.openxmlformats.org/officeDocument/2006/math">
                    <m:r>
                      <a:rPr lang="fi-FI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i-FI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fi-FI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fi-FI" sz="2200" dirty="0" smtClean="0"/>
              </a:p>
              <a:p>
                <a:pPr lvl="2"/>
                <a:r>
                  <a:rPr lang="fi-FI" sz="2200" dirty="0" smtClean="0"/>
                  <a:t>Laskuissa pitää usein muistaa NII: F=ma. </a:t>
                </a:r>
              </a:p>
              <a:p>
                <a:pPr lvl="3"/>
                <a:r>
                  <a:rPr lang="fi-FI" sz="2200" dirty="0" smtClean="0"/>
                  <a:t>Kiihtyvyys useimmiten putoamiskiihtyvyys g = 9,81 m/s</a:t>
                </a:r>
                <a:r>
                  <a:rPr lang="fi-FI" sz="2200" baseline="30000" dirty="0" smtClean="0"/>
                  <a:t>2</a:t>
                </a:r>
                <a:endParaRPr lang="fi-FI" sz="2200" baseline="30000" dirty="0"/>
              </a:p>
            </p:txBody>
          </p:sp>
        </mc:Choice>
        <mc:Fallback>
          <p:sp>
            <p:nvSpPr>
              <p:cNvPr id="3" name="Sisällön paikkamerkk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1545770"/>
                <a:ext cx="10430102" cy="4855029"/>
              </a:xfrm>
              <a:blipFill>
                <a:blip r:embed="rId3"/>
                <a:stretch>
                  <a:fillRect l="-35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8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Fy2 - pain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1245" y="0"/>
            <a:ext cx="9171441" cy="6878582"/>
          </a:xfrm>
        </p:spPr>
      </p:pic>
    </p:spTree>
    <p:extLst>
      <p:ext uri="{BB962C8B-B14F-4D97-AF65-F5344CB8AC3E}">
        <p14:creationId xmlns:p14="http://schemas.microsoft.com/office/powerpoint/2010/main" val="33954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289800"/>
            <a:ext cx="8534400" cy="1507067"/>
          </a:xfrm>
        </p:spPr>
        <p:txBody>
          <a:bodyPr/>
          <a:lstStyle/>
          <a:p>
            <a:r>
              <a:rPr lang="fi-FI" dirty="0" smtClean="0"/>
              <a:t>Paine kaasussa ja nesteessä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3469" y="892628"/>
            <a:ext cx="8570006" cy="3603171"/>
          </a:xfrm>
        </p:spPr>
        <p:txBody>
          <a:bodyPr/>
          <a:lstStyle/>
          <a:p>
            <a:endParaRPr lang="fi-FI" sz="2200" dirty="0" smtClean="0"/>
          </a:p>
          <a:p>
            <a:endParaRPr lang="fi-FI" sz="2200" dirty="0"/>
          </a:p>
          <a:p>
            <a:r>
              <a:rPr lang="fi-FI" altLang="fi-FI" sz="2200" dirty="0"/>
              <a:t>Nesteissä ja kaasuissa paine aiheutuu aineen rakenneosien törmäyksistä (lämpöliike) astian seinämiin</a:t>
            </a:r>
            <a:r>
              <a:rPr lang="fi-FI" altLang="fi-FI" sz="2200" dirty="0" smtClean="0"/>
              <a:t>.</a:t>
            </a:r>
          </a:p>
          <a:p>
            <a:r>
              <a:rPr lang="fi-FI" altLang="fi-FI" sz="2200" dirty="0"/>
              <a:t>Paine leviää tasaisesti kaikkialle ja vaikuttaa kaikkiin suuntiin yhtä suurena.</a:t>
            </a:r>
          </a:p>
          <a:p>
            <a:r>
              <a:rPr lang="fi-FI" altLang="fi-FI" sz="2200" dirty="0"/>
              <a:t>Lämpötilan kasvaessa myös paine </a:t>
            </a:r>
            <a:r>
              <a:rPr lang="fi-FI" altLang="fi-FI" sz="2200" dirty="0" smtClean="0"/>
              <a:t>kasvaa jos tilavuus ei muutu.</a:t>
            </a:r>
            <a:endParaRPr lang="fi-FI" altLang="fi-FI" sz="2200" dirty="0"/>
          </a:p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772886" y="18501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i-FI" alt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475" y="1100476"/>
            <a:ext cx="3327649" cy="31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289800"/>
            <a:ext cx="8534400" cy="1507067"/>
          </a:xfrm>
        </p:spPr>
        <p:txBody>
          <a:bodyPr/>
          <a:lstStyle/>
          <a:p>
            <a:r>
              <a:rPr lang="fi-FI" dirty="0" smtClean="0"/>
              <a:t>Ilmanpaine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211" y="1796866"/>
            <a:ext cx="10408331" cy="3929019"/>
          </a:xfrm>
        </p:spPr>
        <p:txBody>
          <a:bodyPr>
            <a:noAutofit/>
          </a:bodyPr>
          <a:lstStyle/>
          <a:p>
            <a:r>
              <a:rPr lang="fi-FI" altLang="fi-FI" sz="2400" dirty="0"/>
              <a:t>Ilmanpaine syntyy ilman omasta </a:t>
            </a:r>
            <a:r>
              <a:rPr lang="fi-FI" altLang="fi-FI" sz="2400" dirty="0" smtClean="0"/>
              <a:t>painosta eli kun </a:t>
            </a:r>
            <a:r>
              <a:rPr lang="fi-FI" altLang="fi-FI" sz="2400" dirty="0"/>
              <a:t>painovoima puristaa ilmakehää maata vasten</a:t>
            </a:r>
            <a:r>
              <a:rPr lang="fi-FI" altLang="fi-FI" sz="2400" dirty="0" smtClean="0"/>
              <a:t>.</a:t>
            </a:r>
          </a:p>
          <a:p>
            <a:r>
              <a:rPr lang="fi-FI" altLang="fi-FI" sz="2400" dirty="0"/>
              <a:t>Ilmanpaine pienenee ylöspäin mentäessä.</a:t>
            </a:r>
          </a:p>
          <a:p>
            <a:r>
              <a:rPr lang="fi-FI" altLang="fi-FI" sz="2400" dirty="0"/>
              <a:t>Normaali ilmanpaine (h = 0m ja t = 0</a:t>
            </a:r>
            <a:r>
              <a:rPr lang="fi-FI" altLang="fi-FI" sz="2400" baseline="30000" dirty="0"/>
              <a:t>o</a:t>
            </a:r>
            <a:r>
              <a:rPr lang="fi-FI" altLang="fi-FI" sz="2400" dirty="0"/>
              <a:t>C ) on 101 325 </a:t>
            </a:r>
            <a:r>
              <a:rPr lang="fi-FI" altLang="fi-FI" sz="2400" dirty="0" err="1"/>
              <a:t>Pa</a:t>
            </a:r>
            <a:r>
              <a:rPr lang="fi-FI" altLang="fi-FI" sz="2400" dirty="0"/>
              <a:t>  </a:t>
            </a:r>
            <a:endParaRPr lang="fi-FI" altLang="fi-FI" sz="2400" dirty="0" smtClean="0"/>
          </a:p>
          <a:p>
            <a:pPr lvl="1"/>
            <a:r>
              <a:rPr lang="fi-FI" altLang="fi-FI" sz="2200" dirty="0" smtClean="0"/>
              <a:t>=1,013 </a:t>
            </a:r>
            <a:r>
              <a:rPr lang="fi-FI" altLang="fi-FI" sz="2200" dirty="0" err="1" smtClean="0"/>
              <a:t>bar</a:t>
            </a:r>
            <a:r>
              <a:rPr lang="fi-FI" altLang="fi-FI" sz="2200" dirty="0" smtClean="0"/>
              <a:t> =760 </a:t>
            </a:r>
            <a:r>
              <a:rPr lang="fi-FI" altLang="fi-FI" sz="2200" dirty="0"/>
              <a:t>mmHg </a:t>
            </a:r>
            <a:r>
              <a:rPr lang="fi-FI" altLang="fi-FI" sz="2200" dirty="0" smtClean="0"/>
              <a:t>=1 </a:t>
            </a:r>
            <a:r>
              <a:rPr lang="fi-FI" altLang="fi-FI" sz="2200" dirty="0"/>
              <a:t>atm</a:t>
            </a:r>
          </a:p>
          <a:p>
            <a:endParaRPr lang="fi-FI" altLang="fi-FI" sz="2400" dirty="0"/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355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1" y="115629"/>
            <a:ext cx="8534400" cy="1507067"/>
          </a:xfrm>
        </p:spPr>
        <p:txBody>
          <a:bodyPr/>
          <a:lstStyle/>
          <a:p>
            <a:r>
              <a:rPr lang="fi-FI" dirty="0" err="1" smtClean="0"/>
              <a:t>Hygrostaattinen</a:t>
            </a:r>
            <a:r>
              <a:rPr lang="fi-FI" dirty="0" smtClean="0"/>
              <a:t> paine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211" y="1796867"/>
            <a:ext cx="11213875" cy="4788990"/>
          </a:xfrm>
        </p:spPr>
        <p:txBody>
          <a:bodyPr>
            <a:noAutofit/>
          </a:bodyPr>
          <a:lstStyle/>
          <a:p>
            <a:r>
              <a:rPr lang="fi-FI" sz="2200" dirty="0" smtClean="0"/>
              <a:t>Tarkoittaa nesteen alla vallitsevaa painetta.</a:t>
            </a:r>
          </a:p>
          <a:p>
            <a:pPr lvl="1"/>
            <a:r>
              <a:rPr lang="fi-FI" sz="2200" dirty="0" smtClean="0"/>
              <a:t>Tyypillisimmin vesi</a:t>
            </a:r>
          </a:p>
          <a:p>
            <a:r>
              <a:rPr lang="fi-FI" sz="2200" dirty="0" err="1" smtClean="0"/>
              <a:t>Hygrostaattisen</a:t>
            </a:r>
            <a:r>
              <a:rPr lang="fi-FI" sz="2200" dirty="0" smtClean="0"/>
              <a:t> paineen suuruuteen vaikuttaa nesteen tiheys (</a:t>
            </a:r>
            <a:r>
              <a:rPr lang="el-GR" sz="2200" dirty="0" smtClean="0"/>
              <a:t>ρ</a:t>
            </a:r>
            <a:r>
              <a:rPr lang="fi-FI" sz="2200" dirty="0" smtClean="0"/>
              <a:t>), kuinka syvällä nesteessä kappale (h) on sekä putoamiskiihtyvyys (g). </a:t>
            </a:r>
          </a:p>
          <a:p>
            <a:pPr lvl="1"/>
            <a:r>
              <a:rPr lang="fi-FI" sz="2200" dirty="0" smtClean="0"/>
              <a:t>Kaavana: </a:t>
            </a:r>
            <a:r>
              <a:rPr lang="fi-FI" sz="2200" dirty="0" err="1" smtClean="0"/>
              <a:t>P</a:t>
            </a:r>
            <a:r>
              <a:rPr lang="fi-FI" sz="2200" baseline="-25000" dirty="0" err="1" smtClean="0"/>
              <a:t>h</a:t>
            </a:r>
            <a:r>
              <a:rPr lang="fi-FI" sz="2200" dirty="0" smtClean="0"/>
              <a:t>=</a:t>
            </a:r>
            <a:r>
              <a:rPr lang="fi-FI" sz="2200" dirty="0" err="1" smtClean="0"/>
              <a:t>pgh</a:t>
            </a:r>
            <a:endParaRPr lang="fi-FI" sz="2200" dirty="0" smtClean="0"/>
          </a:p>
          <a:p>
            <a:r>
              <a:rPr lang="fi-FI" sz="2200" dirty="0"/>
              <a:t>Kokonaispaine nesteessä on ilmanpaineen ja </a:t>
            </a:r>
            <a:r>
              <a:rPr lang="fi-FI" sz="2200" dirty="0" err="1"/>
              <a:t>hydrostaattisen</a:t>
            </a:r>
            <a:r>
              <a:rPr lang="fi-FI" sz="2200" dirty="0"/>
              <a:t> paineen summa, </a:t>
            </a:r>
            <a:r>
              <a:rPr lang="fi-FI" sz="2200" dirty="0" smtClean="0"/>
              <a:t>eli p=p</a:t>
            </a:r>
            <a:r>
              <a:rPr lang="fi-FI" sz="2200" baseline="-25000" dirty="0" smtClean="0"/>
              <a:t>0</a:t>
            </a:r>
            <a:r>
              <a:rPr lang="fi-FI" sz="2200" dirty="0" smtClean="0"/>
              <a:t>+ρgh</a:t>
            </a:r>
            <a:endParaRPr lang="fi-FI" sz="2200" dirty="0"/>
          </a:p>
          <a:p>
            <a:endParaRPr lang="fi-FI" sz="2200" dirty="0" smtClean="0"/>
          </a:p>
        </p:txBody>
      </p:sp>
    </p:spTree>
    <p:extLst>
      <p:ext uri="{BB962C8B-B14F-4D97-AF65-F5344CB8AC3E}">
        <p14:creationId xmlns:p14="http://schemas.microsoft.com/office/powerpoint/2010/main" val="13550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584" y="416075"/>
            <a:ext cx="8534400" cy="1507067"/>
          </a:xfrm>
        </p:spPr>
        <p:txBody>
          <a:bodyPr/>
          <a:lstStyle/>
          <a:p>
            <a:r>
              <a:rPr lang="fi-FI" dirty="0" smtClean="0"/>
              <a:t>Itsearvio – tunnin </a:t>
            </a:r>
            <a:r>
              <a:rPr lang="fi-FI" dirty="0" err="1" smtClean="0"/>
              <a:t>päätteksi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3584" y="1508275"/>
            <a:ext cx="8534400" cy="3615267"/>
          </a:xfrm>
        </p:spPr>
        <p:txBody>
          <a:bodyPr/>
          <a:lstStyle/>
          <a:p>
            <a:r>
              <a:rPr lang="fi-FI" dirty="0" smtClean="0"/>
              <a:t>Täytellään jokaisen tunnin </a:t>
            </a:r>
            <a:r>
              <a:rPr lang="fi-FI" dirty="0" err="1" smtClean="0"/>
              <a:t>päätteksi</a:t>
            </a:r>
            <a:r>
              <a:rPr lang="fi-FI" dirty="0" smtClean="0"/>
              <a:t> lyhyt itsearvio</a:t>
            </a:r>
          </a:p>
          <a:p>
            <a:pPr lvl="1"/>
            <a:r>
              <a:rPr lang="fi-FI" dirty="0" smtClean="0"/>
              <a:t>Opettaja saa kiinni jos jokin tunnin tehtävä tai aihe tuntui hankalalta.</a:t>
            </a:r>
          </a:p>
          <a:p>
            <a:pPr lvl="1"/>
            <a:r>
              <a:rPr lang="fi-FI" dirty="0" smtClean="0"/>
              <a:t>Opitte arvioimaan omaa osaamistanne </a:t>
            </a:r>
          </a:p>
          <a:p>
            <a:pPr lvl="1"/>
            <a:r>
              <a:rPr lang="fi-FI" dirty="0" smtClean="0"/>
              <a:t>Yhtenä perusteena kurssin arvioinnissa.</a:t>
            </a:r>
          </a:p>
          <a:p>
            <a:endParaRPr lang="fi-FI" dirty="0" smtClean="0"/>
          </a:p>
          <a:p>
            <a:r>
              <a:rPr lang="fi-FI" dirty="0" smtClean="0"/>
              <a:t>Itsearvioinnin osoite: </a:t>
            </a:r>
            <a:r>
              <a:rPr lang="fi-FI" b="1" dirty="0" smtClean="0"/>
              <a:t>Dy.fi/L5i</a:t>
            </a:r>
            <a:endParaRPr lang="fi-FI" b="1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84" y="1592035"/>
            <a:ext cx="2846614" cy="28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ktori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239</TotalTime>
  <Words>307</Words>
  <Application>Microsoft Office PowerPoint</Application>
  <PresentationFormat>Laajakuva</PresentationFormat>
  <Paragraphs>43</Paragraphs>
  <Slides>6</Slides>
  <Notes>4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Calibri</vt:lpstr>
      <vt:lpstr>Cambria Math</vt:lpstr>
      <vt:lpstr>Century Gothic</vt:lpstr>
      <vt:lpstr>Wingdings</vt:lpstr>
      <vt:lpstr>Wingdings 3</vt:lpstr>
      <vt:lpstr>Sektori</vt:lpstr>
      <vt:lpstr>PAine</vt:lpstr>
      <vt:lpstr>PowerPoint-esitys</vt:lpstr>
      <vt:lpstr>Paine kaasussa ja nesteessä</vt:lpstr>
      <vt:lpstr>Ilmanpaine</vt:lpstr>
      <vt:lpstr>Hygrostaattinen paine</vt:lpstr>
      <vt:lpstr>Itsearvio – tunnin päätteksi</vt:lpstr>
    </vt:vector>
  </TitlesOfParts>
  <Company>Keuruun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Fysiikan kertaus</dc:title>
  <dc:creator>Salminen Teppo</dc:creator>
  <cp:lastModifiedBy>Salminen Teppo</cp:lastModifiedBy>
  <cp:revision>21</cp:revision>
  <dcterms:created xsi:type="dcterms:W3CDTF">2021-04-14T08:32:54Z</dcterms:created>
  <dcterms:modified xsi:type="dcterms:W3CDTF">2021-04-26T06:46:53Z</dcterms:modified>
</cp:coreProperties>
</file>