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omments/modernComment_14C_5565BCDB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4"/>
    <p:sldMasterId id="2147483778" r:id="rId5"/>
  </p:sldMasterIdLst>
  <p:notesMasterIdLst>
    <p:notesMasterId r:id="rId18"/>
  </p:notesMasterIdLst>
  <p:handoutMasterIdLst>
    <p:handoutMasterId r:id="rId19"/>
  </p:handoutMasterIdLst>
  <p:sldIdLst>
    <p:sldId id="256" r:id="rId6"/>
    <p:sldId id="336" r:id="rId7"/>
    <p:sldId id="335" r:id="rId8"/>
    <p:sldId id="307" r:id="rId9"/>
    <p:sldId id="331" r:id="rId10"/>
    <p:sldId id="333" r:id="rId11"/>
    <p:sldId id="292" r:id="rId12"/>
    <p:sldId id="324" r:id="rId13"/>
    <p:sldId id="332" r:id="rId14"/>
    <p:sldId id="337" r:id="rId15"/>
    <p:sldId id="325" r:id="rId16"/>
    <p:sldId id="33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Järvenpää 1" id="{46E115D8-DC98-4443-A515-8E873A4A06AA}">
          <p14:sldIdLst>
            <p14:sldId id="256"/>
            <p14:sldId id="336"/>
            <p14:sldId id="335"/>
            <p14:sldId id="307"/>
            <p14:sldId id="331"/>
            <p14:sldId id="333"/>
            <p14:sldId id="292"/>
            <p14:sldId id="324"/>
            <p14:sldId id="332"/>
            <p14:sldId id="337"/>
            <p14:sldId id="325"/>
            <p14:sldId id="334"/>
          </p14:sldIdLst>
        </p14:section>
        <p14:section name="Järveenpää 2" id="{292638BF-F1D2-46DC-982A-71F2AFACA5CD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47770D-C01C-C172-3B52-EECF1FF12789}" name="Sopanen Saara" initials="SS" userId="S::saara.sopanen@kerava.fi::5318638e-53c1-45d0-97f4-ac0298938a88" providerId="AD"/>
  <p188:author id="{D63A77AC-C137-12E5-ED35-3337602AE049}" name="Löppönen Leena" initials="LL" userId="S::leena.lopponen@kerava.fi::9f526dd7-9454-4596-ba18-25f8dad091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9D1"/>
    <a:srgbClr val="FEDFCE"/>
    <a:srgbClr val="CCFF99"/>
    <a:srgbClr val="FFFF00"/>
    <a:srgbClr val="CC00CC"/>
    <a:srgbClr val="66FFCC"/>
    <a:srgbClr val="3333FF"/>
    <a:srgbClr val="009999"/>
    <a:srgbClr val="00808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18" autoAdjust="0"/>
  </p:normalViewPr>
  <p:slideViewPr>
    <p:cSldViewPr snapToGrid="0">
      <p:cViewPr varScale="1">
        <p:scale>
          <a:sx n="64" d="100"/>
          <a:sy n="64" d="100"/>
        </p:scale>
        <p:origin x="7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anen Saara" userId="5318638e-53c1-45d0-97f4-ac0298938a88" providerId="ADAL" clId="{E0827A7D-BC8A-441C-B81B-94962E437157}"/>
    <pc:docChg chg="custSel delSld modSld modSection">
      <pc:chgData name="Sopanen Saara" userId="5318638e-53c1-45d0-97f4-ac0298938a88" providerId="ADAL" clId="{E0827A7D-BC8A-441C-B81B-94962E437157}" dt="2026-10-29T10:18:44.642" v="136" actId="14100"/>
      <pc:docMkLst>
        <pc:docMk/>
      </pc:docMkLst>
      <pc:sldChg chg="modSp mod">
        <pc:chgData name="Sopanen Saara" userId="5318638e-53c1-45d0-97f4-ac0298938a88" providerId="ADAL" clId="{E0827A7D-BC8A-441C-B81B-94962E437157}" dt="2026-10-29T10:17:38.693" v="112" actId="27636"/>
        <pc:sldMkLst>
          <pc:docMk/>
          <pc:sldMk cId="782385677" sldId="256"/>
        </pc:sldMkLst>
        <pc:spChg chg="mod">
          <ac:chgData name="Sopanen Saara" userId="5318638e-53c1-45d0-97f4-ac0298938a88" providerId="ADAL" clId="{E0827A7D-BC8A-441C-B81B-94962E437157}" dt="2026-10-29T10:17:38.693" v="112" actId="27636"/>
          <ac:spMkLst>
            <pc:docMk/>
            <pc:sldMk cId="782385677" sldId="256"/>
            <ac:spMk id="4" creationId="{5369E2CF-885E-7271-0BB6-030E9DEFC2AC}"/>
          </ac:spMkLst>
        </pc:spChg>
      </pc:sldChg>
      <pc:sldChg chg="modSp mod">
        <pc:chgData name="Sopanen Saara" userId="5318638e-53c1-45d0-97f4-ac0298938a88" providerId="ADAL" clId="{E0827A7D-BC8A-441C-B81B-94962E437157}" dt="2026-10-29T10:18:44.642" v="136" actId="14100"/>
        <pc:sldMkLst>
          <pc:docMk/>
          <pc:sldMk cId="694501961" sldId="307"/>
        </pc:sldMkLst>
        <pc:spChg chg="mod">
          <ac:chgData name="Sopanen Saara" userId="5318638e-53c1-45d0-97f4-ac0298938a88" providerId="ADAL" clId="{E0827A7D-BC8A-441C-B81B-94962E437157}" dt="2026-10-29T10:18:44.642" v="136" actId="14100"/>
          <ac:spMkLst>
            <pc:docMk/>
            <pc:sldMk cId="694501961" sldId="307"/>
            <ac:spMk id="14" creationId="{7FB506E4-332B-4AEC-A4EC-96FA2270B558}"/>
          </ac:spMkLst>
        </pc:spChg>
        <pc:picChg chg="mod">
          <ac:chgData name="Sopanen Saara" userId="5318638e-53c1-45d0-97f4-ac0298938a88" providerId="ADAL" clId="{E0827A7D-BC8A-441C-B81B-94962E437157}" dt="2026-10-29T10:18:28.359" v="113" actId="1076"/>
          <ac:picMkLst>
            <pc:docMk/>
            <pc:sldMk cId="694501961" sldId="307"/>
            <ac:picMk id="5" creationId="{742FE3DF-BBB2-A283-0F00-701B60707C07}"/>
          </ac:picMkLst>
        </pc:picChg>
      </pc:sldChg>
      <pc:sldChg chg="del">
        <pc:chgData name="Sopanen Saara" userId="5318638e-53c1-45d0-97f4-ac0298938a88" providerId="ADAL" clId="{E0827A7D-BC8A-441C-B81B-94962E437157}" dt="2026-10-29T10:16:55.645" v="56" actId="47"/>
        <pc:sldMkLst>
          <pc:docMk/>
          <pc:sldMk cId="248090305" sldId="330"/>
        </pc:sldMkLst>
      </pc:sldChg>
    </pc:docChg>
  </pc:docChgLst>
</pc:chgInfo>
</file>

<file path=ppt/comments/modernComment_14C_5565BCD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4140BD2-B2D9-4967-8A4D-B2CA1E839D25}" authorId="{5747770D-C01C-C172-3B52-EECF1FF12789}" status="resolved" created="2026-10-21T07:47:31.468" complete="100000">
    <pc:sldMkLst xmlns:pc="http://schemas.microsoft.com/office/powerpoint/2013/main/command">
      <pc:docMk/>
      <pc:sldMk cId="1432730843" sldId="332"/>
    </pc:sldMkLst>
    <p188:txBody>
      <a:bodyPr/>
      <a:lstStyle/>
      <a:p>
        <a:r>
          <a:rPr lang="fi-FI"/>
          <a:t>Tässä paljon tärkeää sisältöä - voisi jakaa kahdelle sivulle? Menee näinkin, jos asia hajoaa liikaa jakamalla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DAC657-84CF-431F-A14F-526A5F9C3D1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9838FD-076F-44F3-BCE5-D29262AC48EB}">
      <dgm:prSet/>
      <dgm:spPr/>
      <dgm:t>
        <a:bodyPr/>
        <a:lstStyle/>
        <a:p>
          <a:r>
            <a:rPr lang="fi-FI" dirty="0"/>
            <a:t>Tavoitteena mielekkään jatkopolun löytäminen jokaiselle osallistujalle</a:t>
          </a:r>
          <a:endParaRPr lang="en-US" dirty="0"/>
        </a:p>
      </dgm:t>
    </dgm:pt>
    <dgm:pt modelId="{9DB6FC66-3EDB-4E9A-91F6-C525CC128CDC}" type="parTrans" cxnId="{026A20FC-EC1D-49E8-B4D9-EE8E47B70777}">
      <dgm:prSet/>
      <dgm:spPr/>
      <dgm:t>
        <a:bodyPr/>
        <a:lstStyle/>
        <a:p>
          <a:endParaRPr lang="en-US"/>
        </a:p>
      </dgm:t>
    </dgm:pt>
    <dgm:pt modelId="{88537A76-B480-41D7-841E-F2068E7B146F}" type="sibTrans" cxnId="{026A20FC-EC1D-49E8-B4D9-EE8E47B70777}">
      <dgm:prSet/>
      <dgm:spPr/>
      <dgm:t>
        <a:bodyPr/>
        <a:lstStyle/>
        <a:p>
          <a:endParaRPr lang="en-US"/>
        </a:p>
      </dgm:t>
    </dgm:pt>
    <dgm:pt modelId="{5D35ADFC-1061-4DD3-81E5-A5C3B9EE2248}">
      <dgm:prSet custT="1"/>
      <dgm:spPr/>
      <dgm:t>
        <a:bodyPr/>
        <a:lstStyle/>
        <a:p>
          <a:r>
            <a:rPr lang="fi-FI" sz="3200" b="1" dirty="0"/>
            <a:t>Valmennus koostuu:</a:t>
          </a:r>
          <a:endParaRPr lang="en-US" sz="3200" dirty="0"/>
        </a:p>
      </dgm:t>
    </dgm:pt>
    <dgm:pt modelId="{9257175F-F2DC-44D2-AFB1-00529175125B}" type="parTrans" cxnId="{831C8D62-5134-45CA-808D-AE0099D8DA0D}">
      <dgm:prSet/>
      <dgm:spPr/>
      <dgm:t>
        <a:bodyPr/>
        <a:lstStyle/>
        <a:p>
          <a:endParaRPr lang="en-US"/>
        </a:p>
      </dgm:t>
    </dgm:pt>
    <dgm:pt modelId="{DF3CBE15-3C67-49A7-9C5F-2AC3DCC1CB02}" type="sibTrans" cxnId="{831C8D62-5134-45CA-808D-AE0099D8DA0D}">
      <dgm:prSet/>
      <dgm:spPr/>
      <dgm:t>
        <a:bodyPr/>
        <a:lstStyle/>
        <a:p>
          <a:endParaRPr lang="en-US"/>
        </a:p>
      </dgm:t>
    </dgm:pt>
    <dgm:pt modelId="{EFA4AECD-662C-47F1-89BE-00B0C52FA07D}">
      <dgm:prSet/>
      <dgm:spPr/>
      <dgm:t>
        <a:bodyPr/>
        <a:lstStyle/>
        <a:p>
          <a:r>
            <a:rPr lang="fi-FI" dirty="0"/>
            <a:t>   alkuhaastattelu</a:t>
          </a:r>
          <a:endParaRPr lang="en-US" dirty="0"/>
        </a:p>
      </dgm:t>
    </dgm:pt>
    <dgm:pt modelId="{A3CA5CBC-6E97-4D3E-8439-FF281FC116C9}" type="parTrans" cxnId="{15C26CBE-5DC8-4CB1-91CA-A89053A2327F}">
      <dgm:prSet/>
      <dgm:spPr/>
      <dgm:t>
        <a:bodyPr/>
        <a:lstStyle/>
        <a:p>
          <a:endParaRPr lang="en-US"/>
        </a:p>
      </dgm:t>
    </dgm:pt>
    <dgm:pt modelId="{79624263-E902-4A2A-8782-1D33CABF2950}" type="sibTrans" cxnId="{15C26CBE-5DC8-4CB1-91CA-A89053A2327F}">
      <dgm:prSet/>
      <dgm:spPr/>
      <dgm:t>
        <a:bodyPr/>
        <a:lstStyle/>
        <a:p>
          <a:endParaRPr lang="en-US"/>
        </a:p>
      </dgm:t>
    </dgm:pt>
    <dgm:pt modelId="{2E24C992-783D-4873-9E25-64187DEF3F58}">
      <dgm:prSet/>
      <dgm:spPr/>
      <dgm:t>
        <a:bodyPr/>
        <a:lstStyle/>
        <a:p>
          <a:r>
            <a:rPr lang="fi-FI" dirty="0"/>
            <a:t>   yksilöllinen suunnitelma</a:t>
          </a:r>
          <a:endParaRPr lang="en-US" dirty="0"/>
        </a:p>
      </dgm:t>
    </dgm:pt>
    <dgm:pt modelId="{87351EEC-6C2D-48F3-97C4-9B3BD58CEE1C}" type="parTrans" cxnId="{C87A80A8-1E81-4B96-97EB-6E8EC43F92AA}">
      <dgm:prSet/>
      <dgm:spPr/>
      <dgm:t>
        <a:bodyPr/>
        <a:lstStyle/>
        <a:p>
          <a:endParaRPr lang="en-US"/>
        </a:p>
      </dgm:t>
    </dgm:pt>
    <dgm:pt modelId="{54602E35-59FF-46B7-9720-131903198D0D}" type="sibTrans" cxnId="{C87A80A8-1E81-4B96-97EB-6E8EC43F92AA}">
      <dgm:prSet/>
      <dgm:spPr/>
      <dgm:t>
        <a:bodyPr/>
        <a:lstStyle/>
        <a:p>
          <a:endParaRPr lang="en-US"/>
        </a:p>
      </dgm:t>
    </dgm:pt>
    <dgm:pt modelId="{DE83DD6F-AF30-402E-8AA2-B3D559547B23}">
      <dgm:prSet/>
      <dgm:spPr/>
      <dgm:t>
        <a:bodyPr/>
        <a:lstStyle/>
        <a:p>
          <a:r>
            <a:rPr lang="fi-FI" dirty="0"/>
            <a:t>   ryhmävalmennus</a:t>
          </a:r>
          <a:endParaRPr lang="en-US" dirty="0"/>
        </a:p>
      </dgm:t>
    </dgm:pt>
    <dgm:pt modelId="{DA9DB429-5D89-41AD-8332-B49D42EA91FF}" type="parTrans" cxnId="{B1EC764B-5F0F-4643-A26B-3BC8DDEC99F5}">
      <dgm:prSet/>
      <dgm:spPr/>
      <dgm:t>
        <a:bodyPr/>
        <a:lstStyle/>
        <a:p>
          <a:endParaRPr lang="en-US"/>
        </a:p>
      </dgm:t>
    </dgm:pt>
    <dgm:pt modelId="{11B7EB3D-B026-4ED6-81B4-C865C00A24B4}" type="sibTrans" cxnId="{B1EC764B-5F0F-4643-A26B-3BC8DDEC99F5}">
      <dgm:prSet/>
      <dgm:spPr/>
      <dgm:t>
        <a:bodyPr/>
        <a:lstStyle/>
        <a:p>
          <a:endParaRPr lang="en-US"/>
        </a:p>
      </dgm:t>
    </dgm:pt>
    <dgm:pt modelId="{61D6E356-0465-42A3-AD90-F01D4FE9846B}">
      <dgm:prSet/>
      <dgm:spPr/>
      <dgm:t>
        <a:bodyPr/>
        <a:lstStyle/>
        <a:p>
          <a:r>
            <a:rPr lang="fi-FI" dirty="0"/>
            <a:t>   yksilötapaamiset</a:t>
          </a:r>
          <a:endParaRPr lang="en-US" dirty="0"/>
        </a:p>
      </dgm:t>
    </dgm:pt>
    <dgm:pt modelId="{BDB76F67-984A-4C4C-8CC3-716C950310B8}" type="parTrans" cxnId="{4EE02D96-9E6E-4426-AAB1-C0BD237277C0}">
      <dgm:prSet/>
      <dgm:spPr/>
      <dgm:t>
        <a:bodyPr/>
        <a:lstStyle/>
        <a:p>
          <a:endParaRPr lang="en-US"/>
        </a:p>
      </dgm:t>
    </dgm:pt>
    <dgm:pt modelId="{5D65B72A-3547-41B6-A8D9-B210AFEDA00B}" type="sibTrans" cxnId="{4EE02D96-9E6E-4426-AAB1-C0BD237277C0}">
      <dgm:prSet/>
      <dgm:spPr/>
      <dgm:t>
        <a:bodyPr/>
        <a:lstStyle/>
        <a:p>
          <a:endParaRPr lang="en-US"/>
        </a:p>
      </dgm:t>
    </dgm:pt>
    <dgm:pt modelId="{793D5F46-678E-49AB-9B91-C9FBE730DE75}">
      <dgm:prSet/>
      <dgm:spPr/>
      <dgm:t>
        <a:bodyPr/>
        <a:lstStyle/>
        <a:p>
          <a:r>
            <a:rPr lang="fi-FI" dirty="0"/>
            <a:t>   tuki työharjoittelussa</a:t>
          </a:r>
          <a:endParaRPr lang="en-US" dirty="0"/>
        </a:p>
      </dgm:t>
    </dgm:pt>
    <dgm:pt modelId="{00ADE637-00DC-44D1-9517-CD047F208B92}" type="parTrans" cxnId="{570AAE57-E9EB-4788-82DA-6B1539D7EDA3}">
      <dgm:prSet/>
      <dgm:spPr/>
      <dgm:t>
        <a:bodyPr/>
        <a:lstStyle/>
        <a:p>
          <a:endParaRPr lang="en-US"/>
        </a:p>
      </dgm:t>
    </dgm:pt>
    <dgm:pt modelId="{D1D6C9D8-6516-4996-A75B-FE353B777D51}" type="sibTrans" cxnId="{570AAE57-E9EB-4788-82DA-6B1539D7EDA3}">
      <dgm:prSet/>
      <dgm:spPr/>
      <dgm:t>
        <a:bodyPr/>
        <a:lstStyle/>
        <a:p>
          <a:endParaRPr lang="en-US"/>
        </a:p>
      </dgm:t>
    </dgm:pt>
    <dgm:pt modelId="{66E051B9-9C2D-42C3-BE43-2A0668C41048}">
      <dgm:prSet/>
      <dgm:spPr/>
      <dgm:t>
        <a:bodyPr/>
        <a:lstStyle/>
        <a:p>
          <a:r>
            <a:rPr lang="fi-FI" dirty="0">
              <a:solidFill>
                <a:srgbClr val="002060"/>
              </a:solidFill>
            </a:rPr>
            <a:t>   CV</a:t>
          </a:r>
          <a:r>
            <a:rPr lang="fi-FI" dirty="0"/>
            <a:t>, koulutushakemukset, työhakemukset</a:t>
          </a:r>
          <a:endParaRPr lang="en-US" dirty="0"/>
        </a:p>
      </dgm:t>
    </dgm:pt>
    <dgm:pt modelId="{B1AE02BF-0E70-403D-8F1C-E386F7221421}" type="parTrans" cxnId="{095B2779-F4A2-4FAF-96B1-DBB9B1988B0B}">
      <dgm:prSet/>
      <dgm:spPr/>
      <dgm:t>
        <a:bodyPr/>
        <a:lstStyle/>
        <a:p>
          <a:endParaRPr lang="en-US"/>
        </a:p>
      </dgm:t>
    </dgm:pt>
    <dgm:pt modelId="{AB961F05-B769-4DB0-A8FC-5A25F2AD0B9C}" type="sibTrans" cxnId="{095B2779-F4A2-4FAF-96B1-DBB9B1988B0B}">
      <dgm:prSet/>
      <dgm:spPr/>
      <dgm:t>
        <a:bodyPr/>
        <a:lstStyle/>
        <a:p>
          <a:endParaRPr lang="en-US"/>
        </a:p>
      </dgm:t>
    </dgm:pt>
    <dgm:pt modelId="{27AF6E87-4491-4E0E-89C7-1B1EBBF1FBA3}">
      <dgm:prSet/>
      <dgm:spPr/>
      <dgm:t>
        <a:bodyPr/>
        <a:lstStyle/>
        <a:p>
          <a:r>
            <a:rPr lang="fi-FI" b="1" dirty="0"/>
            <a:t>Yhteistyössä TE-palvelujen kanssa   </a:t>
          </a:r>
          <a:endParaRPr lang="en-US" b="1" dirty="0"/>
        </a:p>
      </dgm:t>
    </dgm:pt>
    <dgm:pt modelId="{624D9EBB-EBA9-4104-A140-CD75040B80B8}" type="parTrans" cxnId="{E1FDBE09-9EA7-44F2-8F34-B47B351E5A24}">
      <dgm:prSet/>
      <dgm:spPr/>
      <dgm:t>
        <a:bodyPr/>
        <a:lstStyle/>
        <a:p>
          <a:endParaRPr lang="en-US"/>
        </a:p>
      </dgm:t>
    </dgm:pt>
    <dgm:pt modelId="{5168B268-D7AE-4A43-9BD4-BF34E758AAE6}" type="sibTrans" cxnId="{E1FDBE09-9EA7-44F2-8F34-B47B351E5A24}">
      <dgm:prSet/>
      <dgm:spPr/>
      <dgm:t>
        <a:bodyPr/>
        <a:lstStyle/>
        <a:p>
          <a:endParaRPr lang="en-US"/>
        </a:p>
      </dgm:t>
    </dgm:pt>
    <dgm:pt modelId="{32AC99C9-CAA3-4149-AF96-D397F120E374}">
      <dgm:prSet/>
      <dgm:spPr/>
      <dgm:t>
        <a:bodyPr/>
        <a:lstStyle/>
        <a:p>
          <a:r>
            <a:rPr lang="fi-FI" b="1"/>
            <a:t>Valmennus jatkuu myös koulutuksen jälkeen tarpeen mukaan 1-3 kk!</a:t>
          </a:r>
          <a:endParaRPr lang="en-US"/>
        </a:p>
      </dgm:t>
    </dgm:pt>
    <dgm:pt modelId="{FF2DAE9D-D541-44D6-8606-FB9F6FA8FA3C}" type="parTrans" cxnId="{EC1C749F-70C1-4F7C-9FCE-CE84A10CDE7F}">
      <dgm:prSet/>
      <dgm:spPr/>
      <dgm:t>
        <a:bodyPr/>
        <a:lstStyle/>
        <a:p>
          <a:endParaRPr lang="en-US"/>
        </a:p>
      </dgm:t>
    </dgm:pt>
    <dgm:pt modelId="{B9C5CD13-AD94-474D-A7A7-75A83885FF0B}" type="sibTrans" cxnId="{EC1C749F-70C1-4F7C-9FCE-CE84A10CDE7F}">
      <dgm:prSet/>
      <dgm:spPr/>
      <dgm:t>
        <a:bodyPr/>
        <a:lstStyle/>
        <a:p>
          <a:endParaRPr lang="en-US"/>
        </a:p>
      </dgm:t>
    </dgm:pt>
    <dgm:pt modelId="{F158D725-C70E-4F70-BE44-A58869120BD6}" type="pres">
      <dgm:prSet presAssocID="{40DAC657-84CF-431F-A14F-526A5F9C3D13}" presName="vert0" presStyleCnt="0">
        <dgm:presLayoutVars>
          <dgm:dir/>
          <dgm:animOne val="branch"/>
          <dgm:animLvl val="lvl"/>
        </dgm:presLayoutVars>
      </dgm:prSet>
      <dgm:spPr/>
    </dgm:pt>
    <dgm:pt modelId="{A60CEED2-2F86-4AEE-AA3A-09CFDC919179}" type="pres">
      <dgm:prSet presAssocID="{6F9838FD-076F-44F3-BCE5-D29262AC48EB}" presName="thickLine" presStyleLbl="alignNode1" presStyleIdx="0" presStyleCnt="10"/>
      <dgm:spPr/>
    </dgm:pt>
    <dgm:pt modelId="{E1CF2CCF-3230-4F44-B0FA-952E5985E4F4}" type="pres">
      <dgm:prSet presAssocID="{6F9838FD-076F-44F3-BCE5-D29262AC48EB}" presName="horz1" presStyleCnt="0"/>
      <dgm:spPr/>
    </dgm:pt>
    <dgm:pt modelId="{320A3EB2-F749-4DF6-B5DC-F5EA586EF3B0}" type="pres">
      <dgm:prSet presAssocID="{6F9838FD-076F-44F3-BCE5-D29262AC48EB}" presName="tx1" presStyleLbl="revTx" presStyleIdx="0" presStyleCnt="10"/>
      <dgm:spPr/>
    </dgm:pt>
    <dgm:pt modelId="{EFCBE5AB-1692-416C-9EE6-CF9C65DE6DD4}" type="pres">
      <dgm:prSet presAssocID="{6F9838FD-076F-44F3-BCE5-D29262AC48EB}" presName="vert1" presStyleCnt="0"/>
      <dgm:spPr/>
    </dgm:pt>
    <dgm:pt modelId="{A6660399-59AC-46A1-806C-CCE8873DE4E6}" type="pres">
      <dgm:prSet presAssocID="{5D35ADFC-1061-4DD3-81E5-A5C3B9EE2248}" presName="thickLine" presStyleLbl="alignNode1" presStyleIdx="1" presStyleCnt="10"/>
      <dgm:spPr/>
    </dgm:pt>
    <dgm:pt modelId="{EAD9332D-EB35-47CB-B881-CB544AC09528}" type="pres">
      <dgm:prSet presAssocID="{5D35ADFC-1061-4DD3-81E5-A5C3B9EE2248}" presName="horz1" presStyleCnt="0"/>
      <dgm:spPr/>
    </dgm:pt>
    <dgm:pt modelId="{24F66EA9-B237-454D-9D97-9DC597EFBA9C}" type="pres">
      <dgm:prSet presAssocID="{5D35ADFC-1061-4DD3-81E5-A5C3B9EE2248}" presName="tx1" presStyleLbl="revTx" presStyleIdx="1" presStyleCnt="10"/>
      <dgm:spPr/>
    </dgm:pt>
    <dgm:pt modelId="{025F8A9E-D28F-49F9-9D75-33C225D6E1FA}" type="pres">
      <dgm:prSet presAssocID="{5D35ADFC-1061-4DD3-81E5-A5C3B9EE2248}" presName="vert1" presStyleCnt="0"/>
      <dgm:spPr/>
    </dgm:pt>
    <dgm:pt modelId="{BB70BD2D-9ADA-4D86-BE7A-EC9B583493AE}" type="pres">
      <dgm:prSet presAssocID="{EFA4AECD-662C-47F1-89BE-00B0C52FA07D}" presName="thickLine" presStyleLbl="alignNode1" presStyleIdx="2" presStyleCnt="10"/>
      <dgm:spPr/>
    </dgm:pt>
    <dgm:pt modelId="{4D9FA063-DB98-4DD9-8300-60385C73AD42}" type="pres">
      <dgm:prSet presAssocID="{EFA4AECD-662C-47F1-89BE-00B0C52FA07D}" presName="horz1" presStyleCnt="0"/>
      <dgm:spPr/>
    </dgm:pt>
    <dgm:pt modelId="{E4EC5F6D-9CD4-42F7-83B3-80FBC3BB4637}" type="pres">
      <dgm:prSet presAssocID="{EFA4AECD-662C-47F1-89BE-00B0C52FA07D}" presName="tx1" presStyleLbl="revTx" presStyleIdx="2" presStyleCnt="10"/>
      <dgm:spPr/>
    </dgm:pt>
    <dgm:pt modelId="{AF659079-E0CD-4C49-8F16-C8307F6A2A42}" type="pres">
      <dgm:prSet presAssocID="{EFA4AECD-662C-47F1-89BE-00B0C52FA07D}" presName="vert1" presStyleCnt="0"/>
      <dgm:spPr/>
    </dgm:pt>
    <dgm:pt modelId="{0C23724B-158F-4B17-AD17-039AABAE0874}" type="pres">
      <dgm:prSet presAssocID="{2E24C992-783D-4873-9E25-64187DEF3F58}" presName="thickLine" presStyleLbl="alignNode1" presStyleIdx="3" presStyleCnt="10"/>
      <dgm:spPr/>
    </dgm:pt>
    <dgm:pt modelId="{14530A90-2493-448D-B92F-BD8C71578C95}" type="pres">
      <dgm:prSet presAssocID="{2E24C992-783D-4873-9E25-64187DEF3F58}" presName="horz1" presStyleCnt="0"/>
      <dgm:spPr/>
    </dgm:pt>
    <dgm:pt modelId="{B86AB348-6AE5-44D3-8598-934FD12A8490}" type="pres">
      <dgm:prSet presAssocID="{2E24C992-783D-4873-9E25-64187DEF3F58}" presName="tx1" presStyleLbl="revTx" presStyleIdx="3" presStyleCnt="10"/>
      <dgm:spPr/>
    </dgm:pt>
    <dgm:pt modelId="{2083AC5D-43D7-4935-BF74-B5ADC08D564A}" type="pres">
      <dgm:prSet presAssocID="{2E24C992-783D-4873-9E25-64187DEF3F58}" presName="vert1" presStyleCnt="0"/>
      <dgm:spPr/>
    </dgm:pt>
    <dgm:pt modelId="{708DBFF1-9FC2-4187-B4A1-BE71FE9ECF3A}" type="pres">
      <dgm:prSet presAssocID="{DE83DD6F-AF30-402E-8AA2-B3D559547B23}" presName="thickLine" presStyleLbl="alignNode1" presStyleIdx="4" presStyleCnt="10"/>
      <dgm:spPr/>
    </dgm:pt>
    <dgm:pt modelId="{6A71A4DE-B988-4181-81D3-8F922F785EEE}" type="pres">
      <dgm:prSet presAssocID="{DE83DD6F-AF30-402E-8AA2-B3D559547B23}" presName="horz1" presStyleCnt="0"/>
      <dgm:spPr/>
    </dgm:pt>
    <dgm:pt modelId="{036E8268-A16D-43E1-8F3B-DA2D1422BD93}" type="pres">
      <dgm:prSet presAssocID="{DE83DD6F-AF30-402E-8AA2-B3D559547B23}" presName="tx1" presStyleLbl="revTx" presStyleIdx="4" presStyleCnt="10"/>
      <dgm:spPr/>
    </dgm:pt>
    <dgm:pt modelId="{18B8666E-CED9-442C-8204-103906F940F3}" type="pres">
      <dgm:prSet presAssocID="{DE83DD6F-AF30-402E-8AA2-B3D559547B23}" presName="vert1" presStyleCnt="0"/>
      <dgm:spPr/>
    </dgm:pt>
    <dgm:pt modelId="{221BCB29-897D-46E2-9AF5-B855F1BA3299}" type="pres">
      <dgm:prSet presAssocID="{61D6E356-0465-42A3-AD90-F01D4FE9846B}" presName="thickLine" presStyleLbl="alignNode1" presStyleIdx="5" presStyleCnt="10"/>
      <dgm:spPr/>
    </dgm:pt>
    <dgm:pt modelId="{55342C29-8192-41FE-B7FF-B0E96065D259}" type="pres">
      <dgm:prSet presAssocID="{61D6E356-0465-42A3-AD90-F01D4FE9846B}" presName="horz1" presStyleCnt="0"/>
      <dgm:spPr/>
    </dgm:pt>
    <dgm:pt modelId="{381484C6-D438-4CD4-B94C-2EEF0318C8AD}" type="pres">
      <dgm:prSet presAssocID="{61D6E356-0465-42A3-AD90-F01D4FE9846B}" presName="tx1" presStyleLbl="revTx" presStyleIdx="5" presStyleCnt="10"/>
      <dgm:spPr/>
    </dgm:pt>
    <dgm:pt modelId="{E43FA4D4-9505-4CC9-BDEC-A2A385B485D3}" type="pres">
      <dgm:prSet presAssocID="{61D6E356-0465-42A3-AD90-F01D4FE9846B}" presName="vert1" presStyleCnt="0"/>
      <dgm:spPr/>
    </dgm:pt>
    <dgm:pt modelId="{81A6985F-96FE-43F2-994F-2A8DB9E23418}" type="pres">
      <dgm:prSet presAssocID="{793D5F46-678E-49AB-9B91-C9FBE730DE75}" presName="thickLine" presStyleLbl="alignNode1" presStyleIdx="6" presStyleCnt="10"/>
      <dgm:spPr/>
    </dgm:pt>
    <dgm:pt modelId="{CC2249FD-78DE-47E9-A53C-08295764CEE1}" type="pres">
      <dgm:prSet presAssocID="{793D5F46-678E-49AB-9B91-C9FBE730DE75}" presName="horz1" presStyleCnt="0"/>
      <dgm:spPr/>
    </dgm:pt>
    <dgm:pt modelId="{3F53239C-8661-4F55-BB9C-AAFE2774B383}" type="pres">
      <dgm:prSet presAssocID="{793D5F46-678E-49AB-9B91-C9FBE730DE75}" presName="tx1" presStyleLbl="revTx" presStyleIdx="6" presStyleCnt="10"/>
      <dgm:spPr/>
    </dgm:pt>
    <dgm:pt modelId="{F825ED9A-FE20-44AD-97BA-87E2477FA4FE}" type="pres">
      <dgm:prSet presAssocID="{793D5F46-678E-49AB-9B91-C9FBE730DE75}" presName="vert1" presStyleCnt="0"/>
      <dgm:spPr/>
    </dgm:pt>
    <dgm:pt modelId="{938C81C2-057B-4C94-A9AA-D1386BE0140E}" type="pres">
      <dgm:prSet presAssocID="{66E051B9-9C2D-42C3-BE43-2A0668C41048}" presName="thickLine" presStyleLbl="alignNode1" presStyleIdx="7" presStyleCnt="10"/>
      <dgm:spPr/>
    </dgm:pt>
    <dgm:pt modelId="{37E84696-AC05-4ECC-ABF6-F70D3DF3516C}" type="pres">
      <dgm:prSet presAssocID="{66E051B9-9C2D-42C3-BE43-2A0668C41048}" presName="horz1" presStyleCnt="0"/>
      <dgm:spPr/>
    </dgm:pt>
    <dgm:pt modelId="{69608D94-90B0-4D55-9E20-30E5B0B61741}" type="pres">
      <dgm:prSet presAssocID="{66E051B9-9C2D-42C3-BE43-2A0668C41048}" presName="tx1" presStyleLbl="revTx" presStyleIdx="7" presStyleCnt="10"/>
      <dgm:spPr/>
    </dgm:pt>
    <dgm:pt modelId="{A421AE4D-DF07-4443-8AF8-E4DB8EF64C74}" type="pres">
      <dgm:prSet presAssocID="{66E051B9-9C2D-42C3-BE43-2A0668C41048}" presName="vert1" presStyleCnt="0"/>
      <dgm:spPr/>
    </dgm:pt>
    <dgm:pt modelId="{65F1D611-2175-4E0C-82D2-DCC334411057}" type="pres">
      <dgm:prSet presAssocID="{27AF6E87-4491-4E0E-89C7-1B1EBBF1FBA3}" presName="thickLine" presStyleLbl="alignNode1" presStyleIdx="8" presStyleCnt="10"/>
      <dgm:spPr/>
    </dgm:pt>
    <dgm:pt modelId="{00714056-1ED3-4D51-8AE3-2E7587E3537F}" type="pres">
      <dgm:prSet presAssocID="{27AF6E87-4491-4E0E-89C7-1B1EBBF1FBA3}" presName="horz1" presStyleCnt="0"/>
      <dgm:spPr/>
    </dgm:pt>
    <dgm:pt modelId="{BAC4BF0D-F628-485C-8ABB-0CFE3D03D181}" type="pres">
      <dgm:prSet presAssocID="{27AF6E87-4491-4E0E-89C7-1B1EBBF1FBA3}" presName="tx1" presStyleLbl="revTx" presStyleIdx="8" presStyleCnt="10"/>
      <dgm:spPr/>
    </dgm:pt>
    <dgm:pt modelId="{0364BE03-3254-4DF3-B4FB-4ED92C6E68C6}" type="pres">
      <dgm:prSet presAssocID="{27AF6E87-4491-4E0E-89C7-1B1EBBF1FBA3}" presName="vert1" presStyleCnt="0"/>
      <dgm:spPr/>
    </dgm:pt>
    <dgm:pt modelId="{11D55608-3191-44D5-8C16-CAD7A2B11405}" type="pres">
      <dgm:prSet presAssocID="{32AC99C9-CAA3-4149-AF96-D397F120E374}" presName="thickLine" presStyleLbl="alignNode1" presStyleIdx="9" presStyleCnt="10"/>
      <dgm:spPr/>
    </dgm:pt>
    <dgm:pt modelId="{A96EFF0C-C329-4450-897B-B33EC0F9FE35}" type="pres">
      <dgm:prSet presAssocID="{32AC99C9-CAA3-4149-AF96-D397F120E374}" presName="horz1" presStyleCnt="0"/>
      <dgm:spPr/>
    </dgm:pt>
    <dgm:pt modelId="{EB539F7B-F76C-44D1-AD35-3B67038718DB}" type="pres">
      <dgm:prSet presAssocID="{32AC99C9-CAA3-4149-AF96-D397F120E374}" presName="tx1" presStyleLbl="revTx" presStyleIdx="9" presStyleCnt="10"/>
      <dgm:spPr/>
    </dgm:pt>
    <dgm:pt modelId="{B47B9489-FD05-4497-8CF0-13E0C2F8F62B}" type="pres">
      <dgm:prSet presAssocID="{32AC99C9-CAA3-4149-AF96-D397F120E374}" presName="vert1" presStyleCnt="0"/>
      <dgm:spPr/>
    </dgm:pt>
  </dgm:ptLst>
  <dgm:cxnLst>
    <dgm:cxn modelId="{9220A706-6065-42FC-BEF2-663ED860D741}" type="presOf" srcId="{40DAC657-84CF-431F-A14F-526A5F9C3D13}" destId="{F158D725-C70E-4F70-BE44-A58869120BD6}" srcOrd="0" destOrd="0" presId="urn:microsoft.com/office/officeart/2008/layout/LinedList"/>
    <dgm:cxn modelId="{E1FDBE09-9EA7-44F2-8F34-B47B351E5A24}" srcId="{40DAC657-84CF-431F-A14F-526A5F9C3D13}" destId="{27AF6E87-4491-4E0E-89C7-1B1EBBF1FBA3}" srcOrd="8" destOrd="0" parTransId="{624D9EBB-EBA9-4104-A140-CD75040B80B8}" sibTransId="{5168B268-D7AE-4A43-9BD4-BF34E758AAE6}"/>
    <dgm:cxn modelId="{5750F00D-2ADE-4985-B735-17CDB14B9AFE}" type="presOf" srcId="{61D6E356-0465-42A3-AD90-F01D4FE9846B}" destId="{381484C6-D438-4CD4-B94C-2EEF0318C8AD}" srcOrd="0" destOrd="0" presId="urn:microsoft.com/office/officeart/2008/layout/LinedList"/>
    <dgm:cxn modelId="{14220D3F-5FB3-429C-AF96-3218DBF9D197}" type="presOf" srcId="{66E051B9-9C2D-42C3-BE43-2A0668C41048}" destId="{69608D94-90B0-4D55-9E20-30E5B0B61741}" srcOrd="0" destOrd="0" presId="urn:microsoft.com/office/officeart/2008/layout/LinedList"/>
    <dgm:cxn modelId="{831C8D62-5134-45CA-808D-AE0099D8DA0D}" srcId="{40DAC657-84CF-431F-A14F-526A5F9C3D13}" destId="{5D35ADFC-1061-4DD3-81E5-A5C3B9EE2248}" srcOrd="1" destOrd="0" parTransId="{9257175F-F2DC-44D2-AFB1-00529175125B}" sibTransId="{DF3CBE15-3C67-49A7-9C5F-2AC3DCC1CB02}"/>
    <dgm:cxn modelId="{9827C044-A779-4E0B-B60C-F4B6C9B01513}" type="presOf" srcId="{5D35ADFC-1061-4DD3-81E5-A5C3B9EE2248}" destId="{24F66EA9-B237-454D-9D97-9DC597EFBA9C}" srcOrd="0" destOrd="0" presId="urn:microsoft.com/office/officeart/2008/layout/LinedList"/>
    <dgm:cxn modelId="{BEB69847-DA9E-4447-AF40-C12F1CFF6BDB}" type="presOf" srcId="{DE83DD6F-AF30-402E-8AA2-B3D559547B23}" destId="{036E8268-A16D-43E1-8F3B-DA2D1422BD93}" srcOrd="0" destOrd="0" presId="urn:microsoft.com/office/officeart/2008/layout/LinedList"/>
    <dgm:cxn modelId="{B1EC764B-5F0F-4643-A26B-3BC8DDEC99F5}" srcId="{40DAC657-84CF-431F-A14F-526A5F9C3D13}" destId="{DE83DD6F-AF30-402E-8AA2-B3D559547B23}" srcOrd="4" destOrd="0" parTransId="{DA9DB429-5D89-41AD-8332-B49D42EA91FF}" sibTransId="{11B7EB3D-B026-4ED6-81B4-C865C00A24B4}"/>
    <dgm:cxn modelId="{570AAE57-E9EB-4788-82DA-6B1539D7EDA3}" srcId="{40DAC657-84CF-431F-A14F-526A5F9C3D13}" destId="{793D5F46-678E-49AB-9B91-C9FBE730DE75}" srcOrd="6" destOrd="0" parTransId="{00ADE637-00DC-44D1-9517-CD047F208B92}" sibTransId="{D1D6C9D8-6516-4996-A75B-FE353B777D51}"/>
    <dgm:cxn modelId="{095B2779-F4A2-4FAF-96B1-DBB9B1988B0B}" srcId="{40DAC657-84CF-431F-A14F-526A5F9C3D13}" destId="{66E051B9-9C2D-42C3-BE43-2A0668C41048}" srcOrd="7" destOrd="0" parTransId="{B1AE02BF-0E70-403D-8F1C-E386F7221421}" sibTransId="{AB961F05-B769-4DB0-A8FC-5A25F2AD0B9C}"/>
    <dgm:cxn modelId="{4EE02D96-9E6E-4426-AAB1-C0BD237277C0}" srcId="{40DAC657-84CF-431F-A14F-526A5F9C3D13}" destId="{61D6E356-0465-42A3-AD90-F01D4FE9846B}" srcOrd="5" destOrd="0" parTransId="{BDB76F67-984A-4C4C-8CC3-716C950310B8}" sibTransId="{5D65B72A-3547-41B6-A8D9-B210AFEDA00B}"/>
    <dgm:cxn modelId="{EC1C749F-70C1-4F7C-9FCE-CE84A10CDE7F}" srcId="{40DAC657-84CF-431F-A14F-526A5F9C3D13}" destId="{32AC99C9-CAA3-4149-AF96-D397F120E374}" srcOrd="9" destOrd="0" parTransId="{FF2DAE9D-D541-44D6-8606-FB9F6FA8FA3C}" sibTransId="{B9C5CD13-AD94-474D-A7A7-75A83885FF0B}"/>
    <dgm:cxn modelId="{C87A80A8-1E81-4B96-97EB-6E8EC43F92AA}" srcId="{40DAC657-84CF-431F-A14F-526A5F9C3D13}" destId="{2E24C992-783D-4873-9E25-64187DEF3F58}" srcOrd="3" destOrd="0" parTransId="{87351EEC-6C2D-48F3-97C4-9B3BD58CEE1C}" sibTransId="{54602E35-59FF-46B7-9720-131903198D0D}"/>
    <dgm:cxn modelId="{70CEA0AA-E0AC-41F5-ADF5-8D526D05E689}" type="presOf" srcId="{6F9838FD-076F-44F3-BCE5-D29262AC48EB}" destId="{320A3EB2-F749-4DF6-B5DC-F5EA586EF3B0}" srcOrd="0" destOrd="0" presId="urn:microsoft.com/office/officeart/2008/layout/LinedList"/>
    <dgm:cxn modelId="{D3175EBC-FA49-4FCF-8D5F-1D94CA23B441}" type="presOf" srcId="{32AC99C9-CAA3-4149-AF96-D397F120E374}" destId="{EB539F7B-F76C-44D1-AD35-3B67038718DB}" srcOrd="0" destOrd="0" presId="urn:microsoft.com/office/officeart/2008/layout/LinedList"/>
    <dgm:cxn modelId="{15C26CBE-5DC8-4CB1-91CA-A89053A2327F}" srcId="{40DAC657-84CF-431F-A14F-526A5F9C3D13}" destId="{EFA4AECD-662C-47F1-89BE-00B0C52FA07D}" srcOrd="2" destOrd="0" parTransId="{A3CA5CBC-6E97-4D3E-8439-FF281FC116C9}" sibTransId="{79624263-E902-4A2A-8782-1D33CABF2950}"/>
    <dgm:cxn modelId="{5D969EC3-5E0E-4796-B81E-C9240433B7BC}" type="presOf" srcId="{2E24C992-783D-4873-9E25-64187DEF3F58}" destId="{B86AB348-6AE5-44D3-8598-934FD12A8490}" srcOrd="0" destOrd="0" presId="urn:microsoft.com/office/officeart/2008/layout/LinedList"/>
    <dgm:cxn modelId="{8C6682D6-A0DC-4F9F-8912-B9E367603D86}" type="presOf" srcId="{EFA4AECD-662C-47F1-89BE-00B0C52FA07D}" destId="{E4EC5F6D-9CD4-42F7-83B3-80FBC3BB4637}" srcOrd="0" destOrd="0" presId="urn:microsoft.com/office/officeart/2008/layout/LinedList"/>
    <dgm:cxn modelId="{806AB5E3-0174-434B-8B85-07CA901AB756}" type="presOf" srcId="{27AF6E87-4491-4E0E-89C7-1B1EBBF1FBA3}" destId="{BAC4BF0D-F628-485C-8ABB-0CFE3D03D181}" srcOrd="0" destOrd="0" presId="urn:microsoft.com/office/officeart/2008/layout/LinedList"/>
    <dgm:cxn modelId="{636A29E4-8F7E-40D1-82C0-5DED6724059E}" type="presOf" srcId="{793D5F46-678E-49AB-9B91-C9FBE730DE75}" destId="{3F53239C-8661-4F55-BB9C-AAFE2774B383}" srcOrd="0" destOrd="0" presId="urn:microsoft.com/office/officeart/2008/layout/LinedList"/>
    <dgm:cxn modelId="{026A20FC-EC1D-49E8-B4D9-EE8E47B70777}" srcId="{40DAC657-84CF-431F-A14F-526A5F9C3D13}" destId="{6F9838FD-076F-44F3-BCE5-D29262AC48EB}" srcOrd="0" destOrd="0" parTransId="{9DB6FC66-3EDB-4E9A-91F6-C525CC128CDC}" sibTransId="{88537A76-B480-41D7-841E-F2068E7B146F}"/>
    <dgm:cxn modelId="{17BF4F2A-520B-41B6-B4AD-972DDCF78805}" type="presParOf" srcId="{F158D725-C70E-4F70-BE44-A58869120BD6}" destId="{A60CEED2-2F86-4AEE-AA3A-09CFDC919179}" srcOrd="0" destOrd="0" presId="urn:microsoft.com/office/officeart/2008/layout/LinedList"/>
    <dgm:cxn modelId="{9416EC43-DBE2-4362-8B30-CFB3FD0E4B99}" type="presParOf" srcId="{F158D725-C70E-4F70-BE44-A58869120BD6}" destId="{E1CF2CCF-3230-4F44-B0FA-952E5985E4F4}" srcOrd="1" destOrd="0" presId="urn:microsoft.com/office/officeart/2008/layout/LinedList"/>
    <dgm:cxn modelId="{B8381612-99B7-4C46-B576-15F5E5F4B86F}" type="presParOf" srcId="{E1CF2CCF-3230-4F44-B0FA-952E5985E4F4}" destId="{320A3EB2-F749-4DF6-B5DC-F5EA586EF3B0}" srcOrd="0" destOrd="0" presId="urn:microsoft.com/office/officeart/2008/layout/LinedList"/>
    <dgm:cxn modelId="{2419FD23-DB62-421F-AB80-85176B576600}" type="presParOf" srcId="{E1CF2CCF-3230-4F44-B0FA-952E5985E4F4}" destId="{EFCBE5AB-1692-416C-9EE6-CF9C65DE6DD4}" srcOrd="1" destOrd="0" presId="urn:microsoft.com/office/officeart/2008/layout/LinedList"/>
    <dgm:cxn modelId="{45EECF72-3853-4F08-B6BE-4DAA0B3A4BBF}" type="presParOf" srcId="{F158D725-C70E-4F70-BE44-A58869120BD6}" destId="{A6660399-59AC-46A1-806C-CCE8873DE4E6}" srcOrd="2" destOrd="0" presId="urn:microsoft.com/office/officeart/2008/layout/LinedList"/>
    <dgm:cxn modelId="{F75B2CE8-3AAF-47C4-B92E-95B5C84A3E0E}" type="presParOf" srcId="{F158D725-C70E-4F70-BE44-A58869120BD6}" destId="{EAD9332D-EB35-47CB-B881-CB544AC09528}" srcOrd="3" destOrd="0" presId="urn:microsoft.com/office/officeart/2008/layout/LinedList"/>
    <dgm:cxn modelId="{4D045F00-9822-4029-B638-082F10109F52}" type="presParOf" srcId="{EAD9332D-EB35-47CB-B881-CB544AC09528}" destId="{24F66EA9-B237-454D-9D97-9DC597EFBA9C}" srcOrd="0" destOrd="0" presId="urn:microsoft.com/office/officeart/2008/layout/LinedList"/>
    <dgm:cxn modelId="{0FB4BA95-39E7-4563-8583-F781578036F6}" type="presParOf" srcId="{EAD9332D-EB35-47CB-B881-CB544AC09528}" destId="{025F8A9E-D28F-49F9-9D75-33C225D6E1FA}" srcOrd="1" destOrd="0" presId="urn:microsoft.com/office/officeart/2008/layout/LinedList"/>
    <dgm:cxn modelId="{DAB50BFF-FF28-4872-AA71-E73334ADC630}" type="presParOf" srcId="{F158D725-C70E-4F70-BE44-A58869120BD6}" destId="{BB70BD2D-9ADA-4D86-BE7A-EC9B583493AE}" srcOrd="4" destOrd="0" presId="urn:microsoft.com/office/officeart/2008/layout/LinedList"/>
    <dgm:cxn modelId="{C5896C5E-916A-4E7F-B918-3754348506FA}" type="presParOf" srcId="{F158D725-C70E-4F70-BE44-A58869120BD6}" destId="{4D9FA063-DB98-4DD9-8300-60385C73AD42}" srcOrd="5" destOrd="0" presId="urn:microsoft.com/office/officeart/2008/layout/LinedList"/>
    <dgm:cxn modelId="{C6EEE2C0-E8FE-44C3-A234-265A302B1DDD}" type="presParOf" srcId="{4D9FA063-DB98-4DD9-8300-60385C73AD42}" destId="{E4EC5F6D-9CD4-42F7-83B3-80FBC3BB4637}" srcOrd="0" destOrd="0" presId="urn:microsoft.com/office/officeart/2008/layout/LinedList"/>
    <dgm:cxn modelId="{0C35CCF6-771A-430A-B682-178A453F256B}" type="presParOf" srcId="{4D9FA063-DB98-4DD9-8300-60385C73AD42}" destId="{AF659079-E0CD-4C49-8F16-C8307F6A2A42}" srcOrd="1" destOrd="0" presId="urn:microsoft.com/office/officeart/2008/layout/LinedList"/>
    <dgm:cxn modelId="{B16E204B-B06A-47F4-B32A-4936681E76AD}" type="presParOf" srcId="{F158D725-C70E-4F70-BE44-A58869120BD6}" destId="{0C23724B-158F-4B17-AD17-039AABAE0874}" srcOrd="6" destOrd="0" presId="urn:microsoft.com/office/officeart/2008/layout/LinedList"/>
    <dgm:cxn modelId="{E75D8F4B-07AE-4794-83D9-7E9785360E93}" type="presParOf" srcId="{F158D725-C70E-4F70-BE44-A58869120BD6}" destId="{14530A90-2493-448D-B92F-BD8C71578C95}" srcOrd="7" destOrd="0" presId="urn:microsoft.com/office/officeart/2008/layout/LinedList"/>
    <dgm:cxn modelId="{67ABA13D-1747-407B-9F3D-1EBAF9B84009}" type="presParOf" srcId="{14530A90-2493-448D-B92F-BD8C71578C95}" destId="{B86AB348-6AE5-44D3-8598-934FD12A8490}" srcOrd="0" destOrd="0" presId="urn:microsoft.com/office/officeart/2008/layout/LinedList"/>
    <dgm:cxn modelId="{E5815273-AF59-4E04-8760-52B126BD2B0D}" type="presParOf" srcId="{14530A90-2493-448D-B92F-BD8C71578C95}" destId="{2083AC5D-43D7-4935-BF74-B5ADC08D564A}" srcOrd="1" destOrd="0" presId="urn:microsoft.com/office/officeart/2008/layout/LinedList"/>
    <dgm:cxn modelId="{963AD8ED-2A1A-4C3B-A101-9B62968491A7}" type="presParOf" srcId="{F158D725-C70E-4F70-BE44-A58869120BD6}" destId="{708DBFF1-9FC2-4187-B4A1-BE71FE9ECF3A}" srcOrd="8" destOrd="0" presId="urn:microsoft.com/office/officeart/2008/layout/LinedList"/>
    <dgm:cxn modelId="{2D7E669C-4098-4B9B-B3A7-37CC775473DD}" type="presParOf" srcId="{F158D725-C70E-4F70-BE44-A58869120BD6}" destId="{6A71A4DE-B988-4181-81D3-8F922F785EEE}" srcOrd="9" destOrd="0" presId="urn:microsoft.com/office/officeart/2008/layout/LinedList"/>
    <dgm:cxn modelId="{2A50BCD8-AAE4-4E87-A5A7-FFF68B40C39A}" type="presParOf" srcId="{6A71A4DE-B988-4181-81D3-8F922F785EEE}" destId="{036E8268-A16D-43E1-8F3B-DA2D1422BD93}" srcOrd="0" destOrd="0" presId="urn:microsoft.com/office/officeart/2008/layout/LinedList"/>
    <dgm:cxn modelId="{F1674632-9C6E-4036-8E33-DC2E5A36B3F2}" type="presParOf" srcId="{6A71A4DE-B988-4181-81D3-8F922F785EEE}" destId="{18B8666E-CED9-442C-8204-103906F940F3}" srcOrd="1" destOrd="0" presId="urn:microsoft.com/office/officeart/2008/layout/LinedList"/>
    <dgm:cxn modelId="{FF554725-E74D-458D-AA9E-EF7730A9901D}" type="presParOf" srcId="{F158D725-C70E-4F70-BE44-A58869120BD6}" destId="{221BCB29-897D-46E2-9AF5-B855F1BA3299}" srcOrd="10" destOrd="0" presId="urn:microsoft.com/office/officeart/2008/layout/LinedList"/>
    <dgm:cxn modelId="{DE53560D-C596-4224-9BBC-264FAB162147}" type="presParOf" srcId="{F158D725-C70E-4F70-BE44-A58869120BD6}" destId="{55342C29-8192-41FE-B7FF-B0E96065D259}" srcOrd="11" destOrd="0" presId="urn:microsoft.com/office/officeart/2008/layout/LinedList"/>
    <dgm:cxn modelId="{3201C511-CE8A-469E-8615-9D23F5E1774F}" type="presParOf" srcId="{55342C29-8192-41FE-B7FF-B0E96065D259}" destId="{381484C6-D438-4CD4-B94C-2EEF0318C8AD}" srcOrd="0" destOrd="0" presId="urn:microsoft.com/office/officeart/2008/layout/LinedList"/>
    <dgm:cxn modelId="{26815862-272E-46AF-964E-83AE6C94102C}" type="presParOf" srcId="{55342C29-8192-41FE-B7FF-B0E96065D259}" destId="{E43FA4D4-9505-4CC9-BDEC-A2A385B485D3}" srcOrd="1" destOrd="0" presId="urn:microsoft.com/office/officeart/2008/layout/LinedList"/>
    <dgm:cxn modelId="{34D14126-EBD8-4E0E-A886-F930F717BFB9}" type="presParOf" srcId="{F158D725-C70E-4F70-BE44-A58869120BD6}" destId="{81A6985F-96FE-43F2-994F-2A8DB9E23418}" srcOrd="12" destOrd="0" presId="urn:microsoft.com/office/officeart/2008/layout/LinedList"/>
    <dgm:cxn modelId="{5A7B15E3-2EAD-49B8-B49F-D191688C1B5A}" type="presParOf" srcId="{F158D725-C70E-4F70-BE44-A58869120BD6}" destId="{CC2249FD-78DE-47E9-A53C-08295764CEE1}" srcOrd="13" destOrd="0" presId="urn:microsoft.com/office/officeart/2008/layout/LinedList"/>
    <dgm:cxn modelId="{7F477424-8764-4736-9BF2-B368A78F0F13}" type="presParOf" srcId="{CC2249FD-78DE-47E9-A53C-08295764CEE1}" destId="{3F53239C-8661-4F55-BB9C-AAFE2774B383}" srcOrd="0" destOrd="0" presId="urn:microsoft.com/office/officeart/2008/layout/LinedList"/>
    <dgm:cxn modelId="{5646E384-5265-4074-BB01-DA426310D8FF}" type="presParOf" srcId="{CC2249FD-78DE-47E9-A53C-08295764CEE1}" destId="{F825ED9A-FE20-44AD-97BA-87E2477FA4FE}" srcOrd="1" destOrd="0" presId="urn:microsoft.com/office/officeart/2008/layout/LinedList"/>
    <dgm:cxn modelId="{D93B1A59-06FF-4F64-9E0D-85165707091B}" type="presParOf" srcId="{F158D725-C70E-4F70-BE44-A58869120BD6}" destId="{938C81C2-057B-4C94-A9AA-D1386BE0140E}" srcOrd="14" destOrd="0" presId="urn:microsoft.com/office/officeart/2008/layout/LinedList"/>
    <dgm:cxn modelId="{28005BE3-6A14-4353-81E0-6FEDFB6C02A2}" type="presParOf" srcId="{F158D725-C70E-4F70-BE44-A58869120BD6}" destId="{37E84696-AC05-4ECC-ABF6-F70D3DF3516C}" srcOrd="15" destOrd="0" presId="urn:microsoft.com/office/officeart/2008/layout/LinedList"/>
    <dgm:cxn modelId="{9DF58D9E-5008-4978-B27C-E2627A591B24}" type="presParOf" srcId="{37E84696-AC05-4ECC-ABF6-F70D3DF3516C}" destId="{69608D94-90B0-4D55-9E20-30E5B0B61741}" srcOrd="0" destOrd="0" presId="urn:microsoft.com/office/officeart/2008/layout/LinedList"/>
    <dgm:cxn modelId="{95A2165F-5975-4D90-A81B-5F38C4C3DA18}" type="presParOf" srcId="{37E84696-AC05-4ECC-ABF6-F70D3DF3516C}" destId="{A421AE4D-DF07-4443-8AF8-E4DB8EF64C74}" srcOrd="1" destOrd="0" presId="urn:microsoft.com/office/officeart/2008/layout/LinedList"/>
    <dgm:cxn modelId="{DEE4BF34-4C6A-4224-A9CF-BA69468ADEB9}" type="presParOf" srcId="{F158D725-C70E-4F70-BE44-A58869120BD6}" destId="{65F1D611-2175-4E0C-82D2-DCC334411057}" srcOrd="16" destOrd="0" presId="urn:microsoft.com/office/officeart/2008/layout/LinedList"/>
    <dgm:cxn modelId="{6C61F0E0-553D-4753-8DEC-E321214BEF0F}" type="presParOf" srcId="{F158D725-C70E-4F70-BE44-A58869120BD6}" destId="{00714056-1ED3-4D51-8AE3-2E7587E3537F}" srcOrd="17" destOrd="0" presId="urn:microsoft.com/office/officeart/2008/layout/LinedList"/>
    <dgm:cxn modelId="{DA4ACB12-EE26-4491-ACD2-95B33AE3052A}" type="presParOf" srcId="{00714056-1ED3-4D51-8AE3-2E7587E3537F}" destId="{BAC4BF0D-F628-485C-8ABB-0CFE3D03D181}" srcOrd="0" destOrd="0" presId="urn:microsoft.com/office/officeart/2008/layout/LinedList"/>
    <dgm:cxn modelId="{AB5A7ADC-BD02-45D1-90EC-AD8981FBCD1C}" type="presParOf" srcId="{00714056-1ED3-4D51-8AE3-2E7587E3537F}" destId="{0364BE03-3254-4DF3-B4FB-4ED92C6E68C6}" srcOrd="1" destOrd="0" presId="urn:microsoft.com/office/officeart/2008/layout/LinedList"/>
    <dgm:cxn modelId="{60E85F4A-A568-4B4A-9D7A-A9C29A84A0C3}" type="presParOf" srcId="{F158D725-C70E-4F70-BE44-A58869120BD6}" destId="{11D55608-3191-44D5-8C16-CAD7A2B11405}" srcOrd="18" destOrd="0" presId="urn:microsoft.com/office/officeart/2008/layout/LinedList"/>
    <dgm:cxn modelId="{67F45EDD-E750-4DBF-A791-CA19A37F6F4C}" type="presParOf" srcId="{F158D725-C70E-4F70-BE44-A58869120BD6}" destId="{A96EFF0C-C329-4450-897B-B33EC0F9FE35}" srcOrd="19" destOrd="0" presId="urn:microsoft.com/office/officeart/2008/layout/LinedList"/>
    <dgm:cxn modelId="{7750F4CA-A393-4D0F-9D5A-2E5342F8412B}" type="presParOf" srcId="{A96EFF0C-C329-4450-897B-B33EC0F9FE35}" destId="{EB539F7B-F76C-44D1-AD35-3B67038718DB}" srcOrd="0" destOrd="0" presId="urn:microsoft.com/office/officeart/2008/layout/LinedList"/>
    <dgm:cxn modelId="{E0AC42E9-B509-4C10-9F28-95D33C2695F2}" type="presParOf" srcId="{A96EFF0C-C329-4450-897B-B33EC0F9FE35}" destId="{B47B9489-FD05-4497-8CF0-13E0C2F8F6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CEED2-2F86-4AEE-AA3A-09CFDC919179}">
      <dsp:nvSpPr>
        <dsp:cNvPr id="0" name=""/>
        <dsp:cNvSpPr/>
      </dsp:nvSpPr>
      <dsp:spPr>
        <a:xfrm>
          <a:off x="0" y="686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0A3EB2-F749-4DF6-B5DC-F5EA586EF3B0}">
      <dsp:nvSpPr>
        <dsp:cNvPr id="0" name=""/>
        <dsp:cNvSpPr/>
      </dsp:nvSpPr>
      <dsp:spPr>
        <a:xfrm>
          <a:off x="0" y="686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Tavoitteena mielekkään jatkopolun löytäminen jokaiselle osallistujalle</a:t>
          </a:r>
          <a:endParaRPr lang="en-US" sz="2100" kern="1200" dirty="0"/>
        </a:p>
      </dsp:txBody>
      <dsp:txXfrm>
        <a:off x="0" y="686"/>
        <a:ext cx="7817948" cy="562288"/>
      </dsp:txXfrm>
    </dsp:sp>
    <dsp:sp modelId="{A6660399-59AC-46A1-806C-CCE8873DE4E6}">
      <dsp:nvSpPr>
        <dsp:cNvPr id="0" name=""/>
        <dsp:cNvSpPr/>
      </dsp:nvSpPr>
      <dsp:spPr>
        <a:xfrm>
          <a:off x="0" y="562975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F66EA9-B237-454D-9D97-9DC597EFBA9C}">
      <dsp:nvSpPr>
        <dsp:cNvPr id="0" name=""/>
        <dsp:cNvSpPr/>
      </dsp:nvSpPr>
      <dsp:spPr>
        <a:xfrm>
          <a:off x="0" y="562975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200" b="1" kern="1200" dirty="0"/>
            <a:t>Valmennus koostuu:</a:t>
          </a:r>
          <a:endParaRPr lang="en-US" sz="3200" kern="1200" dirty="0"/>
        </a:p>
      </dsp:txBody>
      <dsp:txXfrm>
        <a:off x="0" y="562975"/>
        <a:ext cx="7817948" cy="562288"/>
      </dsp:txXfrm>
    </dsp:sp>
    <dsp:sp modelId="{BB70BD2D-9ADA-4D86-BE7A-EC9B583493AE}">
      <dsp:nvSpPr>
        <dsp:cNvPr id="0" name=""/>
        <dsp:cNvSpPr/>
      </dsp:nvSpPr>
      <dsp:spPr>
        <a:xfrm>
          <a:off x="0" y="1125263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C5F6D-9CD4-42F7-83B3-80FBC3BB4637}">
      <dsp:nvSpPr>
        <dsp:cNvPr id="0" name=""/>
        <dsp:cNvSpPr/>
      </dsp:nvSpPr>
      <dsp:spPr>
        <a:xfrm>
          <a:off x="0" y="1125263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   alkuhaastattelu</a:t>
          </a:r>
          <a:endParaRPr lang="en-US" sz="2100" kern="1200" dirty="0"/>
        </a:p>
      </dsp:txBody>
      <dsp:txXfrm>
        <a:off x="0" y="1125263"/>
        <a:ext cx="7817948" cy="562288"/>
      </dsp:txXfrm>
    </dsp:sp>
    <dsp:sp modelId="{0C23724B-158F-4B17-AD17-039AABAE0874}">
      <dsp:nvSpPr>
        <dsp:cNvPr id="0" name=""/>
        <dsp:cNvSpPr/>
      </dsp:nvSpPr>
      <dsp:spPr>
        <a:xfrm>
          <a:off x="0" y="1687552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6AB348-6AE5-44D3-8598-934FD12A8490}">
      <dsp:nvSpPr>
        <dsp:cNvPr id="0" name=""/>
        <dsp:cNvSpPr/>
      </dsp:nvSpPr>
      <dsp:spPr>
        <a:xfrm>
          <a:off x="0" y="1687552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   yksilöllinen suunnitelma</a:t>
          </a:r>
          <a:endParaRPr lang="en-US" sz="2100" kern="1200" dirty="0"/>
        </a:p>
      </dsp:txBody>
      <dsp:txXfrm>
        <a:off x="0" y="1687552"/>
        <a:ext cx="7817948" cy="562288"/>
      </dsp:txXfrm>
    </dsp:sp>
    <dsp:sp modelId="{708DBFF1-9FC2-4187-B4A1-BE71FE9ECF3A}">
      <dsp:nvSpPr>
        <dsp:cNvPr id="0" name=""/>
        <dsp:cNvSpPr/>
      </dsp:nvSpPr>
      <dsp:spPr>
        <a:xfrm>
          <a:off x="0" y="2249840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E8268-A16D-43E1-8F3B-DA2D1422BD93}">
      <dsp:nvSpPr>
        <dsp:cNvPr id="0" name=""/>
        <dsp:cNvSpPr/>
      </dsp:nvSpPr>
      <dsp:spPr>
        <a:xfrm>
          <a:off x="0" y="2249840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   ryhmävalmennus</a:t>
          </a:r>
          <a:endParaRPr lang="en-US" sz="2100" kern="1200" dirty="0"/>
        </a:p>
      </dsp:txBody>
      <dsp:txXfrm>
        <a:off x="0" y="2249840"/>
        <a:ext cx="7817948" cy="562288"/>
      </dsp:txXfrm>
    </dsp:sp>
    <dsp:sp modelId="{221BCB29-897D-46E2-9AF5-B855F1BA3299}">
      <dsp:nvSpPr>
        <dsp:cNvPr id="0" name=""/>
        <dsp:cNvSpPr/>
      </dsp:nvSpPr>
      <dsp:spPr>
        <a:xfrm>
          <a:off x="0" y="2812128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484C6-D438-4CD4-B94C-2EEF0318C8AD}">
      <dsp:nvSpPr>
        <dsp:cNvPr id="0" name=""/>
        <dsp:cNvSpPr/>
      </dsp:nvSpPr>
      <dsp:spPr>
        <a:xfrm>
          <a:off x="0" y="2812128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   yksilötapaamiset</a:t>
          </a:r>
          <a:endParaRPr lang="en-US" sz="2100" kern="1200" dirty="0"/>
        </a:p>
      </dsp:txBody>
      <dsp:txXfrm>
        <a:off x="0" y="2812128"/>
        <a:ext cx="7817948" cy="562288"/>
      </dsp:txXfrm>
    </dsp:sp>
    <dsp:sp modelId="{81A6985F-96FE-43F2-994F-2A8DB9E23418}">
      <dsp:nvSpPr>
        <dsp:cNvPr id="0" name=""/>
        <dsp:cNvSpPr/>
      </dsp:nvSpPr>
      <dsp:spPr>
        <a:xfrm>
          <a:off x="0" y="3374417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3239C-8661-4F55-BB9C-AAFE2774B383}">
      <dsp:nvSpPr>
        <dsp:cNvPr id="0" name=""/>
        <dsp:cNvSpPr/>
      </dsp:nvSpPr>
      <dsp:spPr>
        <a:xfrm>
          <a:off x="0" y="3374417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   tuki työharjoittelussa</a:t>
          </a:r>
          <a:endParaRPr lang="en-US" sz="2100" kern="1200" dirty="0"/>
        </a:p>
      </dsp:txBody>
      <dsp:txXfrm>
        <a:off x="0" y="3374417"/>
        <a:ext cx="7817948" cy="562288"/>
      </dsp:txXfrm>
    </dsp:sp>
    <dsp:sp modelId="{938C81C2-057B-4C94-A9AA-D1386BE0140E}">
      <dsp:nvSpPr>
        <dsp:cNvPr id="0" name=""/>
        <dsp:cNvSpPr/>
      </dsp:nvSpPr>
      <dsp:spPr>
        <a:xfrm>
          <a:off x="0" y="3936705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08D94-90B0-4D55-9E20-30E5B0B61741}">
      <dsp:nvSpPr>
        <dsp:cNvPr id="0" name=""/>
        <dsp:cNvSpPr/>
      </dsp:nvSpPr>
      <dsp:spPr>
        <a:xfrm>
          <a:off x="0" y="3936705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>
              <a:solidFill>
                <a:srgbClr val="002060"/>
              </a:solidFill>
            </a:rPr>
            <a:t>   CV</a:t>
          </a:r>
          <a:r>
            <a:rPr lang="fi-FI" sz="2100" kern="1200" dirty="0"/>
            <a:t>, koulutushakemukset, työhakemukset</a:t>
          </a:r>
          <a:endParaRPr lang="en-US" sz="2100" kern="1200" dirty="0"/>
        </a:p>
      </dsp:txBody>
      <dsp:txXfrm>
        <a:off x="0" y="3936705"/>
        <a:ext cx="7817948" cy="562288"/>
      </dsp:txXfrm>
    </dsp:sp>
    <dsp:sp modelId="{65F1D611-2175-4E0C-82D2-DCC334411057}">
      <dsp:nvSpPr>
        <dsp:cNvPr id="0" name=""/>
        <dsp:cNvSpPr/>
      </dsp:nvSpPr>
      <dsp:spPr>
        <a:xfrm>
          <a:off x="0" y="4498994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C4BF0D-F628-485C-8ABB-0CFE3D03D181}">
      <dsp:nvSpPr>
        <dsp:cNvPr id="0" name=""/>
        <dsp:cNvSpPr/>
      </dsp:nvSpPr>
      <dsp:spPr>
        <a:xfrm>
          <a:off x="0" y="4498994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b="1" kern="1200" dirty="0"/>
            <a:t>Yhteistyössä TE-palvelujen kanssa   </a:t>
          </a:r>
          <a:endParaRPr lang="en-US" sz="2100" b="1" kern="1200" dirty="0"/>
        </a:p>
      </dsp:txBody>
      <dsp:txXfrm>
        <a:off x="0" y="4498994"/>
        <a:ext cx="7817948" cy="562288"/>
      </dsp:txXfrm>
    </dsp:sp>
    <dsp:sp modelId="{11D55608-3191-44D5-8C16-CAD7A2B11405}">
      <dsp:nvSpPr>
        <dsp:cNvPr id="0" name=""/>
        <dsp:cNvSpPr/>
      </dsp:nvSpPr>
      <dsp:spPr>
        <a:xfrm>
          <a:off x="0" y="5061282"/>
          <a:ext cx="781794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539F7B-F76C-44D1-AD35-3B67038718DB}">
      <dsp:nvSpPr>
        <dsp:cNvPr id="0" name=""/>
        <dsp:cNvSpPr/>
      </dsp:nvSpPr>
      <dsp:spPr>
        <a:xfrm>
          <a:off x="0" y="5061282"/>
          <a:ext cx="7817948" cy="562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b="1" kern="1200"/>
            <a:t>Valmennus jatkuu myös koulutuksen jälkeen tarpeen mukaan 1-3 kk!</a:t>
          </a:r>
          <a:endParaRPr lang="en-US" sz="2100" kern="1200"/>
        </a:p>
      </dsp:txBody>
      <dsp:txXfrm>
        <a:off x="0" y="5061282"/>
        <a:ext cx="7817948" cy="56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E8040A57-F2F6-49CB-B00B-EB9BFFAB4F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D783A0A-CD22-441E-9E9F-F1D70D1BE1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4BB86-01F2-441E-B81C-3E7280097B57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7E5E0ED-1503-4323-954E-C629509D48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3F7B8DC-6F75-42E3-BA04-5367D29D44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EAD3F-302A-4AEF-BD86-D1858B2EAC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64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0CAF0D-D0DE-4ACF-8402-72E9ADF3DEAE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BF3B0-1BD3-4441-8101-B29B24FF4C1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9089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Kerron tässä, että toimimme kahdella eri työllisyysalueella: Keski-Uudenmaan TE-palvelut ja Kerava-Sipoon työllisyysalue, ja kolmessa kunnassa koulutukset, mutta osallistujia saa tulla koko Keski-Uudeltamaalta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7960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BB0A7-57AE-4517-2A19-08D30F679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ADAB734-B592-35A4-49D4-1D21724FF3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F89C643-BB0B-244F-8E86-FE109D4908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/>
              <a:t>Kaikki upeita naisia!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011594-01F5-C807-11E7-604B196DF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90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Kerron tässä, että 3 koulutusta/vuosi, noin 3 kk, 3 kuntaa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449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cs typeface="Calibri"/>
              </a:rPr>
              <a:t>Kerron että suurin osa meidän osallistujista ei tiedä mikä on opisto. Kerron, että kohderyhmään kuulumisen yksi tunnusmerkki on, että ei osaa itsenäisesti hakeutua koulutuksiin. Annan esimerkin selkokielisyydestä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24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Työnhakutaidot nostan, kerron, että osallistujillamme ei ole pääsääntöisesti työnhakutaitoja. Siinä olisi hyvä irrallinen koulutuspalikka opistoille.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7773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739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0662A-0532-B18A-AEBD-2B2FD44AC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DB2C788-EB20-9725-A74A-850FA19A3B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C911857-B7DA-44E7-35EC-D2E6EDE5A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90CE599-C771-C00B-6D21-DEEB7193E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0527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3B271-ED88-A57D-C470-426068CDB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F282032-11E9-5007-D03F-11986EC4DA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B08D63A-0EB6-E00A-6316-03CA40BE6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>
              <a:cs typeface="Calibri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A47B58B-6FA3-4842-65A1-5D300F780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937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E29FF-802D-40D0-7BFC-AACA5DF85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9119F25-4FCD-CFF8-95E9-1999FE416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D68E3AAB-B0C6-E2F2-7549-FBCBC0B1F2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>
                <a:cs typeface="Calibri"/>
              </a:rPr>
              <a:t>Työssäolovelvoite: ei saa työttömyysetuutta, ennen kuin on täyttänyt 6 viikon työssäolovelvoitteen. Jos perhe on oikeutettu toimeentulotukeen: 1 kk perusosa – 20 %, seuraavat 5 kk: perusosa miinus 40 %!!! Alle 300 e!!!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9E2C38A-FC61-98DE-45A5-21FABE45A8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940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Jatkopoluksi lasketaan vain konkreettinen seuraava steppi työllistymisen polulla – mainitse kirjastokortti!</a:t>
            </a:r>
            <a:endParaRPr lang="fi-FI" dirty="0">
              <a:cs typeface="Calibri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70787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78E10-1169-58A5-7CA5-6C3DC761A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A15BECE-7F51-A9D8-E7EF-E5E5A6BB0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099666C-CE64-E67F-5323-8405303B2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BC2DCA1-9300-2452-F445-577A0EE42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0BF3B0-1BD3-4441-8101-B29B24FF4C11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01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3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586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48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32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3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22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98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58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30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43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FF7AB5-7356-4E70-9437-79B716ECB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B47E2C6-7C61-499D-AF94-8622379CF4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BEA6FF-E52C-4814-8E88-5023083C8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79A868-88F5-4CE1-98B5-585058472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9CA3E3-16D3-476B-89B4-94F519D40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6212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5FA436-F99D-4F29-839E-2466E2B53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60483-CEDF-44A2-9F58-5E51CB4B8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039E80-0EEE-42A5-9743-084429E89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3E39AC-9606-4537-B049-CC8BD4DA0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8C817D3-B5EB-453F-B289-4BACB183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110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B643FF-D5A9-45C3-BEC8-BF202D33B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1E3BDA4-2F12-4092-8018-D0662BF31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4F55642-8FC5-47C9-ADFE-9CB2FF7C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16802B-4BF5-4845-9B44-1E103BBAD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8D957AB-4221-480B-A3F1-8DE18C57B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2639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4FE664-2D2C-4B8A-941C-19AB0518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C51340-9270-457D-9CDA-DC4E6D096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6B45218-CF94-46DA-8AE3-7467E4862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379C77-C29C-411A-A481-F7405D054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20F07AE-1C65-45D2-B7E0-571ED2DE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CEE0378-BD49-41A6-8183-113FBC6EF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4236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4E8590-F062-4A42-90E6-36590093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1CC6848-F7B8-4C9E-A665-D5130A11E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0941D36-F3BB-4DB8-8066-92E759A8A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8EE4E4B-ACAF-4E5A-82DF-64C0D8BD9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D025257-821E-47C5-BB71-1E675140DE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FEFADC4-D485-424A-90B0-FB3EC4F59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0F9FC79-9C57-413C-82BB-DFF766E24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F2F8304-B9B2-41CB-8014-28FED23ED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3793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A9D79B-CA2A-4329-B794-4001E704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1D143EE-D7AD-4BF8-8627-51C8C99E6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FF528ED-B1E6-4E35-A106-691A5794C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E925270-A858-44F2-B7CE-0DB6D4CF6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0118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85F5801-21F2-4C93-8F55-58BC89B4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8E9A560-454B-4F80-8527-92AA85C7F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E621A84-DECA-4005-A771-CA8B9B02C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8814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387AF6-0EBD-441B-9F88-5AE63406C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0EB795-5DE6-4753-9698-DF446056F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8EC949-2ADC-402D-B516-1846553AB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F89BEB6-2138-4F5E-A9C6-970FA9F50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BEC5FE4-D72A-48CE-876E-75D21947B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5502F10-D3B2-4578-B148-3F0603789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6958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04B4D1C-D30B-4DE3-9491-CBF4F5E69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53C8B43-D517-4D4C-83B0-8CA12C430F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9983532-DF6F-48CD-B4FB-9F9BB7312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834180F-F9FD-4023-B22E-6F232FBF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67511DA-E3F9-427F-A690-5E13405E5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7FDA90-3B4E-4FE6-AE50-E5A41E84C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8805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601355-3E10-45FB-B491-A02E187CF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1A0B485-76A4-4DD4-932A-CCF00074F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12B53CF-4409-4289-A9B2-2A1FBB75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B7AA72F-29D2-4B6A-A8FD-C927D600C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6DAC706-54BE-4DC4-B405-0CD2B59B0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4551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09D70561-77D7-445C-A9D8-F76C7DB49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5DDDE9B-D7E3-4D88-B439-B7C0F647D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0DD445-9E84-4A93-B6F7-B10B002FC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D3058E8-B26A-4652-8A11-C4F70BC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50666D0-9C55-4254-8AD0-87B35C87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38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E4DB1F7-6FF0-45D3-8F16-A051AB25D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56192AD-27A7-4DE9-B0C1-663E98DAB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A8C2DCF-E5C4-426C-B2EA-635B038878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4516-7BE6-47CF-B11F-80FBAF49CF9F}" type="datetimeFigureOut">
              <a:rPr lang="fi-FI" smtClean="0"/>
              <a:t>29.10.2026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5CE6449-E2AB-4B94-8A7A-E59F87F05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648FEA-1987-4B08-BA24-4FAF19775B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C9BBA-C1B7-45AC-9CDB-DF9217E0A34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6913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mailto:Leena.lopponen@kerava.f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4C_5565BCDB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valtioneuvosto.fi/-/1410877/opiskelua-tyottomana-helpottavat-lakimuutokset-voimaan-1.7.2026" TargetMode="External"/><Relationship Id="rId4" Type="http://schemas.openxmlformats.org/officeDocument/2006/relationships/hyperlink" Target="https://tyomarkkinatori.fi/henkiloasiakkaat/koulutukset-ja-palvelut?m=0&amp;y=0&amp;pa=1&amp;eo=3&amp;s=All&amp;rs=All&amp;re=Al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keravan-opisto/hankkeet2/tyoelamapolku-suomeksi-hanke-2025-202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EE1462FC-5DBF-476A-9E6F-4F7FB2CDE277}"/>
              </a:ext>
            </a:extLst>
          </p:cNvPr>
          <p:cNvSpPr/>
          <p:nvPr/>
        </p:nvSpPr>
        <p:spPr>
          <a:xfrm>
            <a:off x="-2926" y="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5" name="Kuva 4" descr="Kuva, joka sisältää kohteen teksti, Fontti, logo, muotoilu&#10;&#10;Kuvaus luotu automaattisesti">
            <a:extLst>
              <a:ext uri="{FF2B5EF4-FFF2-40B4-BE49-F238E27FC236}">
                <a16:creationId xmlns:a16="http://schemas.microsoft.com/office/drawing/2014/main" id="{E5F054BF-8BCF-237B-9C4E-6B7F6C630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061" y="4222410"/>
            <a:ext cx="3038928" cy="2342309"/>
          </a:xfrm>
          <a:prstGeom prst="rect">
            <a:avLst/>
          </a:prstGeom>
        </p:spPr>
      </p:pic>
      <p:pic>
        <p:nvPicPr>
          <p:cNvPr id="8" name="Kuva 7" descr="Kuva, joka sisältää kohteen teksti, Fontti, Grafiikka, kuvakaappaus&#10;&#10;Kuvaus luotu automaattisesti">
            <a:extLst>
              <a:ext uri="{FF2B5EF4-FFF2-40B4-BE49-F238E27FC236}">
                <a16:creationId xmlns:a16="http://schemas.microsoft.com/office/drawing/2014/main" id="{85B63AF6-7F7A-91C6-A021-5CC0D5F0CA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65" y="4731845"/>
            <a:ext cx="1292193" cy="1532503"/>
          </a:xfrm>
          <a:prstGeom prst="rect">
            <a:avLst/>
          </a:prstGeom>
        </p:spPr>
      </p:pic>
      <p:pic>
        <p:nvPicPr>
          <p:cNvPr id="22" name="Kuva 21" descr="Kuva, joka sisältää kohteen teksti, Fontti, Grafiikka, graafinen suunnittelu&#10;&#10;Kuvaus luotu automaattisesti">
            <a:extLst>
              <a:ext uri="{FF2B5EF4-FFF2-40B4-BE49-F238E27FC236}">
                <a16:creationId xmlns:a16="http://schemas.microsoft.com/office/drawing/2014/main" id="{BFD5D9D0-F01B-EF04-2251-887EAB2650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070" y="5393565"/>
            <a:ext cx="2599362" cy="1068829"/>
          </a:xfrm>
          <a:prstGeom prst="rect">
            <a:avLst/>
          </a:prstGeom>
        </p:spPr>
      </p:pic>
      <p:sp>
        <p:nvSpPr>
          <p:cNvPr id="4" name="Otsikko 3">
            <a:extLst>
              <a:ext uri="{FF2B5EF4-FFF2-40B4-BE49-F238E27FC236}">
                <a16:creationId xmlns:a16="http://schemas.microsoft.com/office/drawing/2014/main" id="{5369E2CF-885E-7271-0BB6-030E9DEF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260" y="462561"/>
            <a:ext cx="6696601" cy="5465418"/>
          </a:xfrm>
        </p:spPr>
        <p:txBody>
          <a:bodyPr>
            <a:normAutofit/>
          </a:bodyPr>
          <a:lstStyle/>
          <a:p>
            <a:br>
              <a:rPr lang="fi-FI" sz="4400" b="1" dirty="0">
                <a:solidFill>
                  <a:srgbClr val="008080"/>
                </a:solidFill>
                <a:cs typeface="Calibri Light"/>
              </a:rPr>
            </a:br>
            <a:r>
              <a:rPr lang="fi-FI" sz="4900" b="1" dirty="0">
                <a:solidFill>
                  <a:srgbClr val="008080"/>
                </a:solidFill>
                <a:cs typeface="Calibri Light"/>
              </a:rPr>
              <a:t>Maahan muuttaneiden työ- ja opintovalmennus</a:t>
            </a:r>
            <a:br>
              <a:rPr lang="fi-FI" sz="4400" b="1" dirty="0">
                <a:solidFill>
                  <a:srgbClr val="008080"/>
                </a:solidFill>
                <a:cs typeface="Calibri Light"/>
              </a:rPr>
            </a:br>
            <a:r>
              <a:rPr lang="fi-FI" sz="4000" dirty="0">
                <a:solidFill>
                  <a:srgbClr val="008080"/>
                </a:solidFill>
                <a:cs typeface="Calibri Light"/>
              </a:rPr>
              <a:t>Työelämäpolku suomeksi –hankkeessa</a:t>
            </a:r>
            <a:br>
              <a:rPr lang="fi-FI" sz="4000" b="1" dirty="0">
                <a:solidFill>
                  <a:srgbClr val="008080"/>
                </a:solidFill>
                <a:cs typeface="Calibri Light"/>
              </a:rPr>
            </a:br>
            <a:br>
              <a:rPr lang="fi-FI" b="1" dirty="0">
                <a:cs typeface="Calibri Light"/>
              </a:rPr>
            </a:br>
            <a:br>
              <a:rPr lang="fi-FI" b="1" dirty="0">
                <a:cs typeface="Calibri Light"/>
              </a:rPr>
            </a:br>
            <a:br>
              <a:rPr lang="fi-FI" b="1" dirty="0">
                <a:cs typeface="Calibri Light"/>
              </a:rPr>
            </a:br>
            <a:endParaRPr lang="fi-FI" b="1" dirty="0">
              <a:cs typeface="Calibri Light"/>
            </a:endParaRPr>
          </a:p>
        </p:txBody>
      </p:sp>
      <p:pic>
        <p:nvPicPr>
          <p:cNvPr id="6" name="Picture 2" descr="Kuvassa voi olla 1 henkilö ja koru">
            <a:extLst>
              <a:ext uri="{FF2B5EF4-FFF2-40B4-BE49-F238E27FC236}">
                <a16:creationId xmlns:a16="http://schemas.microsoft.com/office/drawing/2014/main" id="{6F3006CF-6F7D-67F5-E27B-B70B7904E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131" y="909823"/>
            <a:ext cx="2155093" cy="29066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9DBB9C0-D5F0-495B-8C45-E358E67668BD}"/>
              </a:ext>
            </a:extLst>
          </p:cNvPr>
          <p:cNvSpPr txBox="1"/>
          <p:nvPr/>
        </p:nvSpPr>
        <p:spPr>
          <a:xfrm>
            <a:off x="9015214" y="4070126"/>
            <a:ext cx="30504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b="1" dirty="0">
                <a:cs typeface="Calibri"/>
              </a:rPr>
              <a:t>Hankekoordinaattori Leena Löppönen</a:t>
            </a:r>
          </a:p>
          <a:p>
            <a:r>
              <a:rPr lang="fi-FI" sz="2000" dirty="0">
                <a:cs typeface="Calibri"/>
              </a:rPr>
              <a:t>040 318 4897</a:t>
            </a:r>
          </a:p>
          <a:p>
            <a:r>
              <a:rPr lang="fi-FI" sz="2000" dirty="0">
                <a:cs typeface="Calibri"/>
                <a:hlinkClick r:id="rId7"/>
              </a:rPr>
              <a:t>leena.lopponen@kerava.fi</a:t>
            </a:r>
            <a:r>
              <a:rPr lang="fi-FI" sz="2000" dirty="0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90FD-244E-CBBE-07D6-0F8A157C3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E9F2B2BF-478F-FF3B-C780-D1FB48198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42" y="-78200"/>
            <a:ext cx="1004533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b="1" dirty="0"/>
              <a:t>Kohderyhmän kuvaus</a:t>
            </a:r>
            <a:endParaRPr lang="fi-FI" sz="4000" b="1" dirty="0"/>
          </a:p>
        </p:txBody>
      </p:sp>
      <p:sp>
        <p:nvSpPr>
          <p:cNvPr id="4" name="Sisällön paikkamerkki 13">
            <a:extLst>
              <a:ext uri="{FF2B5EF4-FFF2-40B4-BE49-F238E27FC236}">
                <a16:creationId xmlns:a16="http://schemas.microsoft.com/office/drawing/2014/main" id="{C77E6EAD-683E-67C2-890A-ADB6210D5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179" y="1247363"/>
            <a:ext cx="10620294" cy="5692201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lnSpc>
                <a:spcPct val="150000"/>
              </a:lnSpc>
            </a:pPr>
            <a:r>
              <a:rPr lang="fi-FI" sz="2600" dirty="0"/>
              <a:t>Heikossa työmarkkina-asemassa, vahva tuen ja ohjauksen tarve</a:t>
            </a:r>
          </a:p>
          <a:p>
            <a:pPr lvl="1">
              <a:lnSpc>
                <a:spcPct val="150000"/>
              </a:lnSpc>
            </a:pPr>
            <a:r>
              <a:rPr lang="fi-FI" sz="2600" dirty="0"/>
              <a:t>Suomen kieli 0 – A2.2 eli alkeet – kehittyvä perustaso </a:t>
            </a:r>
          </a:p>
          <a:p>
            <a:pPr lvl="1">
              <a:lnSpc>
                <a:spcPct val="150000"/>
              </a:lnSpc>
            </a:pPr>
            <a:r>
              <a:rPr lang="fi-FI" sz="2600" dirty="0"/>
              <a:t>Pääsääntöisesti työtön työnhakija, voi olla myös työelämän ulkopuolella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Asunut Suomessa keskimäärin yli 10 v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Löyhästi yhteiskuntaan kiinnittynyt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Heikot digitaidot, ei juurikaan työnhakutaitoja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Työkokemus vähäistä, puutteellinen koulutustausta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Oma motivaatio, halu päästä eteenpäin</a:t>
            </a:r>
            <a:endParaRPr lang="fi-FI" sz="2600" dirty="0"/>
          </a:p>
          <a:p>
            <a:pPr marL="457200" lvl="1" indent="0">
              <a:lnSpc>
                <a:spcPct val="150000"/>
              </a:lnSpc>
              <a:buNone/>
            </a:pPr>
            <a:endParaRPr lang="fi-FI" sz="2600" dirty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2D079B7-0E98-DB85-6D7E-63B398C4EB30}"/>
              </a:ext>
            </a:extLst>
          </p:cNvPr>
          <p:cNvSpPr/>
          <p:nvPr/>
        </p:nvSpPr>
        <p:spPr>
          <a:xfrm>
            <a:off x="-2926" y="0"/>
            <a:ext cx="1162091" cy="6858000"/>
          </a:xfrm>
          <a:prstGeom prst="rect">
            <a:avLst/>
          </a:prstGeom>
          <a:solidFill>
            <a:srgbClr val="008080">
              <a:alpha val="45000"/>
            </a:srgb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  <a:p>
            <a:pPr algn="ctr"/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33072E1F-40AB-AC5E-70FF-2A9DE670A26E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250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016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46775" y="534584"/>
            <a:ext cx="100243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C2340"/>
                </a:solidFill>
                <a:latin typeface="Arial"/>
              </a:defRPr>
            </a:pPr>
            <a:r>
              <a:rPr sz="4400" dirty="0">
                <a:latin typeface="+mj-lt"/>
              </a:rPr>
              <a:t>Hanke </a:t>
            </a:r>
            <a:r>
              <a:rPr sz="4400" dirty="0" err="1">
                <a:latin typeface="+mj-lt"/>
              </a:rPr>
              <a:t>tarjoaa</a:t>
            </a:r>
            <a:endParaRPr sz="4400" dirty="0">
              <a:latin typeface="+mj-lt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63067" y="2011680"/>
            <a:ext cx="2011680" cy="3840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ctr">
              <a:spcAft>
                <a:spcPts val="1400"/>
              </a:spcAft>
              <a:defRPr sz="1400" b="1">
                <a:solidFill>
                  <a:srgbClr val="0C2340"/>
                </a:solidFill>
                <a:latin typeface="Arial"/>
              </a:defRPr>
            </a:pPr>
            <a:r>
              <a:rPr lang="fi-FI" sz="2000" dirty="0"/>
              <a:t>SUOMEN KIELEN ja </a:t>
            </a:r>
            <a:r>
              <a:rPr sz="2000" dirty="0"/>
              <a:t>PERUS</a:t>
            </a:r>
            <a:r>
              <a:rPr lang="fi-FI" sz="2000" dirty="0"/>
              <a:t>-</a:t>
            </a:r>
            <a:r>
              <a:rPr sz="2000" dirty="0"/>
              <a:t>TAITO</a:t>
            </a:r>
            <a:r>
              <a:rPr lang="fi-FI" sz="2000" dirty="0"/>
              <a:t>JEN </a:t>
            </a:r>
            <a:r>
              <a:rPr sz="2000" dirty="0"/>
              <a:t>KOULUTUS</a:t>
            </a:r>
            <a:endParaRPr lang="fi-FI" sz="1400" dirty="0"/>
          </a:p>
          <a:p>
            <a:pPr>
              <a:spcAft>
                <a:spcPts val="400"/>
              </a:spcAft>
              <a:defRPr sz="1100">
                <a:solidFill>
                  <a:srgbClr val="282C34"/>
                </a:solidFill>
                <a:latin typeface="Arial"/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3642063" y="3657600"/>
            <a:ext cx="3657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646E7D"/>
                </a:solidFill>
                <a:latin typeface="Arial"/>
              </a:defRPr>
            </a:pPr>
            <a:r>
              <a:rPr dirty="0"/>
              <a:t>+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85207" y="1998970"/>
            <a:ext cx="2377440" cy="3840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ctr">
              <a:spcAft>
                <a:spcPts val="1400"/>
              </a:spcAft>
              <a:defRPr sz="1400" b="1">
                <a:solidFill>
                  <a:srgbClr val="0C2340"/>
                </a:solidFill>
                <a:latin typeface="Arial"/>
              </a:defRPr>
            </a:pPr>
            <a:r>
              <a:rPr sz="2000" dirty="0"/>
              <a:t>TYÖ</a:t>
            </a:r>
            <a:r>
              <a:rPr lang="fi-FI" sz="2000" dirty="0"/>
              <a:t>-</a:t>
            </a:r>
            <a:r>
              <a:rPr sz="2000" dirty="0"/>
              <a:t>HARJOITTELU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3610" y="3657600"/>
            <a:ext cx="415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646E7D"/>
                </a:solidFill>
                <a:latin typeface="Arial"/>
              </a:defRPr>
            </a:pPr>
            <a:r>
              <a:rPr dirty="0"/>
              <a:t>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47959" y="2011680"/>
            <a:ext cx="2148096" cy="38404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182880" rIns="137160" rtlCol="0" anchor="ctr"/>
          <a:lstStyle/>
          <a:p>
            <a:pPr algn="ctr">
              <a:spcAft>
                <a:spcPts val="1400"/>
              </a:spcAft>
              <a:defRPr sz="1400" b="1">
                <a:solidFill>
                  <a:srgbClr val="0C2340"/>
                </a:solidFill>
                <a:latin typeface="Arial"/>
              </a:defRPr>
            </a:pPr>
            <a:r>
              <a:rPr lang="fi-FI" sz="2000" dirty="0"/>
              <a:t>TYÖ- ja OPINTO-</a:t>
            </a:r>
            <a:r>
              <a:rPr sz="2000" dirty="0"/>
              <a:t>VALMENNUS</a:t>
            </a:r>
          </a:p>
          <a:p>
            <a:pPr marL="171450" indent="-171450">
              <a:spcAft>
                <a:spcPts val="400"/>
              </a:spcAft>
              <a:buFont typeface="Arial" panose="020B0604020202020204" pitchFamily="34" charset="0"/>
              <a:buChar char="•"/>
              <a:defRPr sz="1100">
                <a:solidFill>
                  <a:srgbClr val="282C34"/>
                </a:solidFill>
                <a:latin typeface="Arial"/>
              </a:defRPr>
            </a:pPr>
            <a:endParaRPr lang="fi-FI" dirty="0"/>
          </a:p>
        </p:txBody>
      </p:sp>
      <p:sp>
        <p:nvSpPr>
          <p:cNvPr id="9" name="TextBox 8"/>
          <p:cNvSpPr txBox="1"/>
          <p:nvPr/>
        </p:nvSpPr>
        <p:spPr>
          <a:xfrm>
            <a:off x="8893629" y="3601345"/>
            <a:ext cx="8055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D4AF37"/>
                </a:solidFill>
                <a:latin typeface="Arial"/>
              </a:defRPr>
            </a:pPr>
            <a:r>
              <a:rPr sz="2800" dirty="0">
                <a:latin typeface="Aptos Black" panose="020F0502020204030204" pitchFamily="34" charset="0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81367" y="2011680"/>
            <a:ext cx="2377440" cy="3840480"/>
          </a:xfrm>
          <a:prstGeom prst="roundRect">
            <a:avLst/>
          </a:prstGeom>
          <a:solidFill>
            <a:srgbClr val="0C23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365760" rIns="182880" rtlCol="0" anchor="ctr"/>
          <a:lstStyle/>
          <a:p>
            <a:pPr algn="ctr">
              <a:spcAft>
                <a:spcPts val="1000"/>
              </a:spcAft>
              <a:defRPr sz="4800" b="1">
                <a:solidFill>
                  <a:srgbClr val="D4AF37"/>
                </a:solidFill>
                <a:latin typeface="Arial"/>
              </a:defRPr>
            </a:pPr>
            <a:r>
              <a:rPr dirty="0"/>
              <a:t>90 %</a:t>
            </a:r>
          </a:p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osallistujista</a:t>
            </a:r>
            <a:br>
              <a:rPr dirty="0"/>
            </a:br>
            <a:r>
              <a:rPr dirty="0" err="1"/>
              <a:t>pääsee</a:t>
            </a:r>
            <a:r>
              <a:rPr lang="fi-FI" dirty="0"/>
              <a:t> työllistymistä edistävälle</a:t>
            </a:r>
            <a:br>
              <a:rPr dirty="0"/>
            </a:br>
            <a:r>
              <a:rPr dirty="0" err="1"/>
              <a:t>jatkopolulle</a:t>
            </a:r>
            <a:r>
              <a:rPr dirty="0"/>
              <a:t>!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E0CE725-557B-0429-8A51-B29621E7C6E4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51F5A9-668F-4A03-B067-EC23B1E07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250" y="210662"/>
            <a:ext cx="548492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fi-FI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7FB506E4-332B-4AEC-A4EC-96FA2270B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6179" y="482164"/>
            <a:ext cx="10759804" cy="55918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fi-FI" sz="4400" b="1" dirty="0">
                <a:latin typeface="+mj-lt"/>
              </a:rPr>
              <a:t>Opiskelijahankinta - 100 %:</a:t>
            </a:r>
            <a:r>
              <a:rPr lang="fi-FI" sz="4400" b="1" dirty="0" err="1">
                <a:latin typeface="+mj-lt"/>
              </a:rPr>
              <a:t>sti</a:t>
            </a:r>
            <a:r>
              <a:rPr lang="fi-FI" sz="4400" b="1" dirty="0">
                <a:latin typeface="+mj-lt"/>
              </a:rPr>
              <a:t> hakeva toiminta</a:t>
            </a:r>
          </a:p>
          <a:p>
            <a:pPr marL="457200" lvl="1" indent="0">
              <a:buNone/>
            </a:pPr>
            <a:endParaRPr lang="fi-FI" sz="1400" dirty="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fi-FI" sz="2600" dirty="0"/>
              <a:t>Mikä opisto?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Ei lainkaan perinteistä kurssi-ilmoittautumista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Selkokielinen esite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Verkostotyöskentely</a:t>
            </a:r>
          </a:p>
          <a:p>
            <a:pPr lvl="2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fi-FI" sz="2600" dirty="0">
                <a:latin typeface="+mj-lt"/>
              </a:rPr>
              <a:t>verkostoviestit, live- ja </a:t>
            </a:r>
            <a:r>
              <a:rPr lang="fi-FI" sz="2600" dirty="0" err="1">
                <a:latin typeface="+mj-lt"/>
              </a:rPr>
              <a:t>teams</a:t>
            </a:r>
            <a:r>
              <a:rPr lang="fi-FI" sz="2600" dirty="0">
                <a:latin typeface="+mj-lt"/>
              </a:rPr>
              <a:t>-esittelyt, </a:t>
            </a:r>
          </a:p>
          <a:p>
            <a:pPr marL="914400" lvl="2" indent="0">
              <a:lnSpc>
                <a:spcPct val="100000"/>
              </a:lnSpc>
              <a:buNone/>
            </a:pPr>
            <a:r>
              <a:rPr lang="fi-FI" sz="2600" dirty="0">
                <a:latin typeface="+mj-lt"/>
              </a:rPr>
              <a:t>     jatkuva yhteydenpito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Helppo ilmoittautuminen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Tärkein yhteistyö TE-Palveluiden kanssa</a:t>
            </a:r>
          </a:p>
          <a:p>
            <a:pPr lvl="1">
              <a:lnSpc>
                <a:spcPct val="100000"/>
              </a:lnSpc>
            </a:pPr>
            <a:r>
              <a:rPr lang="fi-FI" sz="2600" dirty="0"/>
              <a:t>Muut:</a:t>
            </a:r>
            <a:r>
              <a:rPr lang="fi-FI" dirty="0"/>
              <a:t> </a:t>
            </a:r>
            <a:r>
              <a:rPr lang="fi-FI" sz="2600" dirty="0">
                <a:latin typeface="+mj-lt"/>
              </a:rPr>
              <a:t>KV- palvelut, työllisyyspalvelut, 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i-FI" sz="2600" dirty="0">
                <a:latin typeface="+mj-lt"/>
              </a:rPr>
              <a:t>                Keski-Uudenmaan sote-alueet,</a:t>
            </a:r>
          </a:p>
          <a:p>
            <a:pPr marL="457200" lvl="1" indent="0">
              <a:lnSpc>
                <a:spcPct val="100000"/>
              </a:lnSpc>
              <a:buNone/>
            </a:pPr>
            <a:r>
              <a:rPr lang="fi-FI" sz="2600" dirty="0">
                <a:latin typeface="+mj-lt"/>
              </a:rPr>
              <a:t>	          järjestöt kuten MLL, oppilaitokset jne.</a:t>
            </a:r>
          </a:p>
          <a:p>
            <a:pPr lvl="1"/>
            <a:endParaRPr lang="fi-FI" sz="2500" dirty="0">
              <a:latin typeface="+mj-lt"/>
            </a:endParaRPr>
          </a:p>
          <a:p>
            <a:pPr marL="457200" lvl="1" indent="0">
              <a:buNone/>
            </a:pPr>
            <a:r>
              <a:rPr lang="fi-FI" dirty="0">
                <a:latin typeface="+mj-lt"/>
              </a:rPr>
              <a:t>			</a:t>
            </a:r>
            <a:endParaRPr lang="fi-FI" b="1" dirty="0">
              <a:latin typeface="+mj-lt"/>
            </a:endParaRPr>
          </a:p>
          <a:p>
            <a:pPr marL="457200" lvl="1" indent="0">
              <a:buNone/>
            </a:pPr>
            <a:endParaRPr lang="fi-FI" dirty="0">
              <a:latin typeface="+mj-lt"/>
              <a:cs typeface="Calibri Light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151C045-261A-CEF6-0877-A066FCA8F655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42FE3DF-BBB2-A283-0F00-701B60707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079" y="1853279"/>
            <a:ext cx="3197448" cy="452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01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B61180F4-1A1B-41FD-A082-1C184F42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1142" y="149091"/>
            <a:ext cx="1004533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b="1" dirty="0"/>
              <a:t>Koulutusten sisällöt</a:t>
            </a:r>
            <a:endParaRPr lang="fi-FI" sz="4000" b="1" dirty="0"/>
          </a:p>
        </p:txBody>
      </p:sp>
      <p:sp>
        <p:nvSpPr>
          <p:cNvPr id="4" name="Sisällön paikkamerkki 13">
            <a:extLst>
              <a:ext uri="{FF2B5EF4-FFF2-40B4-BE49-F238E27FC236}">
                <a16:creationId xmlns:a16="http://schemas.microsoft.com/office/drawing/2014/main" id="{5B2C8016-3FA6-4A8F-850E-1C0C2B4C4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194" y="1474654"/>
            <a:ext cx="10453279" cy="6408665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lnSpc>
                <a:spcPct val="150000"/>
              </a:lnSpc>
            </a:pPr>
            <a:r>
              <a:rPr lang="fi-FI" sz="2600" b="1" dirty="0"/>
              <a:t>arjessa ja työelämässä tarvittava                                                               suomen kieli	</a:t>
            </a:r>
            <a:endParaRPr lang="fi-FI" sz="2600" dirty="0"/>
          </a:p>
          <a:p>
            <a:pPr lvl="1">
              <a:lnSpc>
                <a:spcPct val="150000"/>
              </a:lnSpc>
            </a:pPr>
            <a:r>
              <a:rPr lang="fi-FI" sz="2600" dirty="0"/>
              <a:t>työelämä- ja </a:t>
            </a:r>
            <a:r>
              <a:rPr lang="fi-FI" sz="2600" dirty="0">
                <a:highlight>
                  <a:srgbClr val="E5F9D1"/>
                </a:highlight>
              </a:rPr>
              <a:t>työnhakutaitoja</a:t>
            </a:r>
            <a:endParaRPr lang="fi-FI" sz="2600" dirty="0">
              <a:highlight>
                <a:srgbClr val="E5F9D1"/>
              </a:highlight>
              <a:cs typeface="Calibri"/>
            </a:endParaRP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Digitaitoja: työelämä, asiointi, koulutus</a:t>
            </a:r>
          </a:p>
          <a:p>
            <a:pPr lvl="1">
              <a:lnSpc>
                <a:spcPct val="150000"/>
              </a:lnSpc>
            </a:pPr>
            <a:r>
              <a:rPr lang="fi-FI" sz="2600" dirty="0">
                <a:cs typeface="Calibri"/>
              </a:rPr>
              <a:t>Hyvinvointisisältöjä, kuten liikuntaa ja kädentaitoja</a:t>
            </a:r>
            <a:endParaRPr lang="fi-FI" sz="2600" dirty="0"/>
          </a:p>
          <a:p>
            <a:pPr lvl="1">
              <a:lnSpc>
                <a:spcPct val="150000"/>
              </a:lnSpc>
            </a:pPr>
            <a:r>
              <a:rPr lang="fi-FI" sz="2600" dirty="0"/>
              <a:t>Tutustumiskäyntejä: oppilaitokset, työpaikat, järjestöt</a:t>
            </a:r>
          </a:p>
          <a:p>
            <a:pPr lvl="1">
              <a:lnSpc>
                <a:spcPct val="150000"/>
              </a:lnSpc>
            </a:pPr>
            <a:r>
              <a:rPr lang="fi-FI" sz="2600" dirty="0"/>
              <a:t>Työharjoittelu 2-3 viikkoa</a:t>
            </a: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EE1A9BC-0699-4EC2-950B-3E665CD39705}"/>
              </a:ext>
            </a:extLst>
          </p:cNvPr>
          <p:cNvSpPr/>
          <p:nvPr/>
        </p:nvSpPr>
        <p:spPr>
          <a:xfrm>
            <a:off x="-2926" y="0"/>
            <a:ext cx="1162091" cy="6858000"/>
          </a:xfrm>
          <a:prstGeom prst="rect">
            <a:avLst/>
          </a:prstGeom>
          <a:solidFill>
            <a:srgbClr val="008080">
              <a:alpha val="45000"/>
            </a:srgb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  <a:p>
            <a:pPr algn="ctr"/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93000C01-2EF9-A349-6095-A0E782BC5CC8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15" name="Kuva 14" descr="Kuva, joka sisältää kohteen symboli, logo, ympyrä, Grafiikka&#10;&#10;Tekoälyllä luotu sisältö voi olla virheellistä.">
            <a:extLst>
              <a:ext uri="{FF2B5EF4-FFF2-40B4-BE49-F238E27FC236}">
                <a16:creationId xmlns:a16="http://schemas.microsoft.com/office/drawing/2014/main" id="{D9BDD76C-ABCF-7EBD-1DBB-AF0439E31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703" y="556841"/>
            <a:ext cx="1316524" cy="877683"/>
          </a:xfrm>
          <a:prstGeom prst="rect">
            <a:avLst/>
          </a:prstGeom>
        </p:spPr>
      </p:pic>
      <p:pic>
        <p:nvPicPr>
          <p:cNvPr id="5" name="Kuva 4" descr="Kuva, joka sisältää kohteen vaate, henkilö, Ihmisen kasvot, sisä-&#10;&#10;Tekoälyllä luotu sisältö voi olla virheellistä.">
            <a:extLst>
              <a:ext uri="{FF2B5EF4-FFF2-40B4-BE49-F238E27FC236}">
                <a16:creationId xmlns:a16="http://schemas.microsoft.com/office/drawing/2014/main" id="{3876DEAE-DED3-F4B1-2261-38C1B1769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1863"/>
          <a:stretch>
            <a:fillRect/>
          </a:stretch>
        </p:blipFill>
        <p:spPr>
          <a:xfrm>
            <a:off x="8348871" y="149091"/>
            <a:ext cx="3597602" cy="3748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5071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E2AB9270-F6DE-93C8-6FF5-141ED2D64648}"/>
              </a:ext>
            </a:extLst>
          </p:cNvPr>
          <p:cNvSpPr/>
          <p:nvPr/>
        </p:nvSpPr>
        <p:spPr>
          <a:xfrm>
            <a:off x="-2926" y="10160"/>
            <a:ext cx="115586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A7E1B3B-E88B-D795-FBBA-9F2F12F6D8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r="-3" b="-3"/>
          <a:stretch>
            <a:fillRect/>
          </a:stretch>
        </p:blipFill>
        <p:spPr>
          <a:xfrm>
            <a:off x="2310312" y="137209"/>
            <a:ext cx="2422610" cy="32915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B0FBD752-28F0-E00B-FD72-EBC68423C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295" y="253705"/>
            <a:ext cx="6154286" cy="6010808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83A0B86A-D698-F744-C189-917434B583CC}"/>
              </a:ext>
            </a:extLst>
          </p:cNvPr>
          <p:cNvSpPr txBox="1"/>
          <p:nvPr/>
        </p:nvSpPr>
        <p:spPr>
          <a:xfrm>
            <a:off x="1684094" y="3259109"/>
            <a:ext cx="609765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2800" dirty="0"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Pienehköt ryhmät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Mukana ohjaaja TAI                         kaksi vertaisohjaajaa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Psykososiaalinen tuki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Suomi 0 – A2.2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800" dirty="0"/>
              <a:t>eriyttäminen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1412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isällön paikkamerkki 13">
            <a:extLst>
              <a:ext uri="{FF2B5EF4-FFF2-40B4-BE49-F238E27FC236}">
                <a16:creationId xmlns:a16="http://schemas.microsoft.com/office/drawing/2014/main" id="{5B2C8016-3FA6-4A8F-850E-1C0C2B4C4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3676" y="400044"/>
            <a:ext cx="7332238" cy="338562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sz="4400" b="1" dirty="0">
                <a:latin typeface="+mj-lt"/>
              </a:rPr>
              <a:t>2-3 viikon harjoittelu työpaikalla</a:t>
            </a:r>
          </a:p>
          <a:p>
            <a:pPr marL="0" indent="0">
              <a:lnSpc>
                <a:spcPct val="100000"/>
              </a:lnSpc>
              <a:buNone/>
            </a:pPr>
            <a:endParaRPr lang="fi-FI" sz="800" b="1" dirty="0">
              <a:latin typeface="+mj-lt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fi-FI" sz="3200" dirty="0">
                <a:cs typeface="Calibri"/>
              </a:rPr>
              <a:t>vahva tuki alusta loppuun</a:t>
            </a:r>
          </a:p>
          <a:p>
            <a:pPr>
              <a:lnSpc>
                <a:spcPct val="100000"/>
              </a:lnSpc>
            </a:pPr>
            <a:r>
              <a:rPr lang="fi-FI" sz="3200" dirty="0"/>
              <a:t>käytännön suomen kieltä</a:t>
            </a:r>
          </a:p>
          <a:p>
            <a:pPr>
              <a:lnSpc>
                <a:spcPct val="100000"/>
              </a:lnSpc>
            </a:pPr>
            <a:r>
              <a:rPr lang="fi-FI" sz="3200" dirty="0"/>
              <a:t>sopimukset ja todistukset tutuksi</a:t>
            </a:r>
          </a:p>
          <a:p>
            <a:pPr>
              <a:lnSpc>
                <a:spcPct val="100000"/>
              </a:lnSpc>
            </a:pPr>
            <a:r>
              <a:rPr lang="fi-FI" sz="3200" dirty="0"/>
              <a:t>työelämätaitoja ja -kokemusta</a:t>
            </a:r>
          </a:p>
          <a:p>
            <a:pPr>
              <a:lnSpc>
                <a:spcPct val="100000"/>
              </a:lnSpc>
            </a:pPr>
            <a:r>
              <a:rPr lang="fi-FI" sz="3200" dirty="0"/>
              <a:t>yhteyksiä työelämään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3200" dirty="0"/>
              <a:t> → mahdollinen jatkopolku</a:t>
            </a:r>
          </a:p>
          <a:p>
            <a:pPr marL="0" indent="0">
              <a:lnSpc>
                <a:spcPct val="100000"/>
              </a:lnSpc>
              <a:buNone/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D40E8096-222D-B52F-6CDB-C855E115E062}"/>
              </a:ext>
            </a:extLst>
          </p:cNvPr>
          <p:cNvSpPr/>
          <p:nvPr/>
        </p:nvSpPr>
        <p:spPr>
          <a:xfrm>
            <a:off x="-2926" y="10160"/>
            <a:ext cx="115586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7" name="Kuva 6" descr="Kuva, joka sisältää kohteen vaate, henkilö, kartonkitölkki, pahvi&#10;&#10;Tekoälyllä luotu sisältö voi olla virheellistä.">
            <a:extLst>
              <a:ext uri="{FF2B5EF4-FFF2-40B4-BE49-F238E27FC236}">
                <a16:creationId xmlns:a16="http://schemas.microsoft.com/office/drawing/2014/main" id="{B0D830DC-DE19-3C9A-5908-371BEF4295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0" t="4643" r="-5588" b="6228"/>
          <a:stretch>
            <a:fillRect/>
          </a:stretch>
        </p:blipFill>
        <p:spPr>
          <a:xfrm>
            <a:off x="9448799" y="261257"/>
            <a:ext cx="2623457" cy="3339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Kuva 10" descr="Kuva, joka sisältää kohteen vaate, kohtaus, kauppa, Jälleenmyynti&#10;&#10;Tekoälyllä luotu sisältö voi olla virheellistä.">
            <a:extLst>
              <a:ext uri="{FF2B5EF4-FFF2-40B4-BE49-F238E27FC236}">
                <a16:creationId xmlns:a16="http://schemas.microsoft.com/office/drawing/2014/main" id="{5C6A301B-ECEF-4702-672B-DFDFBA59FB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0" t="22464" r="209" b="34483"/>
          <a:stretch>
            <a:fillRect/>
          </a:stretch>
        </p:blipFill>
        <p:spPr>
          <a:xfrm>
            <a:off x="7046398" y="3807436"/>
            <a:ext cx="4804802" cy="26950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586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C430E-AFCD-4912-D61C-6B4ADEF3A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2B598E32-58BF-4638-2598-6034589CD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017" y="-99391"/>
            <a:ext cx="1004533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Työ- ja opintovalmennus</a:t>
            </a:r>
          </a:p>
        </p:txBody>
      </p:sp>
      <p:graphicFrame>
        <p:nvGraphicFramePr>
          <p:cNvPr id="3076" name="Sisällön paikkamerkki 13">
            <a:extLst>
              <a:ext uri="{FF2B5EF4-FFF2-40B4-BE49-F238E27FC236}">
                <a16:creationId xmlns:a16="http://schemas.microsoft.com/office/drawing/2014/main" id="{D29E3F4C-DD66-52AF-245A-9029D7BD3D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085521"/>
              </p:ext>
            </p:extLst>
          </p:nvPr>
        </p:nvGraphicFramePr>
        <p:xfrm>
          <a:off x="1495017" y="1015081"/>
          <a:ext cx="7817948" cy="5624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C07B620E-98A3-20BF-E5A2-06E0E5930A9C}"/>
              </a:ext>
            </a:extLst>
          </p:cNvPr>
          <p:cNvSpPr/>
          <p:nvPr/>
        </p:nvSpPr>
        <p:spPr>
          <a:xfrm>
            <a:off x="-2926" y="0"/>
            <a:ext cx="1162091" cy="6858000"/>
          </a:xfrm>
          <a:prstGeom prst="rect">
            <a:avLst/>
          </a:prstGeom>
          <a:solidFill>
            <a:srgbClr val="008080">
              <a:alpha val="45000"/>
            </a:srgb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  <a:p>
            <a:pPr algn="ctr"/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D55FC79-2717-266D-414C-AE8ED308AFAF}"/>
              </a:ext>
            </a:extLst>
          </p:cNvPr>
          <p:cNvSpPr/>
          <p:nvPr/>
        </p:nvSpPr>
        <p:spPr>
          <a:xfrm>
            <a:off x="-12865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3074" name="Picture 2" descr="Työnhaku rekrytoinnin ammattilaisena">
            <a:extLst>
              <a:ext uri="{FF2B5EF4-FFF2-40B4-BE49-F238E27FC236}">
                <a16:creationId xmlns:a16="http://schemas.microsoft.com/office/drawing/2014/main" id="{B74CB233-3BA1-9948-6399-6B8E5B2ABE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5" r="19636"/>
          <a:stretch>
            <a:fillRect/>
          </a:stretch>
        </p:blipFill>
        <p:spPr bwMode="auto">
          <a:xfrm>
            <a:off x="9491742" y="662781"/>
            <a:ext cx="2670730" cy="24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315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EC565-CF2C-73C8-DCAB-7BC3DCE2B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41BAAD-6FF0-8FC0-4274-1463BFB0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250" y="210662"/>
            <a:ext cx="548492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fi-FI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F4CDAFC1-9F80-BE82-9DFD-7968817EC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1596" y="318052"/>
            <a:ext cx="10423195" cy="58303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fi-FI" sz="4400" b="1" dirty="0">
                <a:latin typeface="+mj-lt"/>
              </a:rPr>
              <a:t>Valmennus edellyttää normituntemusta</a:t>
            </a:r>
          </a:p>
          <a:p>
            <a:pPr marL="457200" lvl="1" indent="0">
              <a:buNone/>
            </a:pPr>
            <a:endParaRPr lang="fi-FI" sz="800" dirty="0">
              <a:cs typeface="Calibri"/>
            </a:endParaRPr>
          </a:p>
          <a:p>
            <a:pPr lvl="1"/>
            <a:r>
              <a:rPr lang="fi-FI" sz="2700" dirty="0">
                <a:latin typeface="+mj-lt"/>
              </a:rPr>
              <a:t>Tietojen vaihto TE-palveluiden kanssa? </a:t>
            </a:r>
            <a:r>
              <a:rPr lang="fi-FI" dirty="0">
                <a:latin typeface="Aptos Black" panose="020F0502020204030204" pitchFamily="34" charset="0"/>
              </a:rPr>
              <a:t>→</a:t>
            </a:r>
            <a:r>
              <a:rPr lang="fi-FI" sz="2700" dirty="0">
                <a:latin typeface="+mj-lt"/>
              </a:rPr>
              <a:t>  </a:t>
            </a:r>
            <a:r>
              <a:rPr lang="fi-FI" sz="2700" b="1" dirty="0">
                <a:highlight>
                  <a:srgbClr val="C0C0C0"/>
                </a:highlight>
                <a:latin typeface="+mj-lt"/>
              </a:rPr>
              <a:t>suostumuslomake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i-FI" sz="800" dirty="0">
              <a:highlight>
                <a:srgbClr val="C0C0C0"/>
              </a:highlight>
              <a:latin typeface="+mj-lt"/>
            </a:endParaRPr>
          </a:p>
          <a:p>
            <a:pPr lvl="1">
              <a:lnSpc>
                <a:spcPct val="100000"/>
              </a:lnSpc>
            </a:pPr>
            <a:r>
              <a:rPr lang="fi-FI" sz="2700" dirty="0">
                <a:highlight>
                  <a:srgbClr val="CCFF99"/>
                </a:highlight>
                <a:latin typeface="+mj-lt"/>
              </a:rPr>
              <a:t>Mitä kotoutumisajan ylittänyt saa opiskella työttömyysetuudella?</a:t>
            </a:r>
          </a:p>
          <a:p>
            <a:pPr lvl="2">
              <a:lnSpc>
                <a:spcPct val="100000"/>
              </a:lnSpc>
            </a:pPr>
            <a:r>
              <a:rPr lang="fi-FI" sz="2700" dirty="0">
                <a:highlight>
                  <a:srgbClr val="E5F9D1"/>
                </a:highlight>
                <a:latin typeface="+mj-lt"/>
              </a:rPr>
              <a:t>Alueen </a:t>
            </a:r>
            <a:r>
              <a:rPr lang="fi-FI" sz="2700" b="1" dirty="0">
                <a:highlight>
                  <a:srgbClr val="E5F9D1"/>
                </a:highlight>
                <a:latin typeface="+mj-lt"/>
              </a:rPr>
              <a:t>työvoimakoulutukset</a:t>
            </a:r>
            <a:r>
              <a:rPr lang="fi-FI" sz="2700" dirty="0">
                <a:highlight>
                  <a:srgbClr val="E5F9D1"/>
                </a:highlight>
                <a:latin typeface="+mj-lt"/>
              </a:rPr>
              <a:t> </a:t>
            </a:r>
            <a:r>
              <a:rPr lang="fi-FI" sz="2700" dirty="0">
                <a:highlight>
                  <a:srgbClr val="E5F9D1"/>
                </a:highlight>
                <a:hlinkClick r:id="rId4"/>
              </a:rPr>
              <a:t>Koulutukset ja palvelut - Henkilöasiakkaat - Työmarkkinatori</a:t>
            </a:r>
            <a:endParaRPr lang="fi-FI" sz="2700" dirty="0">
              <a:highlight>
                <a:srgbClr val="E5F9D1"/>
              </a:highlight>
              <a:latin typeface="+mj-lt"/>
            </a:endParaRPr>
          </a:p>
          <a:p>
            <a:pPr lvl="2">
              <a:lnSpc>
                <a:spcPct val="100000"/>
              </a:lnSpc>
            </a:pPr>
            <a:r>
              <a:rPr lang="fi-FI" sz="2800" dirty="0">
                <a:hlinkClick r:id="rId5"/>
              </a:rPr>
              <a:t>Opiskelua työttömänä helpottavat lakimuutokset voimaan 1.7.2026 – Valtioneuvosto</a:t>
            </a:r>
            <a:r>
              <a:rPr lang="fi-FI" sz="2800" dirty="0"/>
              <a:t>: </a:t>
            </a:r>
            <a:r>
              <a:rPr lang="fi-FI" sz="2400" dirty="0"/>
              <a:t>kansalaisopistojen opinnot, avoin yliopisto ja avoin amk: ei tarvitse enää edes ilmoittaa TE-palveluille!</a:t>
            </a:r>
          </a:p>
          <a:p>
            <a:pPr lvl="2">
              <a:lnSpc>
                <a:spcPct val="100000"/>
              </a:lnSpc>
            </a:pPr>
            <a:r>
              <a:rPr lang="fi-FI" sz="2700" b="1" dirty="0"/>
              <a:t>Lyhytkestoiset opinnot </a:t>
            </a:r>
            <a:r>
              <a:rPr lang="fi-FI" sz="2700" dirty="0"/>
              <a:t>alle 3 kk, alle 6 kk</a:t>
            </a:r>
          </a:p>
          <a:p>
            <a:pPr lvl="2">
              <a:lnSpc>
                <a:spcPct val="100000"/>
              </a:lnSpc>
            </a:pPr>
            <a:r>
              <a:rPr lang="fi-FI" sz="2700" dirty="0"/>
              <a:t>Harkinnanvaraiset </a:t>
            </a:r>
            <a:r>
              <a:rPr lang="fi-FI" sz="2700" b="1" dirty="0"/>
              <a:t>omaehtoiset opinnot </a:t>
            </a:r>
            <a:r>
              <a:rPr lang="fi-FI" sz="2700" dirty="0"/>
              <a:t>24 kk (ei kulukorvausta)</a:t>
            </a:r>
          </a:p>
          <a:p>
            <a:pPr lvl="2">
              <a:lnSpc>
                <a:spcPct val="100000"/>
              </a:lnSpc>
            </a:pPr>
            <a:r>
              <a:rPr lang="fi-FI" sz="2700" dirty="0"/>
              <a:t>Onko </a:t>
            </a:r>
            <a:r>
              <a:rPr lang="fi-FI" sz="2700" b="1" dirty="0"/>
              <a:t>AIPE </a:t>
            </a:r>
            <a:r>
              <a:rPr lang="fi-FI" sz="2700" dirty="0"/>
              <a:t>eli aikuisten perusopetus mahdollinen? – 48 kk</a:t>
            </a:r>
            <a:endParaRPr lang="fi-FI" sz="2700" dirty="0">
              <a:highlight>
                <a:srgbClr val="E5F9D1"/>
              </a:highlight>
              <a:latin typeface="+mj-lt"/>
            </a:endParaRPr>
          </a:p>
          <a:p>
            <a:pPr lvl="2">
              <a:lnSpc>
                <a:spcPct val="100000"/>
              </a:lnSpc>
            </a:pPr>
            <a:r>
              <a:rPr lang="fi-FI" sz="2700" dirty="0">
                <a:latin typeface="+mj-lt"/>
              </a:rPr>
              <a:t>Sivutoimiset suomen kielen opinnot: </a:t>
            </a:r>
            <a:r>
              <a:rPr lang="fi-FI" sz="2500" dirty="0">
                <a:highlight>
                  <a:srgbClr val="FEDFCE"/>
                </a:highlight>
                <a:latin typeface="+mj-lt"/>
              </a:rPr>
              <a:t>selvityspyyntö</a:t>
            </a:r>
            <a:r>
              <a:rPr lang="fi-FI" sz="2500" dirty="0">
                <a:latin typeface="+mj-lt"/>
              </a:rPr>
              <a:t>, mutta sallittuja</a:t>
            </a:r>
          </a:p>
          <a:p>
            <a:pPr lvl="1"/>
            <a:endParaRPr lang="fi-FI" sz="2500" dirty="0">
              <a:latin typeface="+mj-lt"/>
            </a:endParaRPr>
          </a:p>
          <a:p>
            <a:pPr marL="914400" lvl="2" indent="0">
              <a:buNone/>
            </a:pPr>
            <a:endParaRPr lang="fi-FI" sz="2100" dirty="0">
              <a:latin typeface="+mj-lt"/>
            </a:endParaRPr>
          </a:p>
          <a:p>
            <a:pPr marL="914400" lvl="2" indent="0">
              <a:buNone/>
            </a:pPr>
            <a:r>
              <a:rPr lang="fi-FI" dirty="0">
                <a:latin typeface="+mj-lt"/>
              </a:rPr>
              <a:t>			</a:t>
            </a:r>
            <a:endParaRPr lang="fi-FI" b="1" dirty="0">
              <a:latin typeface="+mj-lt"/>
            </a:endParaRPr>
          </a:p>
          <a:p>
            <a:pPr marL="457200" lvl="1" indent="0">
              <a:buNone/>
            </a:pPr>
            <a:endParaRPr lang="fi-FI" dirty="0">
              <a:latin typeface="+mj-lt"/>
              <a:cs typeface="Calibri Light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D7225D69-E992-DAAF-40F4-D651F3E9B2B1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327308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6B998-28DF-816C-AD3C-26592B872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F46116-ED75-C278-8CFA-7E84E3DBD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250" y="210662"/>
            <a:ext cx="5484929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br>
              <a:rPr lang="fi-FI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8B7DF7FE-4E30-0FC4-2B99-0F145FEB6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91597" y="318052"/>
            <a:ext cx="9888496" cy="583035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fi-FI" sz="4400" b="1" dirty="0">
                <a:latin typeface="+mj-lt"/>
              </a:rPr>
              <a:t>Valmennus edellyttää normituntemusta </a:t>
            </a:r>
          </a:p>
          <a:p>
            <a:pPr marL="457200" lvl="1" indent="0">
              <a:buNone/>
            </a:pPr>
            <a:endParaRPr lang="fi-FI" sz="800" dirty="0">
              <a:cs typeface="Calibri"/>
            </a:endParaRPr>
          </a:p>
          <a:p>
            <a:pPr lvl="1"/>
            <a:r>
              <a:rPr lang="fi-FI" sz="3200" b="1" dirty="0">
                <a:latin typeface="+mj-lt"/>
              </a:rPr>
              <a:t>Työkokeilu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i-FI" sz="3200" dirty="0">
                <a:latin typeface="+mj-lt"/>
              </a:rPr>
              <a:t> 6 kk:n sääntö, sopimus, aikataulu </a:t>
            </a:r>
          </a:p>
          <a:p>
            <a:pPr lvl="1"/>
            <a:r>
              <a:rPr lang="fi-FI" sz="3200" b="1" dirty="0">
                <a:latin typeface="+mj-lt"/>
              </a:rPr>
              <a:t>Palkkatuki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i-FI" sz="3200" dirty="0">
                <a:latin typeface="+mj-lt"/>
              </a:rPr>
              <a:t>Vaihtelee työllisyysalueittain ja henkilöittäin</a:t>
            </a:r>
          </a:p>
          <a:p>
            <a:pPr lvl="1"/>
            <a:r>
              <a:rPr lang="fi-FI" sz="3200" b="1" dirty="0">
                <a:latin typeface="+mj-lt"/>
              </a:rPr>
              <a:t>Oppisopimus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i-FI" sz="3200" dirty="0">
                <a:latin typeface="+mj-lt"/>
              </a:rPr>
              <a:t> voi myös saada palkkatukea</a:t>
            </a:r>
          </a:p>
          <a:p>
            <a:pPr lvl="1"/>
            <a:r>
              <a:rPr lang="fi-FI" sz="3200" b="1" dirty="0">
                <a:latin typeface="+mj-lt"/>
              </a:rPr>
              <a:t>Työnhakuvelvollisuus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i-FI" sz="3200" dirty="0">
                <a:latin typeface="+mj-lt"/>
              </a:rPr>
              <a:t>Sanktiot laiminlyönnistä: karenssi, työssäolovelvoite</a:t>
            </a:r>
          </a:p>
          <a:p>
            <a:pPr lvl="1"/>
            <a:r>
              <a:rPr lang="fi-FI" sz="3200" b="1" dirty="0">
                <a:latin typeface="+mj-lt"/>
              </a:rPr>
              <a:t>Selvityspyynnöt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fi-FI" sz="3200" dirty="0">
                <a:latin typeface="+mj-lt"/>
              </a:rPr>
              <a:t>Usein työttömyysetuutta ei makseta selvitysaikana</a:t>
            </a:r>
          </a:p>
          <a:p>
            <a:pPr marL="914400" lvl="2" indent="0">
              <a:buNone/>
            </a:pPr>
            <a:endParaRPr lang="fi-FI" sz="3200" dirty="0">
              <a:latin typeface="+mj-lt"/>
            </a:endParaRPr>
          </a:p>
          <a:p>
            <a:pPr marL="914400" lvl="2" indent="0">
              <a:buNone/>
            </a:pPr>
            <a:r>
              <a:rPr lang="fi-FI" sz="3200" dirty="0">
                <a:latin typeface="+mj-lt"/>
              </a:rPr>
              <a:t>		</a:t>
            </a:r>
            <a:r>
              <a:rPr lang="fi-FI" dirty="0">
                <a:latin typeface="+mj-lt"/>
              </a:rPr>
              <a:t>	</a:t>
            </a:r>
            <a:endParaRPr lang="fi-FI" b="1" dirty="0">
              <a:latin typeface="+mj-lt"/>
            </a:endParaRPr>
          </a:p>
          <a:p>
            <a:pPr marL="457200" lvl="1" indent="0">
              <a:buNone/>
            </a:pPr>
            <a:endParaRPr lang="fi-FI" dirty="0">
              <a:latin typeface="+mj-lt"/>
              <a:cs typeface="Calibri Light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B53A0E0-B7FC-44B0-BCE2-8414C18B58C0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69917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sällön paikkamerkki 13">
            <a:extLst>
              <a:ext uri="{FF2B5EF4-FFF2-40B4-BE49-F238E27FC236}">
                <a16:creationId xmlns:a16="http://schemas.microsoft.com/office/drawing/2014/main" id="{7FB506E4-332B-4AEC-A4EC-96FA2270B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6645" y="864815"/>
            <a:ext cx="8286015" cy="51278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fi-FI" sz="4400" b="1" dirty="0">
                <a:solidFill>
                  <a:srgbClr val="0070C0"/>
                </a:solidFill>
              </a:rPr>
              <a:t>Jatkopolut</a:t>
            </a:r>
            <a:br>
              <a:rPr lang="fi-FI" sz="2800" b="1" i="1" dirty="0">
                <a:solidFill>
                  <a:srgbClr val="0070C0"/>
                </a:solidFill>
              </a:rPr>
            </a:br>
            <a:endParaRPr lang="fi-FI" sz="2800" b="1" i="1" dirty="0">
              <a:solidFill>
                <a:srgbClr val="0070C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fi-FI" b="1" dirty="0"/>
              <a:t> palkkatyö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 työkokeilu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 työvoimakoulutukset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 ammatilliset opinnot (s2 tai muu tuki)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 sivutoimiset suomen kielen opinnot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dirty="0"/>
              <a:t> aikuisten perusopinnot </a:t>
            </a:r>
          </a:p>
          <a:p>
            <a:pPr marL="457200" lvl="1" indent="0">
              <a:buNone/>
            </a:pPr>
            <a:r>
              <a:rPr lang="fi-FI" dirty="0"/>
              <a:t>	                                  </a:t>
            </a:r>
          </a:p>
          <a:p>
            <a:pPr marL="457200" lvl="1" indent="0">
              <a:buNone/>
            </a:pPr>
            <a:r>
              <a:rPr lang="fi-FI" dirty="0"/>
              <a:t>		muut palvelut, korttikoulutukset (selkokieli)                                                    	             vapaaehtoistyö, Opiston kurssit ym. harrastukset,                        	             avoimet suomen ryhmät</a:t>
            </a:r>
            <a:endParaRPr lang="fi-FI" b="1" i="1" dirty="0">
              <a:solidFill>
                <a:srgbClr val="0070C0"/>
              </a:solidFill>
            </a:endParaRPr>
          </a:p>
          <a:p>
            <a:pPr marL="914400" lvl="2" indent="0">
              <a:buNone/>
            </a:pPr>
            <a:endParaRPr lang="fi-FI" dirty="0"/>
          </a:p>
          <a:p>
            <a:pPr lvl="1"/>
            <a:endParaRPr lang="fi-FI" dirty="0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AAFD4D2C-A4C8-57A3-1094-18AAD29A8C65}"/>
              </a:ext>
            </a:extLst>
          </p:cNvPr>
          <p:cNvSpPr/>
          <p:nvPr/>
        </p:nvSpPr>
        <p:spPr>
          <a:xfrm>
            <a:off x="-2926" y="10160"/>
            <a:ext cx="1329105" cy="6837124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  <p:pic>
        <p:nvPicPr>
          <p:cNvPr id="7" name="Kuva 6" descr="Kuva, joka sisältää kohteen teksti, vaate, jalkineet, henkilö&#10;&#10;Tekoälyllä luotu sisältö voi olla virheellistä.">
            <a:extLst>
              <a:ext uri="{FF2B5EF4-FFF2-40B4-BE49-F238E27FC236}">
                <a16:creationId xmlns:a16="http://schemas.microsoft.com/office/drawing/2014/main" id="{3B6E8997-B517-1F8F-3AED-61877C65A5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14" t="8630" r="12657" b="46700"/>
          <a:stretch>
            <a:fillRect/>
          </a:stretch>
        </p:blipFill>
        <p:spPr>
          <a:xfrm>
            <a:off x="9481932" y="215101"/>
            <a:ext cx="2594582" cy="2491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Kuva 8" descr="Kuva, joka sisältää kohteen vaate, henkilö, kauppa, sisä-&#10;&#10;Tekoälyllä luotu sisältö voi olla virheellistä.">
            <a:extLst>
              <a:ext uri="{FF2B5EF4-FFF2-40B4-BE49-F238E27FC236}">
                <a16:creationId xmlns:a16="http://schemas.microsoft.com/office/drawing/2014/main" id="{581327DA-28C0-3D20-6F10-A95B4F6B24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5" t="2642" r="6161" b="16595"/>
          <a:stretch>
            <a:fillRect/>
          </a:stretch>
        </p:blipFill>
        <p:spPr>
          <a:xfrm>
            <a:off x="9658358" y="3017686"/>
            <a:ext cx="2418155" cy="3273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Plusmerkki 3">
            <a:extLst>
              <a:ext uri="{FF2B5EF4-FFF2-40B4-BE49-F238E27FC236}">
                <a16:creationId xmlns:a16="http://schemas.microsoft.com/office/drawing/2014/main" id="{FD3E39AA-A527-200D-DE19-92AECBAF003A}"/>
              </a:ext>
            </a:extLst>
          </p:cNvPr>
          <p:cNvSpPr/>
          <p:nvPr/>
        </p:nvSpPr>
        <p:spPr>
          <a:xfrm>
            <a:off x="1835427" y="4654293"/>
            <a:ext cx="1083364" cy="111071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>
            <a:extLst>
              <a:ext uri="{FF2B5EF4-FFF2-40B4-BE49-F238E27FC236}">
                <a16:creationId xmlns:a16="http://schemas.microsoft.com/office/drawing/2014/main" id="{7CB832CD-9E7B-6428-DB6E-50A0EC2BFA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9653" y="1014803"/>
            <a:ext cx="2154608" cy="1893645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2A474DBD-3F2E-2C7D-2A15-DF1CC33CB981}"/>
              </a:ext>
            </a:extLst>
          </p:cNvPr>
          <p:cNvSpPr txBox="1"/>
          <p:nvPr/>
        </p:nvSpPr>
        <p:spPr>
          <a:xfrm>
            <a:off x="7825138" y="1313687"/>
            <a:ext cx="148591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800" dirty="0">
                <a:solidFill>
                  <a:schemeClr val="accent4"/>
                </a:solidFill>
              </a:rPr>
              <a:t>%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34976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B0FF0-F475-6A56-5E4A-CBEBD192B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8B969A42-9948-5418-48E7-018D6AD5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922" y="198265"/>
            <a:ext cx="1009815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b="1" dirty="0"/>
              <a:t>Mietteitä matkaan </a:t>
            </a:r>
            <a:r>
              <a:rPr lang="fi-FI" b="1" dirty="0">
                <a:sym typeface="Wingdings" panose="05000000000000000000" pitchFamily="2" charset="2"/>
              </a:rPr>
              <a:t></a:t>
            </a:r>
            <a:endParaRPr lang="fi-FI" b="1" dirty="0"/>
          </a:p>
        </p:txBody>
      </p:sp>
      <p:sp>
        <p:nvSpPr>
          <p:cNvPr id="4" name="Sisällön paikkamerkki 13">
            <a:extLst>
              <a:ext uri="{FF2B5EF4-FFF2-40B4-BE49-F238E27FC236}">
                <a16:creationId xmlns:a16="http://schemas.microsoft.com/office/drawing/2014/main" id="{57094725-D22F-3B64-0D96-FD56346E6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6179" y="1275129"/>
            <a:ext cx="7191656" cy="5692201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>
              <a:lnSpc>
                <a:spcPct val="150000"/>
              </a:lnSpc>
            </a:pPr>
            <a:r>
              <a:rPr lang="fi-FI" sz="2800" dirty="0"/>
              <a:t>Entä jos mekin?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i-FI" sz="2800" dirty="0"/>
              <a:t> Monistettava, tuloksellinen malli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i-FI" sz="2800" dirty="0"/>
              <a:t> Useamman opiston yhteistyönä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i-FI" sz="2800" dirty="0"/>
              <a:t> Tuottaa taatusti hyvää!</a:t>
            </a:r>
          </a:p>
          <a:p>
            <a:pPr lvl="1">
              <a:lnSpc>
                <a:spcPct val="150000"/>
              </a:lnSpc>
            </a:pPr>
            <a:r>
              <a:rPr lang="fi-FI" sz="2800" dirty="0">
                <a:cs typeface="Calibri"/>
              </a:rPr>
              <a:t>Mistä (pysyvä) rahoitus?</a:t>
            </a:r>
          </a:p>
          <a:p>
            <a:pPr lvl="1">
              <a:lnSpc>
                <a:spcPct val="150000"/>
              </a:lnSpc>
            </a:pPr>
            <a:r>
              <a:rPr lang="fi-FI" sz="2800" dirty="0"/>
              <a:t>Saa ottaa yhteyttä!</a:t>
            </a:r>
            <a:endParaRPr lang="fi-FI" sz="800" dirty="0"/>
          </a:p>
          <a:p>
            <a:pPr marL="457200" lvl="1" indent="0">
              <a:buNone/>
            </a:pPr>
            <a:r>
              <a:rPr lang="fi-FI" sz="2800" dirty="0">
                <a:hlinkClick r:id="rId3"/>
              </a:rPr>
              <a:t>Työelämäpolku -suomeksi -hanke (2025-2026) ja Viisas nainen! –hanke (2026-2027)</a:t>
            </a:r>
            <a:endParaRPr lang="fi-FI" sz="2600" dirty="0">
              <a:latin typeface="+mj-lt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>
              <a:cs typeface="Calibri"/>
            </a:endParaRPr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lnSpc>
                <a:spcPct val="150000"/>
              </a:lnSpc>
              <a:buNone/>
            </a:pPr>
            <a:endParaRPr lang="fi-FI" sz="2400" dirty="0"/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7001E4FF-C3F3-99EA-0FF6-87EE8C95001E}"/>
              </a:ext>
            </a:extLst>
          </p:cNvPr>
          <p:cNvSpPr/>
          <p:nvPr/>
        </p:nvSpPr>
        <p:spPr>
          <a:xfrm>
            <a:off x="-2926" y="0"/>
            <a:ext cx="1162091" cy="6858000"/>
          </a:xfrm>
          <a:prstGeom prst="rect">
            <a:avLst/>
          </a:prstGeom>
          <a:solidFill>
            <a:srgbClr val="008080">
              <a:alpha val="45000"/>
            </a:srgb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  <a:p>
            <a:pPr algn="ctr"/>
            <a:endParaRPr lang="fi-FI"/>
          </a:p>
        </p:txBody>
      </p:sp>
      <p:pic>
        <p:nvPicPr>
          <p:cNvPr id="5" name="Kuva 4" descr="Kuva, joka sisältää kohteen henkilö, vaate, Lähikauppa, supermarket&#10;&#10;Tekoälyn generoima sisältö voi olla virheellistä.">
            <a:extLst>
              <a:ext uri="{FF2B5EF4-FFF2-40B4-BE49-F238E27FC236}">
                <a16:creationId xmlns:a16="http://schemas.microsoft.com/office/drawing/2014/main" id="{C6C37B25-6298-5789-0863-705FF1DCDF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129" y="1275129"/>
            <a:ext cx="3578781" cy="3717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uorakulmio 5">
            <a:extLst>
              <a:ext uri="{FF2B5EF4-FFF2-40B4-BE49-F238E27FC236}">
                <a16:creationId xmlns:a16="http://schemas.microsoft.com/office/drawing/2014/main" id="{67AB1439-4FF9-20A8-1621-FF30FEB793F3}"/>
              </a:ext>
            </a:extLst>
          </p:cNvPr>
          <p:cNvSpPr/>
          <p:nvPr/>
        </p:nvSpPr>
        <p:spPr>
          <a:xfrm>
            <a:off x="-2925" y="10160"/>
            <a:ext cx="1308680" cy="6858000"/>
          </a:xfrm>
          <a:prstGeom prst="rect">
            <a:avLst/>
          </a:prstGeom>
          <a:gradFill>
            <a:gsLst>
              <a:gs pos="0">
                <a:srgbClr val="00B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75236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ukautettu suunnittelumall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5836f4-be56-4eda-8534-c88ac7b6a4e0">
      <Terms xmlns="http://schemas.microsoft.com/office/infopath/2007/PartnerControls"/>
    </lcf76f155ced4ddcb4097134ff3c332f>
    <TaxCatchAll xmlns="8f647f67-f412-4952-a83f-0f6f77240f73" xsi:nil="true"/>
    <SharedWithUsers xmlns="8f647f67-f412-4952-a83f-0f6f77240f73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B1C3E6D86574046B4509CB152EA97D5" ma:contentTypeVersion="12" ma:contentTypeDescription="Luo uusi asiakirja." ma:contentTypeScope="" ma:versionID="c198d6641c04e6fb769efe930012bf89">
  <xsd:schema xmlns:xsd="http://www.w3.org/2001/XMLSchema" xmlns:xs="http://www.w3.org/2001/XMLSchema" xmlns:p="http://schemas.microsoft.com/office/2006/metadata/properties" xmlns:ns2="685836f4-be56-4eda-8534-c88ac7b6a4e0" xmlns:ns3="8f647f67-f412-4952-a83f-0f6f77240f73" targetNamespace="http://schemas.microsoft.com/office/2006/metadata/properties" ma:root="true" ma:fieldsID="a7bd5a5fcd00d1e3d6d7e89443ddd0c2" ns2:_="" ns3:_="">
    <xsd:import namespace="685836f4-be56-4eda-8534-c88ac7b6a4e0"/>
    <xsd:import namespace="8f647f67-f412-4952-a83f-0f6f77240f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5836f4-be56-4eda-8534-c88ac7b6a4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5f4ce74-5a45-48f8-8a07-e64604a672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47f67-f412-4952-a83f-0f6f77240f7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4c9c256-5726-4e3f-870f-902be03a2bf6}" ma:internalName="TaxCatchAll" ma:showField="CatchAllData" ma:web="8f647f67-f412-4952-a83f-0f6f77240f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8190DA-5DD5-48DB-8D31-306A04504CFE}">
  <ds:schemaRefs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685836f4-be56-4eda-8534-c88ac7b6a4e0"/>
    <ds:schemaRef ds:uri="http://schemas.microsoft.com/office/infopath/2007/PartnerControls"/>
    <ds:schemaRef ds:uri="8f647f67-f412-4952-a83f-0f6f77240f7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002A959-F0E1-4C5D-9B4D-60285AD8C4EE}">
  <ds:schemaRefs>
    <ds:schemaRef ds:uri="685836f4-be56-4eda-8534-c88ac7b6a4e0"/>
    <ds:schemaRef ds:uri="8f647f67-f412-4952-a83f-0f6f77240f7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72718E-2EE0-44C3-B88E-AE38891B76A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505e668-6971-4e8a-8292-7b71416299a1}" enabled="1" method="Standard" siteId="{d4be9539-f227-4e60-854b-7e9cb085ac0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18009</TotalTime>
  <Words>677</Words>
  <Application>Microsoft Office PowerPoint</Application>
  <PresentationFormat>Laajakuva</PresentationFormat>
  <Paragraphs>146</Paragraphs>
  <Slides>12</Slides>
  <Notes>11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12</vt:i4>
      </vt:variant>
    </vt:vector>
  </HeadingPairs>
  <TitlesOfParts>
    <vt:vector size="19" baseType="lpstr">
      <vt:lpstr>Aptos Black</vt:lpstr>
      <vt:lpstr>Arial</vt:lpstr>
      <vt:lpstr>Calibri</vt:lpstr>
      <vt:lpstr>Calibri Light</vt:lpstr>
      <vt:lpstr>Wingdings</vt:lpstr>
      <vt:lpstr>Office Theme</vt:lpstr>
      <vt:lpstr>Mukautettu suunnittelumalli</vt:lpstr>
      <vt:lpstr> Maahan muuttaneiden työ- ja opintovalmennus Työelämäpolku suomeksi –hankkeessa    </vt:lpstr>
      <vt:lpstr>Kohderyhmän kuvaus</vt:lpstr>
      <vt:lpstr>PowerPoint-esitys</vt:lpstr>
      <vt:lpstr> </vt:lpstr>
      <vt:lpstr>Koulutusten sisällöt</vt:lpstr>
      <vt:lpstr>PowerPoint-esitys</vt:lpstr>
      <vt:lpstr>PowerPoint-esitys</vt:lpstr>
      <vt:lpstr>Työ- ja opintovalmennus</vt:lpstr>
      <vt:lpstr> </vt:lpstr>
      <vt:lpstr> </vt:lpstr>
      <vt:lpstr>PowerPoint-esitys</vt:lpstr>
      <vt:lpstr>Mietteitä matkaan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Hagelin Mika</dc:creator>
  <cp:lastModifiedBy>Sopanen Saara</cp:lastModifiedBy>
  <cp:revision>91</cp:revision>
  <dcterms:created xsi:type="dcterms:W3CDTF">2021-11-07T15:59:11Z</dcterms:created>
  <dcterms:modified xsi:type="dcterms:W3CDTF">2026-10-29T10:18:46Z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0x0101002B1C3E6D86574046B4509CB152EA97D5</vt:lpwstr>
  </property>
  <property fmtid="{D5CDD505-2E9C-101B-9397-08002B2CF9AE}" pid="3" name="Order">
    <vt:r8>1100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  <property fmtid="{D5CDD505-2E9C-101B-9397-08002B2CF9AE}" pid="11" name="MSIP_Label_defa4170-0d19-0005-0004-bc88714345d2_Enabled">
    <vt:lpwstr>true</vt:lpwstr>
  </property>
  <property fmtid="{D5CDD505-2E9C-101B-9397-08002B2CF9AE}" pid="12" name="MSIP_Label_defa4170-0d19-0005-0004-bc88714345d2_SetDate">
    <vt:lpwstr>2024-03-18T11:36:55Z</vt:lpwstr>
  </property>
  <property fmtid="{D5CDD505-2E9C-101B-9397-08002B2CF9AE}" pid="13" name="MSIP_Label_defa4170-0d19-0005-0004-bc88714345d2_Method">
    <vt:lpwstr>Standard</vt:lpwstr>
  </property>
  <property fmtid="{D5CDD505-2E9C-101B-9397-08002B2CF9AE}" pid="14" name="MSIP_Label_defa4170-0d19-0005-0004-bc88714345d2_Name">
    <vt:lpwstr>defa4170-0d19-0005-0004-bc88714345d2</vt:lpwstr>
  </property>
  <property fmtid="{D5CDD505-2E9C-101B-9397-08002B2CF9AE}" pid="15" name="MSIP_Label_defa4170-0d19-0005-0004-bc88714345d2_SiteId">
    <vt:lpwstr>d4be9539-f227-4e60-854b-7e9cb085ac04</vt:lpwstr>
  </property>
  <property fmtid="{D5CDD505-2E9C-101B-9397-08002B2CF9AE}" pid="16" name="MSIP_Label_defa4170-0d19-0005-0004-bc88714345d2_ActionId">
    <vt:lpwstr>73e8de3f-116f-4677-a0d1-badb3715067e</vt:lpwstr>
  </property>
  <property fmtid="{D5CDD505-2E9C-101B-9397-08002B2CF9AE}" pid="17" name="MSIP_Label_defa4170-0d19-0005-0004-bc88714345d2_ContentBits">
    <vt:lpwstr>0</vt:lpwstr>
  </property>
</Properties>
</file>