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39" r:id="rId3"/>
    <p:sldId id="341" r:id="rId4"/>
    <p:sldId id="257" r:id="rId5"/>
    <p:sldId id="327" r:id="rId6"/>
    <p:sldId id="355" r:id="rId7"/>
    <p:sldId id="343" r:id="rId8"/>
    <p:sldId id="333" r:id="rId9"/>
    <p:sldId id="347" r:id="rId10"/>
    <p:sldId id="349" r:id="rId11"/>
    <p:sldId id="352" r:id="rId12"/>
    <p:sldId id="353" r:id="rId13"/>
    <p:sldId id="354" r:id="rId14"/>
    <p:sldId id="340" r:id="rId15"/>
    <p:sldId id="345" r:id="rId16"/>
    <p:sldId id="331" r:id="rId17"/>
    <p:sldId id="356" r:id="rId18"/>
    <p:sldId id="346" r:id="rId19"/>
    <p:sldId id="332" r:id="rId20"/>
    <p:sldId id="350" r:id="rId21"/>
    <p:sldId id="348" r:id="rId22"/>
    <p:sldId id="335" r:id="rId23"/>
    <p:sldId id="351" r:id="rId24"/>
    <p:sldId id="262" r:id="rId25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82"/>
    <a:srgbClr val="51C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6" autoAdjust="0"/>
    <p:restoredTop sz="94688" autoAdjust="0"/>
  </p:normalViewPr>
  <p:slideViewPr>
    <p:cSldViewPr>
      <p:cViewPr varScale="1">
        <p:scale>
          <a:sx n="72" d="100"/>
          <a:sy n="72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C927AFE-D9A9-4272-AEDB-8ADB340CC8A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8080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4B9EC7C-3D27-412E-A911-2674B61E9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34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548" y="5373216"/>
            <a:ext cx="6948772" cy="576064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540" y="5949280"/>
            <a:ext cx="6948772" cy="504055"/>
          </a:xfrm>
        </p:spPr>
        <p:txBody>
          <a:bodyPr lIns="91440" tIns="45720" rIns="91440"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>
          <a:xfrm>
            <a:off x="503548" y="764704"/>
            <a:ext cx="8136904" cy="4608512"/>
          </a:xfrm>
          <a:solidFill>
            <a:schemeClr val="accent3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1C5F4"/>
              </a:buClr>
              <a:buSzTx/>
              <a:buFontTx/>
              <a:buNone/>
              <a:tabLst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6C6ED-A5C6-47DD-B994-85AA4CAED54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032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ettel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0929" y="1412776"/>
            <a:ext cx="8347536" cy="44593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E6D7-6D7A-4CB3-BE0D-7C768442292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767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1579C-8ABE-45D6-8354-EDE5BC433FC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374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ettelu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395288" y="1412776"/>
            <a:ext cx="4032696" cy="4608512"/>
          </a:xfrm>
          <a:solidFill>
            <a:schemeClr val="accent3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1C5F4"/>
              </a:buClr>
              <a:buSzTx/>
              <a:buFontTx/>
              <a:buNone/>
              <a:tabLst/>
              <a:defRPr sz="2000" baseline="0"/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4716016" y="1412776"/>
            <a:ext cx="4032697" cy="4608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DCE6-45A4-4DAC-8F92-82A4BAABB64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171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ettelu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0" y="4149080"/>
            <a:ext cx="9144000" cy="2159645"/>
          </a:xfrm>
          <a:solidFill>
            <a:schemeClr val="accent3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1C5F4"/>
              </a:buClr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395288" y="1412776"/>
            <a:ext cx="8353425" cy="25924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7FA8-1AD8-466F-A565-220F76B3373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923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ettelu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904904" cy="100806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395536" y="1412776"/>
            <a:ext cx="3528392" cy="2160240"/>
          </a:xfrm>
          <a:solidFill>
            <a:schemeClr val="accent3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1C5F4"/>
              </a:buClr>
              <a:buSzTx/>
              <a:buFontTx/>
              <a:buNone/>
              <a:tabLst/>
              <a:defRPr sz="2000" baseline="0"/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4427538" y="1412777"/>
            <a:ext cx="4321175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Kuvan paikkamerkki 4"/>
          <p:cNvSpPr>
            <a:spLocks noGrp="1"/>
          </p:cNvSpPr>
          <p:nvPr>
            <p:ph type="pic" sz="quarter" idx="14"/>
          </p:nvPr>
        </p:nvSpPr>
        <p:spPr>
          <a:xfrm>
            <a:off x="395536" y="3861048"/>
            <a:ext cx="3528392" cy="2160240"/>
          </a:xfrm>
          <a:solidFill>
            <a:schemeClr val="accent3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1C5F4"/>
              </a:buClr>
              <a:buSzTx/>
              <a:buFontTx/>
              <a:buNone/>
              <a:tabLst/>
              <a:defRPr sz="2000" baseline="0"/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863C-C4F6-4E0A-8156-6E9038EE358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826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ettelu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5" name="Kaavion paikkamerkki 4"/>
          <p:cNvSpPr>
            <a:spLocks noGrp="1"/>
          </p:cNvSpPr>
          <p:nvPr>
            <p:ph type="chart" sz="quarter" idx="11"/>
          </p:nvPr>
        </p:nvSpPr>
        <p:spPr>
          <a:xfrm>
            <a:off x="395288" y="1412777"/>
            <a:ext cx="8353425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40FD-4D16-4CD2-A5FB-CD58BC2A5C5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459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sette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093914" cy="4608512"/>
          </a:xfrm>
          <a:ln>
            <a:noFill/>
          </a:ln>
        </p:spPr>
        <p:txBody>
          <a:bodyPr/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106614" cy="46085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CABA-B358-404C-9911-09BB2E79A21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271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88913"/>
            <a:ext cx="5905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638" y="1412875"/>
            <a:ext cx="856456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2000" tIns="0" rIns="252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pic>
        <p:nvPicPr>
          <p:cNvPr id="1028" name="Kuva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6524625"/>
            <a:ext cx="24844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Kuva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6038"/>
            <a:ext cx="21494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äivämäärän paikkamerkki 3"/>
          <p:cNvSpPr txBox="1">
            <a:spLocks/>
          </p:cNvSpPr>
          <p:nvPr/>
        </p:nvSpPr>
        <p:spPr>
          <a:xfrm>
            <a:off x="3851275" y="6475413"/>
            <a:ext cx="14414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E8624F5-53B8-4689-BB0E-D0ECBF9AF755}" type="datetime1">
              <a:rPr lang="fi-FI" sz="1100" smtClean="0"/>
              <a:pPr algn="ctr">
                <a:defRPr/>
              </a:pPr>
              <a:t>27.4.2017</a:t>
            </a:fld>
            <a:endParaRPr lang="fi-FI" sz="1100" dirty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092950" y="6491288"/>
            <a:ext cx="2087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0487B3-933C-4599-AF18-2C164A14D11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32" name="Kuva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510338"/>
            <a:ext cx="17684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58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58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58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58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58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1C5F4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1C5F4"/>
        </a:buClr>
        <a:buSzPct val="140000"/>
        <a:buFont typeface="Verdana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1C5F4"/>
        </a:buClr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1C5F4"/>
        </a:buClr>
        <a:buSzPct val="90000"/>
        <a:buChar char="•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1C5F4"/>
        </a:buClr>
        <a:buSzPct val="105000"/>
        <a:buFont typeface="Verdana" pitchFamily="34" charset="0"/>
        <a:buChar char="▪"/>
        <a:defRPr sz="1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1C5F4"/>
        </a:buClr>
        <a:buSzPct val="105000"/>
        <a:buFont typeface="Verdana" pitchFamily="34" charset="0"/>
        <a:buChar char="▪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1C5F4"/>
        </a:buClr>
        <a:buSzPct val="105000"/>
        <a:buFont typeface="Verdana" pitchFamily="34" charset="0"/>
        <a:buChar char="▪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1C5F4"/>
        </a:buClr>
        <a:buSzPct val="105000"/>
        <a:buFont typeface="Verdana" pitchFamily="34" charset="0"/>
        <a:buChar char="▪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1C5F4"/>
        </a:buClr>
        <a:buSzPct val="105000"/>
        <a:buFont typeface="Verdana" pitchFamily="34" charset="0"/>
        <a:buChar char="▪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488832" cy="1296144"/>
          </a:xfrm>
        </p:spPr>
        <p:txBody>
          <a:bodyPr/>
          <a:lstStyle/>
          <a:p>
            <a:pPr algn="ctr"/>
            <a:r>
              <a:rPr lang="fi-FI" altLang="fi-FI" dirty="0"/>
              <a:t>Kemiön keskuskoulun</a:t>
            </a:r>
            <a:br>
              <a:rPr lang="fi-FI" altLang="fi-FI" dirty="0"/>
            </a:br>
            <a:r>
              <a:rPr lang="fi-FI" altLang="fi-FI" dirty="0"/>
              <a:t>tiedotustilaisuus</a:t>
            </a:r>
            <a:br>
              <a:rPr lang="fi-FI" altLang="fi-FI" dirty="0"/>
            </a:br>
            <a:endParaRPr lang="fi-FI" altLang="fi-FI" sz="2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948488" cy="1584176"/>
          </a:xfrm>
        </p:spPr>
        <p:txBody>
          <a:bodyPr/>
          <a:lstStyle/>
          <a:p>
            <a:pPr algn="ctr"/>
            <a:endParaRPr lang="fi-FI" altLang="fi-FI" sz="1800" dirty="0"/>
          </a:p>
          <a:p>
            <a:pPr algn="ctr"/>
            <a:r>
              <a:rPr lang="fi-FI" altLang="fi-FI" sz="1800" dirty="0"/>
              <a:t>Jouni Vuohijoki</a:t>
            </a:r>
          </a:p>
          <a:p>
            <a:pPr algn="ctr"/>
            <a:r>
              <a:rPr lang="fi-FI" altLang="fi-FI" sz="1600" dirty="0"/>
              <a:t>23.3.2017</a:t>
            </a:r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Mikrobinäytteet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148" y="1856862"/>
            <a:ext cx="3270544" cy="2654464"/>
          </a:xfrm>
          <a:prstGeom prst="rect">
            <a:avLst/>
          </a:prstGeom>
        </p:spPr>
      </p:pic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372" y="1916832"/>
            <a:ext cx="4329814" cy="2534525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1835696" y="1916832"/>
            <a:ext cx="2520280" cy="216024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1835696" y="2348880"/>
            <a:ext cx="2520280" cy="216024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1835696" y="2558134"/>
            <a:ext cx="2520280" cy="216024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1865608" y="3014337"/>
            <a:ext cx="2778399" cy="216024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/>
          <p:cNvSpPr/>
          <p:nvPr/>
        </p:nvSpPr>
        <p:spPr>
          <a:xfrm>
            <a:off x="1885145" y="3624835"/>
            <a:ext cx="2778399" cy="216024"/>
          </a:xfrm>
          <a:prstGeom prst="rect">
            <a:avLst/>
          </a:prstGeom>
          <a:solidFill>
            <a:srgbClr val="00B05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30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Luokka 232, ulkoseinän rakenneavaus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11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946" y="3068960"/>
            <a:ext cx="5052053" cy="3789040"/>
          </a:xfrm>
          <a:prstGeom prst="rect">
            <a:avLst/>
          </a:prstGeom>
        </p:spPr>
      </p:pic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40768"/>
            <a:ext cx="4704390" cy="3528293"/>
          </a:xfrm>
        </p:spPr>
      </p:pic>
      <p:cxnSp>
        <p:nvCxnSpPr>
          <p:cNvPr id="7" name="Suora nuoliyhdysviiva 6"/>
          <p:cNvCxnSpPr/>
          <p:nvPr/>
        </p:nvCxnSpPr>
        <p:spPr>
          <a:xfrm>
            <a:off x="1547664" y="3068960"/>
            <a:ext cx="4608512" cy="115212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53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Tuolivarasto, </a:t>
            </a:r>
            <a:br>
              <a:rPr lang="fi-FI" dirty="0"/>
            </a:br>
            <a:r>
              <a:rPr lang="fi-FI" dirty="0"/>
              <a:t>ulkoseinän avaus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412776"/>
            <a:ext cx="4800533" cy="3600400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476" y="2094285"/>
            <a:ext cx="5236004" cy="3927003"/>
          </a:xfrm>
          <a:prstGeom prst="rect">
            <a:avLst/>
          </a:prstGeom>
        </p:spPr>
      </p:pic>
      <p:cxnSp>
        <p:nvCxnSpPr>
          <p:cNvPr id="8" name="Suora nuoliyhdysviiva 7"/>
          <p:cNvCxnSpPr/>
          <p:nvPr/>
        </p:nvCxnSpPr>
        <p:spPr>
          <a:xfrm>
            <a:off x="2843808" y="2780928"/>
            <a:ext cx="4104456" cy="115212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57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Ilmavuodot ulkoseinän eristetilasta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74" y="1412776"/>
            <a:ext cx="4416490" cy="3312368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13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377" y="2420889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12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Ulkoseinien kunto ja korjaus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0929" y="980728"/>
            <a:ext cx="8347536" cy="5688632"/>
          </a:xfrm>
        </p:spPr>
        <p:txBody>
          <a:bodyPr/>
          <a:lstStyle/>
          <a:p>
            <a:r>
              <a:rPr lang="fi-FI" dirty="0"/>
              <a:t>Ulkoseinärakenteet ovat ikäisiinsä rakennuksiin verrattuna tavanomaisessa kunnossa.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Materiaalinäytteistä 1/8 oli mikrobivaurioitunut (puurakenteinen tuulikaapin seinä)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Tiiliseiniseinien näytteistä 0 / 7 mikrobivaurio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US – AP liittymä sekä leukapalkkien kohdat vaativat lisätutkimuksia.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Sisäilman laadun parantamiseksi riittää rakenteiden ja niiden rajapintojen sekä muiden mahdollisten ilmanvuotokohtien tiivistäminen.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Tulevan tiivistyskorjauksen laajuutta selvitetään vielä merkkiainemenetelmällä.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179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6552976" cy="1008062"/>
          </a:xfrm>
        </p:spPr>
        <p:txBody>
          <a:bodyPr/>
          <a:lstStyle/>
          <a:p>
            <a:r>
              <a:rPr lang="fi-FI" dirty="0"/>
              <a:t>Rakennuksen alla oleva alustila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350" y="1412875"/>
            <a:ext cx="7587650" cy="4459288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683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288" y="188912"/>
            <a:ext cx="6480968" cy="1223863"/>
          </a:xfrm>
        </p:spPr>
        <p:txBody>
          <a:bodyPr/>
          <a:lstStyle/>
          <a:p>
            <a:r>
              <a:rPr lang="fi-FI" dirty="0"/>
              <a:t>Rakennuksen alla oleva alustila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16</a:t>
            </a:fld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320" y="1268760"/>
            <a:ext cx="8039112" cy="49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88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6480968" cy="647799"/>
          </a:xfrm>
        </p:spPr>
        <p:txBody>
          <a:bodyPr/>
          <a:lstStyle/>
          <a:p>
            <a:r>
              <a:rPr lang="fi-FI" dirty="0"/>
              <a:t>Rakennuksen alla oleva alustila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05" y="836712"/>
            <a:ext cx="3852169" cy="2889127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17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947" y="833790"/>
            <a:ext cx="3923928" cy="294294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839933"/>
            <a:ext cx="3538606" cy="265395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08" y="3875625"/>
            <a:ext cx="3443875" cy="25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72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Ryömintätilan vaikutus sisäilmaan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0929" y="1412776"/>
            <a:ext cx="8347536" cy="4896544"/>
          </a:xfrm>
        </p:spPr>
        <p:txBody>
          <a:bodyPr/>
          <a:lstStyle/>
          <a:p>
            <a:r>
              <a:rPr lang="fi-FI" dirty="0"/>
              <a:t>Rakennuksen alla olevissa ryömintätiloissa on eloperäistä jätettä ja maa-ainesta joissa kasvaa mikrobeja.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Tiloista saattaa päästä alipaineen vaikutuksesta vuotoilmaa sisätiloihin. Vuotoilman mukana sisälle saattaa päästä myös epäpuhtauksia.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Sisäilman laadun parantamiseksi suosittelemme eloperäisen jätteen poistamista, rakenteiden tiivistyskorjauksia (sekä tarvittaessa alustilojen alipaineistamista).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Swecon</a:t>
            </a:r>
            <a:r>
              <a:rPr lang="fi-FI" dirty="0"/>
              <a:t> ilmanäytteet: Terveydenhoitajan huone 1227 ja luokkahuone 1224 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Korjaustarve tarkentuu merkkiainekokeiden jälkeen.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86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6552976" cy="1008062"/>
          </a:xfrm>
        </p:spPr>
        <p:txBody>
          <a:bodyPr/>
          <a:lstStyle/>
          <a:p>
            <a:r>
              <a:rPr lang="fi-FI" dirty="0"/>
              <a:t>Ilmanvaihtojärjestelmä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19</a:t>
            </a:fld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Tehtyjen havaintojen mukaan kiinteistön IV-koneet ovat hyväkuntoisia.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Luokkatilojen nykyiset ilmavirrat ovat noin 30 % suuremmat kuin niiden olisi tarpeen olla. Pienempi ilmavirtaus laskisi ilmanvaihdon äänitasoa luokkatiloissa sekä energian kulutusta.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Tuloilmapäätelaitteiden ilmavirtasuihku ei todennäköisesti ole optimaalinen kaikissa luokissa. Tuloilmaa ei välttämättä riitä luokkien perälle asti.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991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Rakenteet yleisesti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0929" y="1124744"/>
            <a:ext cx="8347536" cy="525658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dirty="0"/>
              <a:t>Ulkoseinät ovat tiili – villa – tiili –rakenteisia</a:t>
            </a:r>
          </a:p>
          <a:p>
            <a:pPr lvl="1">
              <a:spcAft>
                <a:spcPts val="600"/>
              </a:spcAft>
            </a:pPr>
            <a:r>
              <a:rPr lang="fi-FI" dirty="0" err="1"/>
              <a:t>kahi</a:t>
            </a:r>
            <a:r>
              <a:rPr lang="fi-FI" dirty="0"/>
              <a:t> 90 mm</a:t>
            </a:r>
          </a:p>
          <a:p>
            <a:pPr lvl="1">
              <a:spcAft>
                <a:spcPts val="600"/>
              </a:spcAft>
            </a:pPr>
            <a:r>
              <a:rPr lang="fi-FI" dirty="0"/>
              <a:t>villa 125 mm</a:t>
            </a:r>
          </a:p>
          <a:p>
            <a:pPr lvl="1">
              <a:spcAft>
                <a:spcPts val="600"/>
              </a:spcAft>
            </a:pPr>
            <a:r>
              <a:rPr lang="fi-FI" dirty="0"/>
              <a:t>punatiili 85 mm</a:t>
            </a:r>
          </a:p>
          <a:p>
            <a:pPr>
              <a:spcAft>
                <a:spcPts val="600"/>
              </a:spcAft>
            </a:pPr>
            <a:endParaRPr lang="fi-FI" dirty="0"/>
          </a:p>
          <a:p>
            <a:pPr>
              <a:spcAft>
                <a:spcPts val="600"/>
              </a:spcAft>
            </a:pPr>
            <a:r>
              <a:rPr lang="fi-FI" dirty="0"/>
              <a:t>Alapohjan kantava rakenteena on ontelolaatat. Ontelolaattojen päällä on EPS-eriste + pintabetonilaatta. </a:t>
            </a:r>
          </a:p>
          <a:p>
            <a:pPr>
              <a:spcAft>
                <a:spcPts val="600"/>
              </a:spcAft>
            </a:pPr>
            <a:endParaRPr lang="fi-FI" dirty="0"/>
          </a:p>
          <a:p>
            <a:pPr>
              <a:spcAft>
                <a:spcPts val="600"/>
              </a:spcAft>
            </a:pPr>
            <a:r>
              <a:rPr lang="fi-FI" dirty="0"/>
              <a:t>Alapohja on ryömintätilainen</a:t>
            </a:r>
          </a:p>
          <a:p>
            <a:pPr>
              <a:spcAft>
                <a:spcPts val="600"/>
              </a:spcAft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45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Ilmanvaihtojärjestelmä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Mittaushetkellä 2. kerros oli keskimäärin 8 Pascalia ylipaineinen ulkoilmaan verrattuna ja 1. kerros oli keskimäärin 2 Pascalia alipaineinen ulkoilmaan verrattuna.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Toisen kerroksen ylipaine saattaa aiheuttaa rakenteisiin kosteusvaurioriskin.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Liikuntasalin alla olevien kanavistojen kunto ja puhtaus tulee selvittää tarkemmin (vaikuttaa likaiselta).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Näytteissä 1 ja 2 otetuista pölynäytteessä oli 40-60 p-% villakuituja. Mahdolliset kuitulähteet tulee kartoittaa ja tarvittaessa poistaa. </a:t>
            </a:r>
          </a:p>
          <a:p>
            <a:pPr lvl="0"/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72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Tuloilmajärjestelmän</a:t>
            </a:r>
            <a:br>
              <a:rPr lang="fi-FI" dirty="0"/>
            </a:br>
            <a:r>
              <a:rPr lang="fi-FI" dirty="0"/>
              <a:t>mineraalikuitunäytteet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374" y="1340768"/>
            <a:ext cx="5361414" cy="4459288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21</a:t>
            </a:fld>
            <a:endParaRPr lang="fi-FI" dirty="0"/>
          </a:p>
        </p:txBody>
      </p:sp>
      <p:sp>
        <p:nvSpPr>
          <p:cNvPr id="3" name="Puhekupla: Suorakulmio 2"/>
          <p:cNvSpPr/>
          <p:nvPr/>
        </p:nvSpPr>
        <p:spPr>
          <a:xfrm>
            <a:off x="6588224" y="2420888"/>
            <a:ext cx="2088232" cy="2952328"/>
          </a:xfrm>
          <a:prstGeom prst="wedgeRectCallou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Sisäilman mineraalikuidut</a:t>
            </a:r>
          </a:p>
          <a:p>
            <a:pPr algn="ctr"/>
            <a:endParaRPr lang="fi-FI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fi-F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Sweco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3275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Lisätutkimustarpeet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395536" y="1196702"/>
            <a:ext cx="8353177" cy="475257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i-FI" altLang="fi-FI" dirty="0"/>
              <a:t>Merkkisavutarkastelu ja merkkiainekokeet vuotoilmakohtien selvittämiseksi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fi-FI" altLang="fi-FI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i-FI" dirty="0"/>
              <a:t>Vesikaton (ja yläpohjarakenteiden) kunto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fi-FI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i-FI" dirty="0"/>
              <a:t>Kuitulähteiden kartoittaminen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fi-FI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i-FI" dirty="0"/>
              <a:t>Ulkoseinien alaosien kunto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fi-FI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i-FI" dirty="0"/>
              <a:t>Ulkoseinien kunto leukapalkkien kohdilla</a:t>
            </a:r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B8A863C-C4F6-4E0A-8156-6E9038EE3587}" type="slidenum">
              <a:rPr lang="fi-FI" smtClean="0"/>
              <a:pPr>
                <a:defRPr/>
              </a:pPr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4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Toimenpide-ehdotukset 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395536" y="836712"/>
            <a:ext cx="8353177" cy="525658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Korjausvaihe 1, kesä 2017</a:t>
            </a:r>
          </a:p>
          <a:p>
            <a:r>
              <a:rPr lang="fi-FI" dirty="0"/>
              <a:t>Liikuntasalin lattiarakenteen uusiminen (tai korjaaminen) </a:t>
            </a:r>
          </a:p>
          <a:p>
            <a:r>
              <a:rPr lang="fi-FI" dirty="0"/>
              <a:t>Tuulikaapin ulkoseinärakenteen alaosan korjaaminen </a:t>
            </a:r>
          </a:p>
          <a:p>
            <a:r>
              <a:rPr lang="fi-FI" dirty="0"/>
              <a:t>Ilmanvaihdon tasapainotus (yläkerran ylipaine)</a:t>
            </a:r>
          </a:p>
          <a:p>
            <a:pPr lvl="0"/>
            <a:r>
              <a:rPr lang="fi-FI" dirty="0"/>
              <a:t>Ilmanvaihtojärjestelmän kuitulähteiden poistaminen tai kuitujen suodatus</a:t>
            </a:r>
          </a:p>
          <a:p>
            <a:r>
              <a:rPr lang="fi-FI" dirty="0"/>
              <a:t>Havaittujen yksittäisten ilmavuotokohtien tiivistäminen.  Terveydenhoitajan huone 1227 ja luokkahuone 1224 A (</a:t>
            </a:r>
            <a:r>
              <a:rPr lang="fi-FI" dirty="0" err="1"/>
              <a:t>Sweco</a:t>
            </a:r>
            <a:r>
              <a:rPr lang="fi-FI" dirty="0"/>
              <a:t>) </a:t>
            </a:r>
          </a:p>
          <a:p>
            <a:pPr marL="0" lvl="0" indent="0">
              <a:buNone/>
            </a:pPr>
            <a:endParaRPr lang="fi-FI" dirty="0"/>
          </a:p>
          <a:p>
            <a:pPr marL="0" lvl="0" indent="0">
              <a:buNone/>
            </a:pPr>
            <a:r>
              <a:rPr lang="fi-FI" dirty="0"/>
              <a:t>Korjausvaihe 2, kesä 2018</a:t>
            </a:r>
          </a:p>
          <a:p>
            <a:r>
              <a:rPr lang="fi-FI" dirty="0"/>
              <a:t>Ikkunoiden uusiminen</a:t>
            </a:r>
          </a:p>
          <a:p>
            <a:r>
              <a:rPr lang="fi-FI" dirty="0"/>
              <a:t>Lattiapäällysteiden uusiminen (1. kerros)</a:t>
            </a:r>
          </a:p>
          <a:p>
            <a:r>
              <a:rPr lang="fi-FI" dirty="0"/>
              <a:t>Rakenteiden tiivistyskorjaukset</a:t>
            </a:r>
          </a:p>
          <a:p>
            <a:r>
              <a:rPr lang="fi-FI" dirty="0"/>
              <a:t>Ilmanvaihtojärjestelmän puhdistus ja säätö</a:t>
            </a:r>
          </a:p>
          <a:p>
            <a:pPr lvl="2"/>
            <a:r>
              <a:rPr lang="fi-FI" dirty="0"/>
              <a:t>Puhdistus rakenteellisten ja sisäilmaan vaikuttavien korjausten jälkeen, jos rakennukseen jää vanhoja kanavia. </a:t>
            </a:r>
          </a:p>
          <a:p>
            <a:pPr lvl="2"/>
            <a:r>
              <a:rPr lang="fi-FI" dirty="0"/>
              <a:t>Säätö- ja tasapainotustyön yhteydessä mahdollisten säätöpeltien lisäys.</a:t>
            </a:r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B8A863C-C4F6-4E0A-8156-6E9038EE3587}" type="slidenum">
              <a:rPr lang="fi-FI" smtClean="0"/>
              <a:pPr>
                <a:defRPr/>
              </a:pPr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85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n numeron paikkamerkki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298380-C44D-4864-899B-047761803729}" type="slidenum">
              <a:rPr lang="fi-FI" altLang="fi-FI" smtClean="0">
                <a:solidFill>
                  <a:schemeClr val="tx2"/>
                </a:solidFill>
              </a:rPr>
              <a:pPr eaLnBrk="1" hangingPunct="1"/>
              <a:t>24</a:t>
            </a:fld>
            <a:endParaRPr lang="fi-FI" altLang="fi-FI">
              <a:solidFill>
                <a:schemeClr val="tx2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6372225" y="115888"/>
            <a:ext cx="252095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819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274" y="2318266"/>
            <a:ext cx="474821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15925" y="6308725"/>
            <a:ext cx="3313113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Tehdyt tutkimukset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0929" y="1412776"/>
            <a:ext cx="8347536" cy="482453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dirty="0"/>
              <a:t>Rakennukseen ei tehty laajaa sisäilma- ja kosteusteknistä kuntotutkimusta.</a:t>
            </a:r>
          </a:p>
          <a:p>
            <a:pPr>
              <a:spcAft>
                <a:spcPts val="600"/>
              </a:spcAft>
            </a:pPr>
            <a:r>
              <a:rPr lang="fi-FI" dirty="0"/>
              <a:t>Tässä vaiheessa tutkimukset kohdistettiin niihin tiloihin, joissa on koettu sisäilman laatuun liitettyjä oireiluja.</a:t>
            </a:r>
          </a:p>
          <a:p>
            <a:pPr>
              <a:spcAft>
                <a:spcPts val="600"/>
              </a:spcAft>
            </a:pPr>
            <a:r>
              <a:rPr lang="fi-FI" dirty="0"/>
              <a:t>Tehdyn kartoituksen tavoitteena oli selvittää aistivaraisien menetelmien, rakenneavausten ja materiaalinäytteiden avulla rakennuksen kuntoa.</a:t>
            </a:r>
          </a:p>
          <a:p>
            <a:pPr>
              <a:spcAft>
                <a:spcPts val="600"/>
              </a:spcAft>
            </a:pPr>
            <a:r>
              <a:rPr lang="fi-FI" dirty="0"/>
              <a:t>Tavoitteena oli selvittää myös mahdollisia sisäilman laatua heikentäviä ongelmia sekä esittää toimenpide- ja korjaustapaehdotuksia havaittujen ongelmien poistamiseksi.</a:t>
            </a:r>
          </a:p>
          <a:p>
            <a:pPr>
              <a:spcAft>
                <a:spcPts val="600"/>
              </a:spcAft>
            </a:pPr>
            <a:r>
              <a:rPr lang="fi-FI" dirty="0"/>
              <a:t>Tutkimustuloksia on tarkoitus käyttää tulevien korjausten ja suunnittelun lähtötietona.</a:t>
            </a:r>
          </a:p>
          <a:p>
            <a:pPr>
              <a:spcAft>
                <a:spcPts val="600"/>
              </a:spcAft>
            </a:pPr>
            <a:r>
              <a:rPr lang="fi-FI" dirty="0"/>
              <a:t>Lähtötietona em. lisätutkimukselle oli </a:t>
            </a:r>
            <a:r>
              <a:rPr lang="fi-FI" dirty="0" err="1"/>
              <a:t>Swecon</a:t>
            </a:r>
            <a:r>
              <a:rPr lang="fi-FI" dirty="0"/>
              <a:t> aiemmin tekemä </a:t>
            </a:r>
            <a:r>
              <a:rPr lang="fi-FI" dirty="0" err="1"/>
              <a:t>sisilma</a:t>
            </a:r>
            <a:r>
              <a:rPr lang="fi-FI" dirty="0"/>
              <a:t>- ja kosteustekninen kuntotutkimus.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966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Tutkimusmenetelmät</a:t>
            </a:r>
          </a:p>
        </p:txBody>
      </p:sp>
      <p:sp>
        <p:nvSpPr>
          <p:cNvPr id="3075" name="Sisällön paikkamerkki 2"/>
          <p:cNvSpPr>
            <a:spLocks noGrp="1"/>
          </p:cNvSpPr>
          <p:nvPr>
            <p:ph idx="1"/>
          </p:nvPr>
        </p:nvSpPr>
        <p:spPr>
          <a:xfrm>
            <a:off x="401638" y="1412875"/>
            <a:ext cx="8347075" cy="445928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i-FI" altLang="fi-FI" dirty="0"/>
              <a:t>Tilojen silmämääräinen läpikäynti + aistinvaraiset havainnot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fi-FI" altLang="fi-FI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i-FI" altLang="fi-FI" dirty="0"/>
              <a:t>Rakenneavaukset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fi-FI" altLang="fi-FI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i-FI" altLang="fi-FI" dirty="0"/>
              <a:t>Mikrobinäytteet rakenteista ( US 8 kpl + AP 3 kpl)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fi-FI" altLang="fi-FI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i-FI" altLang="fi-FI" dirty="0"/>
              <a:t>Rakennusten ilmanvaihdon tutkiminen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fi-FI" altLang="fi-FI" dirty="0"/>
          </a:p>
        </p:txBody>
      </p:sp>
      <p:sp>
        <p:nvSpPr>
          <p:cNvPr id="3076" name="Dian numeron paikkamerkki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3E720F-C0E7-422B-8217-9CC2C38F2BB5}" type="slidenum">
              <a:rPr lang="fi-FI" altLang="fi-FI" smtClean="0">
                <a:solidFill>
                  <a:schemeClr val="tx2"/>
                </a:solidFill>
              </a:rPr>
              <a:pPr eaLnBrk="1" hangingPunct="1"/>
              <a:t>4</a:t>
            </a:fld>
            <a:endParaRPr lang="fi-FI" altLang="fi-FI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6336952" cy="1008062"/>
          </a:xfrm>
        </p:spPr>
        <p:txBody>
          <a:bodyPr/>
          <a:lstStyle/>
          <a:p>
            <a:r>
              <a:rPr lang="fi-FI" altLang="fi-FI" dirty="0"/>
              <a:t>Merkittävimmät sisäilman laatua heikentävät tekijät</a:t>
            </a:r>
          </a:p>
        </p:txBody>
      </p:sp>
      <p:sp>
        <p:nvSpPr>
          <p:cNvPr id="3075" name="Sisällön paikkamerkki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4824536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Liikuntasalin alapohjaa lukuun ottamatta rakennuksesta ei löydetty laajoja kosteus- tai mikrobivaurioita, joissa olisi merkittävää vaikutusta sisäilman laatuun.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Liikuntasalin alapohjan mikrobivaurio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Ilmavuodot ryömintätilasta sisäilmaan (epätiiviit kulkuluukut).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Tuloilmajärjestelmän mineraalikuidut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Tuulikaapin ulkoseinän mikrobivaurio</a:t>
            </a:r>
          </a:p>
          <a:p>
            <a:endParaRPr lang="fi-FI" dirty="0"/>
          </a:p>
          <a:p>
            <a:r>
              <a:rPr lang="fi-FI" dirty="0"/>
              <a:t>Ilmavuodot ulkoseinärakenteista sisäilmaan, vaikka rakenteissa ei välttämättä ole vaurioita (esim. pöly). (mahdollinen tekijä)</a:t>
            </a:r>
          </a:p>
          <a:p>
            <a:pPr marL="0" indent="0">
              <a:buNone/>
            </a:pPr>
            <a:endParaRPr lang="fi-FI" altLang="fi-FI" dirty="0"/>
          </a:p>
          <a:p>
            <a:endParaRPr lang="fi-FI" altLang="fi-FI" dirty="0"/>
          </a:p>
        </p:txBody>
      </p:sp>
      <p:sp>
        <p:nvSpPr>
          <p:cNvPr id="3076" name="Dian numeron paikkamerkki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3E720F-C0E7-422B-8217-9CC2C38F2BB5}" type="slidenum">
              <a:rPr lang="fi-FI" altLang="fi-FI" smtClean="0">
                <a:solidFill>
                  <a:schemeClr val="tx2"/>
                </a:solidFill>
              </a:rPr>
              <a:pPr eaLnBrk="1" hangingPunct="1"/>
              <a:t>5</a:t>
            </a:fld>
            <a:endParaRPr lang="fi-FI" altLang="fi-FI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9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Liikuntasalin lattia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1340768"/>
            <a:ext cx="4128326" cy="3096245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933" y="2492896"/>
            <a:ext cx="4860032" cy="3645024"/>
          </a:xfrm>
          <a:prstGeom prst="rect">
            <a:avLst/>
          </a:prstGeom>
        </p:spPr>
      </p:pic>
      <p:sp>
        <p:nvSpPr>
          <p:cNvPr id="7" name="Ellipsi 6"/>
          <p:cNvSpPr/>
          <p:nvPr/>
        </p:nvSpPr>
        <p:spPr>
          <a:xfrm>
            <a:off x="1547664" y="2564904"/>
            <a:ext cx="108012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9" name="Suora nuoliyhdysviiva 8"/>
          <p:cNvCxnSpPr>
            <a:stCxn id="7" idx="6"/>
          </p:cNvCxnSpPr>
          <p:nvPr/>
        </p:nvCxnSpPr>
        <p:spPr>
          <a:xfrm>
            <a:off x="2627784" y="3068960"/>
            <a:ext cx="2664296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8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Ulkoseinät yleisesti</a:t>
            </a:r>
            <a:br>
              <a:rPr lang="fi-FI" dirty="0"/>
            </a:br>
            <a:r>
              <a:rPr lang="fi-FI" dirty="0"/>
              <a:t>tiili – villa - tiili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230000"/>
            <a:ext cx="7738577" cy="5079320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  <p:sp>
        <p:nvSpPr>
          <p:cNvPr id="6" name="Kuvatekstisuorakulmio 5"/>
          <p:cNvSpPr/>
          <p:nvPr/>
        </p:nvSpPr>
        <p:spPr>
          <a:xfrm>
            <a:off x="6084168" y="1196975"/>
            <a:ext cx="2880320" cy="3600178"/>
          </a:xfrm>
          <a:prstGeom prst="wedgeRectCallout">
            <a:avLst>
              <a:gd name="adj1" fmla="val -22555"/>
              <a:gd name="adj2" fmla="val 49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Ulkoseinien riskit:</a:t>
            </a:r>
          </a:p>
          <a:p>
            <a:endParaRPr lang="fi-FI" sz="1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i-FI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Eristeen kastuminen viistosateen vaikutuksesta. </a:t>
            </a:r>
          </a:p>
          <a:p>
            <a:endParaRPr lang="fi-FI" sz="1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i-FI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Ylipaine rakennuksen sisällä, sisäilman kondensoituminen</a:t>
            </a:r>
          </a:p>
          <a:p>
            <a:endParaRPr lang="fi-FI" sz="1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i-FI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Kondenssi leuka-</a:t>
            </a:r>
          </a:p>
          <a:p>
            <a:r>
              <a:rPr lang="fi-FI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palkin kohdalla</a:t>
            </a:r>
          </a:p>
          <a:p>
            <a:endParaRPr lang="fi-FI" sz="1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fi-FI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9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Kerros / mikrobinäytteet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762" y="1412875"/>
            <a:ext cx="7660827" cy="4459288"/>
          </a:xfrm>
          <a:prstGeom prst="rect">
            <a:avLst/>
          </a:prstGeom>
        </p:spPr>
      </p:pic>
      <p:sp>
        <p:nvSpPr>
          <p:cNvPr id="6" name="Ellipsi 5"/>
          <p:cNvSpPr/>
          <p:nvPr/>
        </p:nvSpPr>
        <p:spPr>
          <a:xfrm>
            <a:off x="7884368" y="5085184"/>
            <a:ext cx="52122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6444208" y="5063676"/>
            <a:ext cx="52122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1331640" y="4005064"/>
            <a:ext cx="52122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uhekupla: Suorakulmio 8"/>
          <p:cNvSpPr/>
          <p:nvPr/>
        </p:nvSpPr>
        <p:spPr>
          <a:xfrm>
            <a:off x="5436096" y="3843350"/>
            <a:ext cx="1065756" cy="504056"/>
          </a:xfrm>
          <a:prstGeom prst="wedgeRectCallout">
            <a:avLst>
              <a:gd name="adj1" fmla="val -63223"/>
              <a:gd name="adj2" fmla="val -1008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>
                <a:solidFill>
                  <a:schemeClr val="tx1"/>
                </a:solidFill>
              </a:rPr>
              <a:t>Vaurioon viittaava haju</a:t>
            </a:r>
          </a:p>
        </p:txBody>
      </p:sp>
    </p:spTree>
    <p:extLst>
      <p:ext uri="{BB962C8B-B14F-4D97-AF65-F5344CB8AC3E}">
        <p14:creationId xmlns:p14="http://schemas.microsoft.com/office/powerpoint/2010/main" val="426665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Kerros / mikrobinäytteet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881" y="1412875"/>
            <a:ext cx="8088589" cy="4459288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E6D7-6D7A-4CB3-BE0D-7C768442292C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  <p:sp>
        <p:nvSpPr>
          <p:cNvPr id="6" name="Ellipsi 5"/>
          <p:cNvSpPr/>
          <p:nvPr/>
        </p:nvSpPr>
        <p:spPr>
          <a:xfrm>
            <a:off x="5652120" y="2132856"/>
            <a:ext cx="6486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5423346"/>
      </p:ext>
    </p:extLst>
  </p:cSld>
  <p:clrMapOvr>
    <a:masterClrMapping/>
  </p:clrMapOvr>
</p:sld>
</file>

<file path=ppt/theme/theme1.xml><?xml version="1.0" encoding="utf-8"?>
<a:theme xmlns:a="http://schemas.openxmlformats.org/drawingml/2006/main" name="Vahanen-yhtiöt">
  <a:themeElements>
    <a:clrScheme name="Vahanen powerpoint malli1 13">
      <a:dk1>
        <a:srgbClr val="000000"/>
      </a:dk1>
      <a:lt1>
        <a:srgbClr val="FFFFFF"/>
      </a:lt1>
      <a:dk2>
        <a:srgbClr val="003A5D"/>
      </a:dk2>
      <a:lt2>
        <a:srgbClr val="808080"/>
      </a:lt2>
      <a:accent1>
        <a:srgbClr val="95C7F9"/>
      </a:accent1>
      <a:accent2>
        <a:srgbClr val="003A5D"/>
      </a:accent2>
      <a:accent3>
        <a:srgbClr val="FFFFFF"/>
      </a:accent3>
      <a:accent4>
        <a:srgbClr val="000000"/>
      </a:accent4>
      <a:accent5>
        <a:srgbClr val="C8E0FB"/>
      </a:accent5>
      <a:accent6>
        <a:srgbClr val="003453"/>
      </a:accent6>
      <a:hlink>
        <a:srgbClr val="51C5F4"/>
      </a:hlink>
      <a:folHlink>
        <a:srgbClr val="764100"/>
      </a:folHlink>
    </a:clrScheme>
    <a:fontScheme name="Vahanen powerpoint malli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ahanen powerpoint malli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anen powerpoint malli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anen powerpoint malli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anen powerpoint malli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anen powerpoint malli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anen powerpoint malli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anen powerpoint malli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anen powerpoint malli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anen powerpoint malli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anen powerpoint malli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anen powerpoint malli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anen powerpoint malli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anen powerpoint malli1 13">
        <a:dk1>
          <a:srgbClr val="000000"/>
        </a:dk1>
        <a:lt1>
          <a:srgbClr val="FFFFFF"/>
        </a:lt1>
        <a:dk2>
          <a:srgbClr val="003A5D"/>
        </a:dk2>
        <a:lt2>
          <a:srgbClr val="808080"/>
        </a:lt2>
        <a:accent1>
          <a:srgbClr val="95C7F9"/>
        </a:accent1>
        <a:accent2>
          <a:srgbClr val="003A5D"/>
        </a:accent2>
        <a:accent3>
          <a:srgbClr val="FFFFFF"/>
        </a:accent3>
        <a:accent4>
          <a:srgbClr val="000000"/>
        </a:accent4>
        <a:accent5>
          <a:srgbClr val="C8E0FB"/>
        </a:accent5>
        <a:accent6>
          <a:srgbClr val="003453"/>
        </a:accent6>
        <a:hlink>
          <a:srgbClr val="51C5F4"/>
        </a:hlink>
        <a:folHlink>
          <a:srgbClr val="764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Vahanen-yhtiöt</Template>
  <TotalTime>1989</TotalTime>
  <Words>634</Words>
  <Application>Microsoft Office PowerPoint</Application>
  <PresentationFormat>Bildspel på skärmen (4:3)</PresentationFormat>
  <Paragraphs>150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5" baseType="lpstr">
      <vt:lpstr>Vahanen-yhtiöt</vt:lpstr>
      <vt:lpstr>Kemiön keskuskoulun tiedotustilaisuus </vt:lpstr>
      <vt:lpstr>Rakenteet yleisesti</vt:lpstr>
      <vt:lpstr>Tehdyt tutkimukset</vt:lpstr>
      <vt:lpstr>Tutkimusmenetelmät</vt:lpstr>
      <vt:lpstr>Merkittävimmät sisäilman laatua heikentävät tekijät</vt:lpstr>
      <vt:lpstr>Liikuntasalin lattia</vt:lpstr>
      <vt:lpstr>Ulkoseinät yleisesti tiili – villa - tiili</vt:lpstr>
      <vt:lpstr>1. Kerros / mikrobinäytteet</vt:lpstr>
      <vt:lpstr>2. Kerros / mikrobinäytteet</vt:lpstr>
      <vt:lpstr>Mikrobinäytteet</vt:lpstr>
      <vt:lpstr>Luokka 232, ulkoseinän rakenneavaus</vt:lpstr>
      <vt:lpstr>Tuolivarasto,  ulkoseinän avaus</vt:lpstr>
      <vt:lpstr>Ilmavuodot ulkoseinän eristetilasta</vt:lpstr>
      <vt:lpstr>Ulkoseinien kunto ja korjaus</vt:lpstr>
      <vt:lpstr>Rakennuksen alla oleva alustila</vt:lpstr>
      <vt:lpstr>Rakennuksen alla oleva alustila</vt:lpstr>
      <vt:lpstr>Rakennuksen alla oleva alustila</vt:lpstr>
      <vt:lpstr>Ryömintätilan vaikutus sisäilmaan</vt:lpstr>
      <vt:lpstr>Ilmanvaihtojärjestelmä</vt:lpstr>
      <vt:lpstr>Ilmanvaihtojärjestelmä</vt:lpstr>
      <vt:lpstr>Tuloilmajärjestelmän mineraalikuitunäytteet</vt:lpstr>
      <vt:lpstr>Lisätutkimustarpeet</vt:lpstr>
      <vt:lpstr>Toimenpide-ehdotukset  </vt:lpstr>
      <vt:lpstr>PowerPoint-presentation</vt:lpstr>
    </vt:vector>
  </TitlesOfParts>
  <Company>Vahanen International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Diakoniakeskuksen  sisäilmaselvitys</dc:title>
  <dc:creator>Teivainen Heli</dc:creator>
  <cp:lastModifiedBy>Bredenberg Kim</cp:lastModifiedBy>
  <cp:revision>297</cp:revision>
  <cp:lastPrinted>2014-10-30T06:22:49Z</cp:lastPrinted>
  <dcterms:created xsi:type="dcterms:W3CDTF">2014-08-12T12:25:21Z</dcterms:created>
  <dcterms:modified xsi:type="dcterms:W3CDTF">2017-04-27T05:04:29Z</dcterms:modified>
</cp:coreProperties>
</file>