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0" r:id="rId1"/>
  </p:sldMasterIdLst>
  <p:notesMasterIdLst>
    <p:notesMasterId r:id="rId22"/>
  </p:notesMasterIdLst>
  <p:sldIdLst>
    <p:sldId id="256" r:id="rId2"/>
    <p:sldId id="284" r:id="rId3"/>
    <p:sldId id="257" r:id="rId4"/>
    <p:sldId id="258" r:id="rId5"/>
    <p:sldId id="287" r:id="rId6"/>
    <p:sldId id="261" r:id="rId7"/>
    <p:sldId id="263" r:id="rId8"/>
    <p:sldId id="269" r:id="rId9"/>
    <p:sldId id="286" r:id="rId10"/>
    <p:sldId id="265" r:id="rId11"/>
    <p:sldId id="266" r:id="rId12"/>
    <p:sldId id="268" r:id="rId13"/>
    <p:sldId id="281" r:id="rId14"/>
    <p:sldId id="272" r:id="rId15"/>
    <p:sldId id="274" r:id="rId16"/>
    <p:sldId id="271" r:id="rId17"/>
    <p:sldId id="273" r:id="rId18"/>
    <p:sldId id="275" r:id="rId19"/>
    <p:sldId id="276" r:id="rId20"/>
    <p:sldId id="280" r:id="rId21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3E384-2B46-424E-B960-393DF3B58354}" type="datetimeFigureOut">
              <a:rPr lang="fi-FI" smtClean="0"/>
              <a:t>13.9.2017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D924F-7DCA-9544-AC1C-7457385495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2895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Hengittäminen,</a:t>
            </a:r>
            <a:r>
              <a:rPr lang="fi-FI" baseline="0" dirty="0"/>
              <a:t> aistit, harjoitus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D924F-7DCA-9544-AC1C-745738549552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3681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perustyylejä naps.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216B5-4388-DE49-B3D4-76FFF42DE9E9}" type="datetimeFigureOut">
              <a:rPr lang="fi-FI" smtClean="0"/>
              <a:t>13.9.2017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560C-3EBA-9B46-95DF-6F2F5CC9A03F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216B5-4388-DE49-B3D4-76FFF42DE9E9}" type="datetimeFigureOut">
              <a:rPr lang="fi-FI" smtClean="0"/>
              <a:t>13.9.2017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560C-3EBA-9B46-95DF-6F2F5CC9A03F}" type="slidenum">
              <a:rPr lang="fi-FI" smtClean="0"/>
              <a:t>‹#›</a:t>
            </a:fld>
            <a:endParaRPr lang="fi-FI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perustyylejä naps.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216B5-4388-DE49-B3D4-76FFF42DE9E9}" type="datetimeFigureOut">
              <a:rPr lang="fi-FI" smtClean="0"/>
              <a:t>13.9.2017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560C-3EBA-9B46-95DF-6F2F5CC9A03F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216B5-4388-DE49-B3D4-76FFF42DE9E9}" type="datetimeFigureOut">
              <a:rPr lang="fi-FI" smtClean="0"/>
              <a:t>13.9.2017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560C-3EBA-9B46-95DF-6F2F5CC9A03F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216B5-4388-DE49-B3D4-76FFF42DE9E9}" type="datetimeFigureOut">
              <a:rPr lang="fi-FI" smtClean="0"/>
              <a:t>13.9.2017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560C-3EBA-9B46-95DF-6F2F5CC9A03F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216B5-4388-DE49-B3D4-76FFF42DE9E9}" type="datetimeFigureOut">
              <a:rPr lang="fi-FI" smtClean="0"/>
              <a:t>13.9.2017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560C-3EBA-9B46-95DF-6F2F5CC9A03F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216B5-4388-DE49-B3D4-76FFF42DE9E9}" type="datetimeFigureOut">
              <a:rPr lang="fi-FI" smtClean="0"/>
              <a:t>13.9.2017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560C-3EBA-9B46-95DF-6F2F5CC9A03F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216B5-4388-DE49-B3D4-76FFF42DE9E9}" type="datetimeFigureOut">
              <a:rPr lang="fi-FI" smtClean="0"/>
              <a:t>13.9.2017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560C-3EBA-9B46-95DF-6F2F5CC9A03F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perustyylejä naps.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perustyylejä naps.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216B5-4388-DE49-B3D4-76FFF42DE9E9}" type="datetimeFigureOut">
              <a:rPr lang="fi-FI" smtClean="0"/>
              <a:t>13.9.2017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560C-3EBA-9B46-95DF-6F2F5CC9A03F}" type="slidenum">
              <a:rPr lang="fi-FI" smtClean="0"/>
              <a:t>‹#›</a:t>
            </a:fld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Vedä kuva paikkamerkkiin tai lisää napsauttamalla kuvaketta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0E216B5-4388-DE49-B3D4-76FFF42DE9E9}" type="datetimeFigureOut">
              <a:rPr lang="fi-FI" smtClean="0"/>
              <a:t>13.9.2017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382560C-3EBA-9B46-95DF-6F2F5CC9A03F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780108"/>
          </a:xfrm>
        </p:spPr>
        <p:txBody>
          <a:bodyPr/>
          <a:lstStyle/>
          <a:p>
            <a:r>
              <a:rPr lang="fi-FI" dirty="0"/>
              <a:t>Armollinen itselle, armollinen toisille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104252"/>
            <a:ext cx="6400800" cy="1473200"/>
          </a:xfrm>
        </p:spPr>
        <p:txBody>
          <a:bodyPr>
            <a:noAutofit/>
          </a:bodyPr>
          <a:lstStyle/>
          <a:p>
            <a:r>
              <a:rPr lang="fi-FI" sz="6000" dirty="0"/>
              <a:t>ARMOLLINEN VANHEMMUUS</a:t>
            </a:r>
          </a:p>
          <a:p>
            <a:endParaRPr lang="fi-FI" sz="2400" dirty="0"/>
          </a:p>
          <a:p>
            <a:r>
              <a:rPr lang="fi-FI" sz="2400" dirty="0"/>
              <a:t>12.9.2017 Kemi</a:t>
            </a:r>
          </a:p>
          <a:p>
            <a:r>
              <a:rPr lang="fi-FI" sz="2400" dirty="0"/>
              <a:t>Taru Hallikainen</a:t>
            </a:r>
          </a:p>
        </p:txBody>
      </p:sp>
    </p:spTree>
    <p:extLst>
      <p:ext uri="{BB962C8B-B14F-4D97-AF65-F5344CB8AC3E}">
        <p14:creationId xmlns:p14="http://schemas.microsoft.com/office/powerpoint/2010/main" val="3144613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1278467" y="2726267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4000" dirty="0"/>
              <a:t>On helpompaa tehdä toisille hyvää, kun voi itse hyvin.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3230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872067" y="2370667"/>
            <a:ext cx="7408333" cy="345069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i-FI" sz="5800" dirty="0"/>
              <a:t>”Kun </a:t>
            </a:r>
            <a:r>
              <a:rPr lang="fi-FI" sz="5800" dirty="0" err="1"/>
              <a:t>mun</a:t>
            </a:r>
            <a:r>
              <a:rPr lang="fi-FI" sz="5800" dirty="0"/>
              <a:t> elämä järjestyi </a:t>
            </a:r>
            <a:r>
              <a:rPr lang="fi-FI" sz="5800" dirty="0" err="1"/>
              <a:t>sillee</a:t>
            </a:r>
            <a:r>
              <a:rPr lang="fi-FI" sz="5800" dirty="0"/>
              <a:t>, että  </a:t>
            </a:r>
            <a:r>
              <a:rPr lang="fi-FI" sz="5800" dirty="0" err="1"/>
              <a:t>mulla</a:t>
            </a:r>
            <a:r>
              <a:rPr lang="fi-FI" sz="5800" dirty="0"/>
              <a:t> on hyvä olla </a:t>
            </a:r>
            <a:r>
              <a:rPr lang="fi-FI" sz="5800" dirty="0" err="1"/>
              <a:t>ni</a:t>
            </a:r>
            <a:r>
              <a:rPr lang="fi-FI" sz="5800" dirty="0"/>
              <a:t> sen jälkeen </a:t>
            </a:r>
            <a:r>
              <a:rPr lang="fi-FI" sz="5800" dirty="0" err="1"/>
              <a:t>oon</a:t>
            </a:r>
            <a:r>
              <a:rPr lang="fi-FI" sz="5800" dirty="0"/>
              <a:t> ollut paljon parempi äiti, ystävä,  parempi työntekijä, kaikilla tavoilla olen ollut ympäristölle parempi” Maria, 41 v</a:t>
            </a:r>
          </a:p>
          <a:p>
            <a:pPr marL="0" indent="0">
              <a:buNone/>
            </a:pPr>
            <a:endParaRPr lang="fi-FI" sz="5800" dirty="0"/>
          </a:p>
          <a:p>
            <a:pPr marL="0" indent="0">
              <a:buNone/>
            </a:pPr>
            <a:r>
              <a:rPr lang="fi-FI" sz="5800" dirty="0"/>
              <a:t>”Yksinhuoltajana nimenomaan on se armoon pääseminen itsensä kanssa. Että </a:t>
            </a:r>
            <a:r>
              <a:rPr lang="fi-FI" sz="5800" dirty="0" err="1"/>
              <a:t>sä</a:t>
            </a:r>
            <a:r>
              <a:rPr lang="fi-FI" sz="5800" dirty="0"/>
              <a:t> olet riittävän hyvä ja sen on riitettävä, vaikka voi kasvaa ja kehittyä hiljalleen.” Juhani 30 v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HYVINVOINTI</a:t>
            </a:r>
          </a:p>
        </p:txBody>
      </p:sp>
    </p:spTree>
    <p:extLst>
      <p:ext uri="{BB962C8B-B14F-4D97-AF65-F5344CB8AC3E}">
        <p14:creationId xmlns:p14="http://schemas.microsoft.com/office/powerpoint/2010/main" val="4278725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872067" y="1964267"/>
            <a:ext cx="7408333" cy="3450696"/>
          </a:xfrm>
        </p:spPr>
        <p:txBody>
          <a:bodyPr>
            <a:noAutofit/>
          </a:bodyPr>
          <a:lstStyle/>
          <a:p>
            <a:r>
              <a:rPr lang="fi-FI" sz="2800" dirty="0"/>
              <a:t>On hyvä osata nähdä ero ihanteiden ja arkitodellisuuden välillä.</a:t>
            </a:r>
          </a:p>
          <a:p>
            <a:r>
              <a:rPr lang="fi-FI" sz="2800" dirty="0"/>
              <a:t>Ihanteiden ja todellisuuden välissä on usein esteitä.</a:t>
            </a:r>
          </a:p>
          <a:p>
            <a:r>
              <a:rPr lang="fi-FI" sz="2800" dirty="0"/>
              <a:t>Kenen ihanteita sinä pyrit noudattamaan?</a:t>
            </a:r>
          </a:p>
          <a:p>
            <a:r>
              <a:rPr lang="fi-FI" sz="2800" dirty="0"/>
              <a:t>Jokainen perhe on ainutlaatuinen.</a:t>
            </a:r>
          </a:p>
          <a:p>
            <a:r>
              <a:rPr lang="fi-FI" sz="2800" dirty="0"/>
              <a:t>Omaan sisäiseen viisauteen luottaminen.</a:t>
            </a:r>
          </a:p>
          <a:p>
            <a:r>
              <a:rPr lang="fi-FI" sz="2800" dirty="0"/>
              <a:t>Soveltaminen 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IHANTEET APU VAI TAAKKA?</a:t>
            </a:r>
          </a:p>
        </p:txBody>
      </p:sp>
    </p:spTree>
    <p:extLst>
      <p:ext uri="{BB962C8B-B14F-4D97-AF65-F5344CB8AC3E}">
        <p14:creationId xmlns:p14="http://schemas.microsoft.com/office/powerpoint/2010/main" val="1318010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872067" y="2116667"/>
            <a:ext cx="7408333" cy="3450696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fi-FI" sz="3200" dirty="0"/>
              <a:t>on asioita, jotka tulee vain hyväksyä</a:t>
            </a:r>
          </a:p>
          <a:p>
            <a:pPr marL="457200" indent="-457200">
              <a:buAutoNum type="arabicPeriod"/>
            </a:pPr>
            <a:r>
              <a:rPr lang="fi-FI" sz="3200" dirty="0"/>
              <a:t>on asioita, joille voi tehdä jotain</a:t>
            </a:r>
          </a:p>
          <a:p>
            <a:pPr marL="457200" indent="-457200">
              <a:buAutoNum type="arabicPeriod"/>
            </a:pPr>
            <a:r>
              <a:rPr lang="fi-FI" sz="3200" dirty="0"/>
              <a:t>Viisautta on erottaa nämä kaksi toisistaan ja toimia sen mukaisesti</a:t>
            </a:r>
          </a:p>
          <a:p>
            <a:pPr marL="457200" indent="-457200">
              <a:buAutoNum type="arabicPeriod"/>
            </a:pPr>
            <a:endParaRPr lang="fi-FI" sz="3200" dirty="0"/>
          </a:p>
          <a:p>
            <a:pPr marL="457200" indent="-457200">
              <a:buAutoNum type="arabicPeriod"/>
            </a:pPr>
            <a:endParaRPr lang="fi-FI" sz="3200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IHANTEET JA TODELLISUUS</a:t>
            </a:r>
          </a:p>
        </p:txBody>
      </p:sp>
    </p:spTree>
    <p:extLst>
      <p:ext uri="{BB962C8B-B14F-4D97-AF65-F5344CB8AC3E}">
        <p14:creationId xmlns:p14="http://schemas.microsoft.com/office/powerpoint/2010/main" val="1003366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872067" y="2294467"/>
            <a:ext cx="7408333" cy="3450696"/>
          </a:xfrm>
        </p:spPr>
        <p:txBody>
          <a:bodyPr>
            <a:normAutofit/>
          </a:bodyPr>
          <a:lstStyle/>
          <a:p>
            <a:r>
              <a:rPr lang="fi-FI" sz="3200" dirty="0"/>
              <a:t>Vertailussa toisiin unohtuu herkästi kunkin perheen, lapsen ja vanhemman ainutlaatuisuus</a:t>
            </a:r>
          </a:p>
          <a:p>
            <a:r>
              <a:rPr lang="fi-FI" sz="3200" dirty="0"/>
              <a:t>Päärynästä ei tule omenaa, vaikka kuinka yrittäisi, eikä kissasta koiraa.</a:t>
            </a:r>
          </a:p>
          <a:p>
            <a:r>
              <a:rPr lang="fi-FI" sz="3200" dirty="0"/>
              <a:t>Lepää ainutlaatuisuudessa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57200" y="490728"/>
            <a:ext cx="8229600" cy="1252728"/>
          </a:xfrm>
        </p:spPr>
        <p:txBody>
          <a:bodyPr/>
          <a:lstStyle/>
          <a:p>
            <a:r>
              <a:rPr lang="fi-FI" dirty="0"/>
              <a:t>VERTAILETKO?</a:t>
            </a:r>
          </a:p>
        </p:txBody>
      </p:sp>
    </p:spTree>
    <p:extLst>
      <p:ext uri="{BB962C8B-B14F-4D97-AF65-F5344CB8AC3E}">
        <p14:creationId xmlns:p14="http://schemas.microsoft.com/office/powerpoint/2010/main" val="330065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872067" y="2167467"/>
            <a:ext cx="7408333" cy="3450696"/>
          </a:xfrm>
        </p:spPr>
        <p:txBody>
          <a:bodyPr>
            <a:noAutofit/>
          </a:bodyPr>
          <a:lstStyle/>
          <a:p>
            <a:r>
              <a:rPr lang="fi-FI" sz="2800" dirty="0"/>
              <a:t>Muut ymmärtävät.</a:t>
            </a:r>
          </a:p>
          <a:p>
            <a:r>
              <a:rPr lang="fi-FI" sz="2800" dirty="0"/>
              <a:t>Voin samaistua ja muut voivat samaistua kertomaani.</a:t>
            </a:r>
          </a:p>
          <a:p>
            <a:r>
              <a:rPr lang="fi-FI" sz="2800" dirty="0"/>
              <a:t>Uskallan ottaa apua vastaan.</a:t>
            </a:r>
          </a:p>
          <a:p>
            <a:r>
              <a:rPr lang="fi-FI" sz="2800" dirty="0"/>
              <a:t>Saan olla läpinäkyvä, sellaisena kuin olen, valoine ja varjoineni</a:t>
            </a:r>
          </a:p>
          <a:p>
            <a:r>
              <a:rPr lang="fi-FI" sz="2800" dirty="0"/>
              <a:t>Tulen kuulluksi</a:t>
            </a:r>
          </a:p>
          <a:p>
            <a:r>
              <a:rPr lang="fi-FI" sz="2800" dirty="0"/>
              <a:t>Että saan puhua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ARMOLLINEN VERTAISTUKI</a:t>
            </a:r>
          </a:p>
        </p:txBody>
      </p:sp>
    </p:spTree>
    <p:extLst>
      <p:ext uri="{BB962C8B-B14F-4D97-AF65-F5344CB8AC3E}">
        <p14:creationId xmlns:p14="http://schemas.microsoft.com/office/powerpoint/2010/main" val="326231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872067" y="2396067"/>
            <a:ext cx="7408333" cy="3450696"/>
          </a:xfrm>
        </p:spPr>
        <p:txBody>
          <a:bodyPr/>
          <a:lstStyle/>
          <a:p>
            <a:r>
              <a:rPr lang="fi-FI" sz="3200" dirty="0"/>
              <a:t>Onko sinulla sääntöjä, rajoituksia, vaatimuksia joista voisit höllätä? </a:t>
            </a:r>
          </a:p>
          <a:p>
            <a:r>
              <a:rPr lang="fi-FI" sz="3200" dirty="0"/>
              <a:t>Jotka eivät enää palvele sinua ja perhettäsi?</a:t>
            </a:r>
          </a:p>
          <a:p>
            <a:r>
              <a:rPr lang="fi-FI" sz="3200" dirty="0"/>
              <a:t>Tilannetaju, soveltamiskyky, irtipäästäminen</a:t>
            </a:r>
          </a:p>
          <a:p>
            <a:endParaRPr lang="fi-FI" sz="32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UUSIN SILMIN</a:t>
            </a:r>
          </a:p>
        </p:txBody>
      </p:sp>
    </p:spTree>
    <p:extLst>
      <p:ext uri="{BB962C8B-B14F-4D97-AF65-F5344CB8AC3E}">
        <p14:creationId xmlns:p14="http://schemas.microsoft.com/office/powerpoint/2010/main" val="1358033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872067" y="1260856"/>
            <a:ext cx="7408333" cy="3450696"/>
          </a:xfrm>
        </p:spPr>
        <p:txBody>
          <a:bodyPr>
            <a:normAutofit fontScale="25000" lnSpcReduction="20000"/>
          </a:bodyPr>
          <a:lstStyle/>
          <a:p>
            <a:r>
              <a:rPr lang="fi-FI" sz="11200" dirty="0"/>
              <a:t>Nukutko tarpeeksi? – Jos et, mitä voit tehdä?</a:t>
            </a:r>
          </a:p>
          <a:p>
            <a:r>
              <a:rPr lang="fi-FI" sz="11200" dirty="0"/>
              <a:t>Raitis ilma – jo viisi minuuttia metsässä edistää hyvinvointia ja vähentää stressiä</a:t>
            </a:r>
          </a:p>
          <a:p>
            <a:r>
              <a:rPr lang="fi-FI" sz="11200" dirty="0"/>
              <a:t>Huomaa ilo, ihaile luontoa vaikka kotipihalla, kaunis sadepisara, kivien muodot.</a:t>
            </a:r>
          </a:p>
          <a:p>
            <a:pPr marL="0" indent="0">
              <a:buNone/>
            </a:pPr>
            <a:endParaRPr lang="fi-FI" sz="11200" dirty="0"/>
          </a:p>
          <a:p>
            <a:r>
              <a:rPr lang="fi-FI" sz="11200" dirty="0"/>
              <a:t>”Kerran tapasin ötökkätutkijan. Sillä oli kovakuoriaisia mitä lie. Se näytti niitä, että miten mahtavia. Olihan ne, niin mahtavia ne ötökät, mitä lie.” Raimo</a:t>
            </a:r>
          </a:p>
          <a:p>
            <a:endParaRPr lang="fi-FI" sz="11200" dirty="0"/>
          </a:p>
          <a:p>
            <a:endParaRPr lang="fi-FI" sz="11200" dirty="0"/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57200" y="8128"/>
            <a:ext cx="8229600" cy="1252728"/>
          </a:xfrm>
        </p:spPr>
        <p:txBody>
          <a:bodyPr/>
          <a:lstStyle/>
          <a:p>
            <a:r>
              <a:rPr lang="fi-FI" dirty="0"/>
              <a:t>OMA HYVINVOINTI</a:t>
            </a: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599" y="5410200"/>
            <a:ext cx="7162801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71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872067" y="2142067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200" dirty="0"/>
              <a:t>Voitko kiittää itseäsi, että osallistuit tähän hyvinvointiluentoon? Voitko ajatella, että tämä oli hyvinvointiteko itsellesi?”</a:t>
            </a:r>
          </a:p>
          <a:p>
            <a:pPr marL="0" indent="0">
              <a:buNone/>
            </a:pPr>
            <a:r>
              <a:rPr lang="fi-FI" sz="3200" dirty="0"/>
              <a:t>”Ensin on laitettava happinaamari omille kasvoille, ihan niin kuin lentokoneessa, että voi auttaa muita.” Juhani 30 v</a:t>
            </a:r>
          </a:p>
          <a:p>
            <a:endParaRPr lang="fi-FI" sz="3200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KIITÄTKÖ ITSEÄSI?</a:t>
            </a:r>
          </a:p>
        </p:txBody>
      </p:sp>
    </p:spTree>
    <p:extLst>
      <p:ext uri="{BB962C8B-B14F-4D97-AF65-F5344CB8AC3E}">
        <p14:creationId xmlns:p14="http://schemas.microsoft.com/office/powerpoint/2010/main" val="3026322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SINUA VARTEN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rcRect t="15009" b="15009"/>
          <a:stretch>
            <a:fillRect/>
          </a:stretch>
        </p:blipFill>
        <p:spPr>
          <a:xfrm>
            <a:off x="872067" y="2243667"/>
            <a:ext cx="7408333" cy="3450696"/>
          </a:xfrm>
        </p:spPr>
      </p:pic>
    </p:spTree>
    <p:extLst>
      <p:ext uri="{BB962C8B-B14F-4D97-AF65-F5344CB8AC3E}">
        <p14:creationId xmlns:p14="http://schemas.microsoft.com/office/powerpoint/2010/main" val="668188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872067" y="1591056"/>
            <a:ext cx="7408333" cy="3450696"/>
          </a:xfrm>
        </p:spPr>
        <p:txBody>
          <a:bodyPr>
            <a:noAutofit/>
          </a:bodyPr>
          <a:lstStyle/>
          <a:p>
            <a:r>
              <a:rPr lang="fi-FI" sz="2800" dirty="0"/>
              <a:t>Taru Hallikainen</a:t>
            </a:r>
          </a:p>
          <a:p>
            <a:r>
              <a:rPr lang="fi-FI" sz="2800" dirty="0"/>
              <a:t>Työskentelen Terapeuttitalolla</a:t>
            </a:r>
          </a:p>
          <a:p>
            <a:r>
              <a:rPr lang="fi-FI" sz="2800" dirty="0"/>
              <a:t>Filosofian maisteri</a:t>
            </a:r>
          </a:p>
          <a:p>
            <a:r>
              <a:rPr lang="fi-FI" sz="2800" dirty="0"/>
              <a:t>Monikkoäiti, 5 v kuopukset ja 7 v esikoinen</a:t>
            </a:r>
          </a:p>
          <a:p>
            <a:endParaRPr lang="fi-FI" sz="2800" dirty="0"/>
          </a:p>
          <a:p>
            <a:r>
              <a:rPr lang="fi-FI" sz="2800" dirty="0"/>
              <a:t>Kirjat:</a:t>
            </a:r>
          </a:p>
          <a:p>
            <a:r>
              <a:rPr lang="fi-FI" sz="2800" dirty="0"/>
              <a:t>Pikkuveljet eivät ole perhosia (Viisas Elämä,    2013)</a:t>
            </a:r>
          </a:p>
          <a:p>
            <a:r>
              <a:rPr lang="fi-FI" sz="2800" dirty="0"/>
              <a:t>Armon kintereillä (Arktinen Banaani, 2017)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4418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905934" y="2675467"/>
            <a:ext cx="7408333" cy="3450696"/>
          </a:xfrm>
        </p:spPr>
        <p:txBody>
          <a:bodyPr>
            <a:normAutofit/>
          </a:bodyPr>
          <a:lstStyle/>
          <a:p>
            <a:r>
              <a:rPr lang="fi-FI" sz="2800" dirty="0" err="1"/>
              <a:t>Kristin</a:t>
            </a:r>
            <a:r>
              <a:rPr lang="fi-FI" sz="2800" dirty="0"/>
              <a:t> </a:t>
            </a:r>
            <a:r>
              <a:rPr lang="fi-FI" sz="2800" dirty="0" err="1"/>
              <a:t>Neff</a:t>
            </a:r>
            <a:r>
              <a:rPr lang="fi-FI" sz="2800" dirty="0"/>
              <a:t>: </a:t>
            </a:r>
            <a:r>
              <a:rPr lang="fi-FI" sz="2800" dirty="0" err="1"/>
              <a:t>Itsemyötätunto</a:t>
            </a:r>
            <a:r>
              <a:rPr lang="fi-FI" sz="2800" dirty="0"/>
              <a:t> –luovu itsesi soimaamisesta ja löydä itsevarmuutesi</a:t>
            </a:r>
          </a:p>
          <a:p>
            <a:r>
              <a:rPr lang="fi-FI" sz="2800" dirty="0"/>
              <a:t>Juhani Laakso: Mielentaito</a:t>
            </a:r>
          </a:p>
          <a:p>
            <a:r>
              <a:rPr lang="fi-FI" sz="2800" dirty="0"/>
              <a:t>Taru Hallikainen: Armon kintereillä</a:t>
            </a:r>
          </a:p>
          <a:p>
            <a:r>
              <a:rPr lang="fi-FI" sz="2800" dirty="0"/>
              <a:t>Ronnie </a:t>
            </a:r>
            <a:r>
              <a:rPr lang="fi-FI" sz="2800" dirty="0" err="1"/>
              <a:t>Grandell</a:t>
            </a:r>
            <a:r>
              <a:rPr lang="fi-FI" sz="2800" dirty="0"/>
              <a:t>: </a:t>
            </a:r>
            <a:r>
              <a:rPr lang="fi-FI" sz="2800" dirty="0" err="1"/>
              <a:t>itsemyötätunto</a:t>
            </a:r>
            <a:r>
              <a:rPr lang="fi-FI" sz="2800" dirty="0"/>
              <a:t> 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84667" y="668528"/>
            <a:ext cx="8229600" cy="1252728"/>
          </a:xfrm>
        </p:spPr>
        <p:txBody>
          <a:bodyPr/>
          <a:lstStyle/>
          <a:p>
            <a:r>
              <a:rPr lang="fi-FI" dirty="0"/>
              <a:t>LÄHTEITÄ:</a:t>
            </a:r>
          </a:p>
        </p:txBody>
      </p:sp>
    </p:spTree>
    <p:extLst>
      <p:ext uri="{BB962C8B-B14F-4D97-AF65-F5344CB8AC3E}">
        <p14:creationId xmlns:p14="http://schemas.microsoft.com/office/powerpoint/2010/main" val="944932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872067" y="1893503"/>
            <a:ext cx="7408333" cy="3450696"/>
          </a:xfrm>
        </p:spPr>
        <p:txBody>
          <a:bodyPr>
            <a:noAutofit/>
          </a:bodyPr>
          <a:lstStyle/>
          <a:p>
            <a:r>
              <a:rPr lang="fi-FI" sz="3600" dirty="0"/>
              <a:t>Mitä tarkoittaa olla armollinen ja miten se ilmenee?</a:t>
            </a:r>
          </a:p>
          <a:p>
            <a:r>
              <a:rPr lang="fi-FI" sz="3600" dirty="0"/>
              <a:t>Myötätuntoinen suhtautuminen (itseen ja toisiin)</a:t>
            </a:r>
          </a:p>
          <a:p>
            <a:r>
              <a:rPr lang="fi-FI" sz="3600" dirty="0"/>
              <a:t>Ihanteet – apu vai taakka?</a:t>
            </a:r>
          </a:p>
          <a:p>
            <a:r>
              <a:rPr lang="fi-FI" sz="3600" dirty="0"/>
              <a:t>Oma hyvinvointi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POHDITTAVAKSI TÄNÄÄN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2347" y="4540449"/>
            <a:ext cx="2310064" cy="256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51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896239" y="2084603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Lupa olla keskeneräinen, epätäydellinen ja rajallinen:</a:t>
            </a:r>
          </a:p>
          <a:p>
            <a:pPr marL="0" indent="0">
              <a:buNone/>
            </a:pPr>
            <a:r>
              <a:rPr lang="fi-FI" dirty="0"/>
              <a:t>Olen riittävän hyvä, näissä olosuhteissa, tässä      tilanteessa, näillä tiedoilla ja taidoilla.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Toista samanlaista vanhempaa ei ole – samanlaisilla vahvuuksilla ja heikkouksilla, minun kokemuksellani, tiedoilla ja taidoilla ja tällä elämäntilanteella varustettuna.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579853" y="338328"/>
            <a:ext cx="8229600" cy="1252728"/>
          </a:xfrm>
        </p:spPr>
        <p:txBody>
          <a:bodyPr/>
          <a:lstStyle/>
          <a:p>
            <a:r>
              <a:rPr lang="fi-FI" dirty="0"/>
              <a:t>ARMOLLISUUS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941053" y="5308034"/>
            <a:ext cx="3489158" cy="129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31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573252" y="388645"/>
            <a:ext cx="7408333" cy="3450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3600" dirty="0"/>
              <a:t>”Ihmiset ovat usein monin verroin armollisempia toisia kohtaan kuin itselleen. Muita kohtaan noudatetaan</a:t>
            </a:r>
          </a:p>
          <a:p>
            <a:pPr marL="0" indent="0">
              <a:buNone/>
            </a:pPr>
            <a:r>
              <a:rPr lang="fi-FI" sz="3600" dirty="0"/>
              <a:t>Erilaista rangaistusasteikkoa: heitä voidaan armahtaa tai antaa anteeksi. Monien on helpompi nähdä toisten kohdalla lieventäviä asiainhaaroja samalla kun itselle niitä ei myönnetä”</a:t>
            </a:r>
          </a:p>
          <a:p>
            <a:pPr marL="0" indent="0">
              <a:buNone/>
            </a:pPr>
            <a:endParaRPr lang="fi-FI" sz="2800" dirty="0"/>
          </a:p>
          <a:p>
            <a:pPr marL="0" indent="0">
              <a:buNone/>
            </a:pPr>
            <a:r>
              <a:rPr lang="fi-FI" sz="2800" dirty="0"/>
              <a:t>         Juhani, psykologi, psykoterapeutti</a:t>
            </a:r>
          </a:p>
          <a:p>
            <a:endParaRPr lang="fi-FI" sz="2800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57200" y="2113993"/>
            <a:ext cx="8229600" cy="1252728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3488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897467" y="2302256"/>
            <a:ext cx="7408333" cy="3450696"/>
          </a:xfrm>
        </p:spPr>
        <p:txBody>
          <a:bodyPr>
            <a:noAutofit/>
          </a:bodyPr>
          <a:lstStyle/>
          <a:p>
            <a:r>
              <a:rPr lang="fi-FI" sz="2800" dirty="0" err="1"/>
              <a:t>Itsemyötätunto</a:t>
            </a:r>
            <a:r>
              <a:rPr lang="fi-FI" sz="2800" dirty="0"/>
              <a:t> on näkökulma, suhtautumistapa, jonka läpi voi katsoa, kokea ja suhtautua itseen, omaan hyvinvointiin sekä kokemaansa kärsimykseen.</a:t>
            </a:r>
          </a:p>
          <a:p>
            <a:r>
              <a:rPr lang="fi-FI" sz="2800" dirty="0"/>
              <a:t>Arvostelu on myötätunnon vastakohta. </a:t>
            </a:r>
          </a:p>
          <a:p>
            <a:r>
              <a:rPr lang="fi-FI" sz="2800" dirty="0"/>
              <a:t>Miten sinulla on tapana puhua itsellesi ja itsestäsi? 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508000" y="566928"/>
            <a:ext cx="8229600" cy="1252728"/>
          </a:xfrm>
        </p:spPr>
        <p:txBody>
          <a:bodyPr/>
          <a:lstStyle/>
          <a:p>
            <a:r>
              <a:rPr lang="fi-FI" dirty="0"/>
              <a:t>ARMOLLINEN MYÖTÄTUNTO</a:t>
            </a:r>
          </a:p>
        </p:txBody>
      </p:sp>
    </p:spTree>
    <p:extLst>
      <p:ext uri="{BB962C8B-B14F-4D97-AF65-F5344CB8AC3E}">
        <p14:creationId xmlns:p14="http://schemas.microsoft.com/office/powerpoint/2010/main" val="2908962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867157" y="1591056"/>
            <a:ext cx="7408333" cy="3450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3200" dirty="0"/>
              <a:t>Ota hyvä asento.</a:t>
            </a:r>
          </a:p>
          <a:p>
            <a:pPr marL="0" indent="0">
              <a:buNone/>
            </a:pPr>
            <a:r>
              <a:rPr lang="fi-FI" sz="3200" dirty="0"/>
              <a:t>Laita oikea kätesi sydämesi kohdalle tai johonkin muuhun sopivalta tuntuvaan paikkaan. Osoita itsellesi hyväntahtoista lämmintä huomiota sanomalla:</a:t>
            </a:r>
          </a:p>
          <a:p>
            <a:pPr marL="0" indent="0">
              <a:buNone/>
            </a:pPr>
            <a:r>
              <a:rPr lang="fi-FI" sz="3200" dirty="0"/>
              <a:t>Toivon voivani olla </a:t>
            </a:r>
            <a:r>
              <a:rPr lang="fi-FI" sz="3200" b="1" dirty="0"/>
              <a:t>ystävällinen itselleni</a:t>
            </a:r>
            <a:r>
              <a:rPr lang="fi-FI" sz="3200" dirty="0"/>
              <a:t>.</a:t>
            </a:r>
          </a:p>
          <a:p>
            <a:pPr marL="0" indent="0">
              <a:buNone/>
            </a:pPr>
            <a:r>
              <a:rPr lang="fi-FI" sz="3200" dirty="0"/>
              <a:t>Toivon voivani olla </a:t>
            </a:r>
            <a:r>
              <a:rPr lang="fi-FI" sz="3200" b="1" dirty="0"/>
              <a:t>myötätuntoinen itseäni kohtaan.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ITSEMYÖTÄTUNTOHARJOITUS</a:t>
            </a:r>
          </a:p>
        </p:txBody>
      </p:sp>
    </p:spTree>
    <p:extLst>
      <p:ext uri="{BB962C8B-B14F-4D97-AF65-F5344CB8AC3E}">
        <p14:creationId xmlns:p14="http://schemas.microsoft.com/office/powerpoint/2010/main" val="1601076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57200" y="49072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fi-FI" dirty="0"/>
              <a:t>TÄMÄ HETKI – MITEN OSAISIN OLLA LÄSNÄ TÄSSÄ HETKESSÄ?</a:t>
            </a:r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idx="1"/>
          </p:nvPr>
        </p:nvPicPr>
        <p:blipFill>
          <a:blip r:embed="rId3"/>
          <a:srcRect t="15009" b="15009"/>
          <a:stretch>
            <a:fillRect/>
          </a:stretch>
        </p:blipFill>
        <p:spPr>
          <a:xfrm>
            <a:off x="1371600" y="3200399"/>
            <a:ext cx="6121400" cy="279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03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872067" y="2345267"/>
            <a:ext cx="7408333" cy="3450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2800" dirty="0"/>
              <a:t>”Tässä hetkessä olemista, sitä </a:t>
            </a:r>
            <a:r>
              <a:rPr lang="fi-FI" sz="2800" dirty="0" err="1"/>
              <a:t>mä</a:t>
            </a:r>
            <a:r>
              <a:rPr lang="fi-FI" sz="2800" dirty="0"/>
              <a:t> opettelen </a:t>
            </a:r>
          </a:p>
          <a:p>
            <a:pPr marL="0" indent="0">
              <a:buNone/>
            </a:pPr>
            <a:r>
              <a:rPr lang="fi-FI" sz="2800" dirty="0"/>
              <a:t>  vielä, että kun </a:t>
            </a:r>
            <a:r>
              <a:rPr lang="fi-FI" sz="2800" dirty="0" err="1"/>
              <a:t>mä</a:t>
            </a:r>
            <a:r>
              <a:rPr lang="fi-FI" sz="2800" dirty="0"/>
              <a:t> teen jotain niin olen siinä.” Maria, 41 </a:t>
            </a:r>
          </a:p>
          <a:p>
            <a:pPr marL="0" indent="0">
              <a:buNone/>
            </a:pPr>
            <a:endParaRPr lang="fi-FI" sz="2800" dirty="0"/>
          </a:p>
          <a:p>
            <a:pPr marL="0" indent="0">
              <a:buNone/>
            </a:pPr>
            <a:r>
              <a:rPr lang="fi-FI" sz="2800" dirty="0"/>
              <a:t>”Se on niin kaunista, kun hento kukka löytää </a:t>
            </a:r>
          </a:p>
          <a:p>
            <a:pPr marL="0" indent="0">
              <a:buNone/>
            </a:pPr>
            <a:r>
              <a:rPr lang="fi-FI" sz="2800" dirty="0"/>
              <a:t> kasvupaikakseen asfaltissa olevan kolon, </a:t>
            </a:r>
          </a:p>
          <a:p>
            <a:pPr marL="0" indent="0">
              <a:buNone/>
            </a:pPr>
            <a:r>
              <a:rPr lang="fi-FI" sz="2800" dirty="0"/>
              <a:t> eikä ihmiset edes huomaa vaan paahtavat </a:t>
            </a:r>
          </a:p>
          <a:p>
            <a:pPr marL="0" indent="0">
              <a:buNone/>
            </a:pPr>
            <a:r>
              <a:rPr lang="fi-FI" sz="2800" dirty="0"/>
              <a:t> kiireessä menemään.” Satu, 49 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TÄMÄ HETKI</a:t>
            </a:r>
          </a:p>
        </p:txBody>
      </p:sp>
    </p:spTree>
    <p:extLst>
      <p:ext uri="{BB962C8B-B14F-4D97-AF65-F5344CB8AC3E}">
        <p14:creationId xmlns:p14="http://schemas.microsoft.com/office/powerpoint/2010/main" val="22577231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altomuoto">
  <a:themeElements>
    <a:clrScheme name="Aaltomuoto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altomuoto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altomuoto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Aaltomuoto.thmx</Template>
  <TotalTime>1799</TotalTime>
  <Words>684</Words>
  <Application>Microsoft Office PowerPoint</Application>
  <PresentationFormat>Näytössä katseltava diaesitys (4:3)</PresentationFormat>
  <Paragraphs>99</Paragraphs>
  <Slides>20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4" baseType="lpstr">
      <vt:lpstr>Calibri</vt:lpstr>
      <vt:lpstr>Candara</vt:lpstr>
      <vt:lpstr>Symbol</vt:lpstr>
      <vt:lpstr>Aaltomuoto</vt:lpstr>
      <vt:lpstr>Armollinen itselle, armollinen toisille</vt:lpstr>
      <vt:lpstr>PowerPoint-esitys</vt:lpstr>
      <vt:lpstr>POHDITTAVAKSI TÄNÄÄN</vt:lpstr>
      <vt:lpstr>ARMOLLISUUS</vt:lpstr>
      <vt:lpstr>PowerPoint-esitys</vt:lpstr>
      <vt:lpstr>ARMOLLINEN MYÖTÄTUNTO</vt:lpstr>
      <vt:lpstr>ITSEMYÖTÄTUNTOHARJOITUS</vt:lpstr>
      <vt:lpstr>TÄMÄ HETKI – MITEN OSAISIN OLLA LÄSNÄ TÄSSÄ HETKESSÄ?</vt:lpstr>
      <vt:lpstr>TÄMÄ HETKI</vt:lpstr>
      <vt:lpstr>PowerPoint-esitys</vt:lpstr>
      <vt:lpstr>HYVINVOINTI</vt:lpstr>
      <vt:lpstr>IHANTEET APU VAI TAAKKA?</vt:lpstr>
      <vt:lpstr>IHANTEET JA TODELLISUUS</vt:lpstr>
      <vt:lpstr>VERTAILETKO?</vt:lpstr>
      <vt:lpstr>ARMOLLINEN VERTAISTUKI</vt:lpstr>
      <vt:lpstr>UUSIN SILMIN</vt:lpstr>
      <vt:lpstr>OMA HYVINVOINTI</vt:lpstr>
      <vt:lpstr>KIITÄTKÖ ITSEÄSI?</vt:lpstr>
      <vt:lpstr>SINUA VARTEN</vt:lpstr>
      <vt:lpstr>LÄHTEITÄ: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Armollinen itselle, armollinen toisille</dc:title>
  <dc:creator>Taru Hallikainen</dc:creator>
  <cp:lastModifiedBy>Päivi Remes</cp:lastModifiedBy>
  <cp:revision>32</cp:revision>
  <dcterms:created xsi:type="dcterms:W3CDTF">2017-09-02T07:36:19Z</dcterms:created>
  <dcterms:modified xsi:type="dcterms:W3CDTF">2017-09-13T07:18:04Z</dcterms:modified>
</cp:coreProperties>
</file>