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84" r:id="rId21"/>
    <p:sldId id="285" r:id="rId22"/>
    <p:sldId id="286" r:id="rId23"/>
    <p:sldId id="287" r:id="rId24"/>
    <p:sldId id="288" r:id="rId25"/>
    <p:sldId id="289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Hiilivedyt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rsz_bunsen-polt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048000"/>
            <a:ext cx="2541069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Määritelmä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Happea sisältäviä </a:t>
            </a:r>
            <a:r>
              <a:rPr lang="fi-FI" b="1" dirty="0"/>
              <a:t>orgaanisia yhdisteitä, joissa hydroksyyliryhmä (-OH) on liittynyt yksinkertaisella </a:t>
            </a:r>
            <a:r>
              <a:rPr lang="fi-FI" b="1" dirty="0" err="1"/>
              <a:t>kovalenttisella</a:t>
            </a:r>
            <a:r>
              <a:rPr lang="fi-FI" b="1" dirty="0"/>
              <a:t> sidoksella hiiliatomiin.</a:t>
            </a:r>
            <a:endParaRPr lang="fi" b="1" dirty="0" smtClean="0"/>
          </a:p>
          <a:p>
            <a:pPr marL="457200" indent="-419100"/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1940454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Alkoholeja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pic>
        <p:nvPicPr>
          <p:cNvPr id="5124" name="Picture 4" descr="https://peda.net/oppimateriaalit/e-oppi/lukio/kemia/eke1/hk/kuvat-lukuun-2/aje/yaoyh3:file/download/d2dd2570e796320105284d2ff0d9d91de0d37edb/alkoholit_uus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84" y="1124744"/>
            <a:ext cx="9118672" cy="54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Alkoholien luokittelu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Hydroksyylien lukumäärä</a:t>
            </a:r>
          </a:p>
          <a:p>
            <a:pPr marL="857250" lvl="1" indent="-419100"/>
            <a:r>
              <a:rPr lang="fi-FI" b="1" dirty="0" smtClean="0"/>
              <a:t>Yksiarvoinen</a:t>
            </a:r>
          </a:p>
          <a:p>
            <a:pPr marL="857250" lvl="1" indent="-419100"/>
            <a:r>
              <a:rPr lang="fi-FI" b="1" dirty="0" smtClean="0"/>
              <a:t>Moniarvoinen</a:t>
            </a:r>
          </a:p>
          <a:p>
            <a:pPr marL="457200" indent="-419100"/>
            <a:r>
              <a:rPr lang="fi-FI" b="1" dirty="0"/>
              <a:t>Hydroksyyliryhmään sitoutuneeseen hiiliatomiin liittyneiden hiiliatomien </a:t>
            </a:r>
            <a:r>
              <a:rPr lang="fi-FI" b="1" dirty="0" smtClean="0"/>
              <a:t>lukumäärä</a:t>
            </a:r>
          </a:p>
          <a:p>
            <a:pPr marL="857250" lvl="1" indent="-419100"/>
            <a:r>
              <a:rPr lang="fi-FI" b="1" dirty="0" smtClean="0"/>
              <a:t>Primäärinen</a:t>
            </a:r>
          </a:p>
          <a:p>
            <a:pPr marL="857250" lvl="1" indent="-419100"/>
            <a:r>
              <a:rPr lang="fi-FI" b="1" dirty="0" smtClean="0"/>
              <a:t>Sekundäärinen</a:t>
            </a:r>
          </a:p>
          <a:p>
            <a:pPr marL="857250" lvl="1" indent="-419100"/>
            <a:r>
              <a:rPr lang="fi-FI" b="1" dirty="0" smtClean="0"/>
              <a:t>Tertiäärinen</a:t>
            </a:r>
            <a:endParaRPr lang="fi" b="1" dirty="0" smtClean="0"/>
          </a:p>
          <a:p>
            <a:pPr marL="457200" indent="-419100"/>
            <a:endParaRPr lang="fi-FI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59" y="4826057"/>
            <a:ext cx="2452713" cy="119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25" y="4610033"/>
            <a:ext cx="2106351" cy="14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78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Eetterit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Kaksi </a:t>
            </a:r>
            <a:r>
              <a:rPr lang="fi-FI" b="1" dirty="0"/>
              <a:t>hiilivetyketjua on liittynyt toisiinsa happiatomin </a:t>
            </a:r>
            <a:r>
              <a:rPr lang="fi-FI" b="1" dirty="0" smtClean="0"/>
              <a:t>välityksellä</a:t>
            </a:r>
            <a:endParaRPr lang="fi-FI" b="1" dirty="0"/>
          </a:p>
          <a:p>
            <a:pPr marL="857250" lvl="1" indent="-419100"/>
            <a:r>
              <a:rPr lang="fi-FI" b="1" dirty="0" smtClean="0"/>
              <a:t>Happisilta</a:t>
            </a:r>
          </a:p>
          <a:p>
            <a:pPr marL="857250" lvl="1" indent="-419100"/>
            <a:r>
              <a:rPr lang="fi-FI" b="1" dirty="0" smtClean="0"/>
              <a:t>Eetterihappi</a:t>
            </a:r>
          </a:p>
          <a:p>
            <a:pPr marL="438150" lvl="1" indent="0">
              <a:buNone/>
            </a:pPr>
            <a:endParaRPr lang="fi-FI" b="1" dirty="0" smtClean="0"/>
          </a:p>
          <a:p>
            <a:pPr marL="457200" indent="-419100"/>
            <a:r>
              <a:rPr lang="fi-FI" b="1" dirty="0" smtClean="0"/>
              <a:t>Käyttö</a:t>
            </a:r>
          </a:p>
          <a:p>
            <a:pPr marL="857250" lvl="1" indent="-419100"/>
            <a:r>
              <a:rPr lang="fi-FI" b="1" dirty="0" smtClean="0"/>
              <a:t>Lääketieteelliset sovellukset</a:t>
            </a:r>
          </a:p>
          <a:p>
            <a:pPr marL="857250" lvl="1" indent="-419100"/>
            <a:r>
              <a:rPr lang="fi-FI" b="1" dirty="0" smtClean="0"/>
              <a:t>Laboratoriossa esim. uuttoliuottimena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92" y="3077116"/>
            <a:ext cx="5207288" cy="143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636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Karbonyyliyhdisteet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5451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Määritelmä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Funktionaalinen ryhmä, </a:t>
            </a:r>
            <a:r>
              <a:rPr lang="fi-FI" b="1" dirty="0" err="1" smtClean="0"/>
              <a:t>karbonyyliryhmä</a:t>
            </a:r>
            <a:endParaRPr lang="fi-FI" b="1" dirty="0" smtClean="0"/>
          </a:p>
          <a:p>
            <a:pPr marL="457200" indent="-419100"/>
            <a:r>
              <a:rPr lang="fi-FI" b="1" dirty="0" err="1" smtClean="0"/>
              <a:t>Karbonyyliyhdisteitä</a:t>
            </a:r>
            <a:endParaRPr lang="fi-FI" b="1" dirty="0" smtClean="0"/>
          </a:p>
          <a:p>
            <a:pPr marL="857250" lvl="1" indent="-419100"/>
            <a:r>
              <a:rPr lang="fi-FI" b="1" dirty="0" smtClean="0"/>
              <a:t>Aldehydit</a:t>
            </a:r>
          </a:p>
          <a:p>
            <a:pPr marL="857250" lvl="1" indent="-419100"/>
            <a:r>
              <a:rPr lang="fi-FI" b="1" dirty="0" smtClean="0"/>
              <a:t>Ketonit</a:t>
            </a:r>
          </a:p>
          <a:p>
            <a:pPr marL="857250" lvl="1" indent="-419100"/>
            <a:r>
              <a:rPr lang="fi-FI" b="1" dirty="0" err="1" smtClean="0"/>
              <a:t>Karboksyylihapot</a:t>
            </a:r>
            <a:endParaRPr lang="fi-FI" b="1" dirty="0" smtClean="0"/>
          </a:p>
          <a:p>
            <a:pPr marL="857250" lvl="1" indent="-419100"/>
            <a:r>
              <a:rPr lang="fi-FI" b="1" dirty="0" smtClean="0"/>
              <a:t>Esterit</a:t>
            </a:r>
          </a:p>
          <a:p>
            <a:pPr marL="857250" lvl="1" indent="-419100"/>
            <a:endParaRPr lang="fi-FI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7278176" cy="146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287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Aldehydit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Yksinkertaisin aldehydi, metanaali</a:t>
            </a:r>
          </a:p>
          <a:p>
            <a:pPr marL="457200" indent="-419100"/>
            <a:r>
              <a:rPr lang="fi-FI" b="1" dirty="0" smtClean="0"/>
              <a:t>Kutsutaan yleiskielessä              formaldehydiksi</a:t>
            </a:r>
          </a:p>
          <a:p>
            <a:pPr marL="457200" indent="-419100"/>
            <a:r>
              <a:rPr lang="fi-FI" b="1" dirty="0" smtClean="0"/>
              <a:t>Formaldehydin vesiliuosta formaliinia käytetään desinfiointiin ja kudosnäytteiden säilömiseen</a:t>
            </a:r>
          </a:p>
        </p:txBody>
      </p:sp>
      <p:pic>
        <p:nvPicPr>
          <p:cNvPr id="11266" name="Picture 2" descr="https://peda.net/oppimateriaalit/e-oppi/lukio/kemia/eke1/hk/kuvat-lukuun-2/karbonyyliyhdisteet/formaldehydi2:file/photo/963a2e89dfc750c870f8d166d4516ac6b66a55c5/formaldehyd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456"/>
            <a:ext cx="2127136" cy="15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15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Ketonit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Yksinkertaisin ketoni on </a:t>
            </a:r>
            <a:r>
              <a:rPr lang="fi-FI" b="1" dirty="0" err="1" smtClean="0"/>
              <a:t>propanoni</a:t>
            </a:r>
            <a:endParaRPr lang="fi-FI" b="1" dirty="0" smtClean="0"/>
          </a:p>
          <a:p>
            <a:pPr marL="457200" indent="-419100"/>
            <a:r>
              <a:rPr lang="fi-FI" b="1" dirty="0" smtClean="0"/>
              <a:t>Yleiskielessä asetoni</a:t>
            </a:r>
          </a:p>
          <a:p>
            <a:pPr marL="457200" indent="-419100"/>
            <a:r>
              <a:rPr lang="fi-FI" b="1" dirty="0" smtClean="0"/>
              <a:t>Käytetään esim. liuottimena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33056"/>
            <a:ext cx="3810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7641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err="1" smtClean="0">
                <a:solidFill>
                  <a:srgbClr val="4A86E8"/>
                </a:solidFill>
              </a:rPr>
              <a:t>Karboksyylihapot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/>
              <a:t>Funktionaalinen ryhmä </a:t>
            </a:r>
            <a:r>
              <a:rPr lang="fi-FI" b="1" dirty="0" smtClean="0"/>
              <a:t>–COOH</a:t>
            </a:r>
          </a:p>
          <a:p>
            <a:pPr marL="857250" lvl="1" indent="-419100"/>
            <a:r>
              <a:rPr lang="fi-FI" b="1" dirty="0" smtClean="0"/>
              <a:t>Muurahaishappo</a:t>
            </a:r>
          </a:p>
          <a:p>
            <a:pPr marL="1257300" lvl="2" indent="-419100"/>
            <a:r>
              <a:rPr lang="fi-FI" b="1" dirty="0" smtClean="0"/>
              <a:t>AIV-rehu</a:t>
            </a:r>
            <a:endParaRPr lang="fi-FI" b="1" dirty="0"/>
          </a:p>
          <a:p>
            <a:pPr marL="857250" lvl="1" indent="-419100"/>
            <a:r>
              <a:rPr lang="fi-FI" b="1" dirty="0" smtClean="0"/>
              <a:t>Etikkahappo</a:t>
            </a:r>
          </a:p>
          <a:p>
            <a:pPr marL="457200" indent="-419100"/>
            <a:r>
              <a:rPr lang="fi-FI" b="1" dirty="0" smtClean="0"/>
              <a:t>Tuttuja luonnosta</a:t>
            </a:r>
          </a:p>
          <a:p>
            <a:pPr marL="457200" indent="-419100"/>
            <a:endParaRPr lang="fi-FI" b="1" dirty="0" smtClean="0"/>
          </a:p>
          <a:p>
            <a:pPr marL="457200" indent="-419100"/>
            <a:endParaRPr lang="fi-FI" b="1" dirty="0" smtClean="0"/>
          </a:p>
          <a:p>
            <a:pPr marL="457200" indent="-419100"/>
            <a:endParaRPr lang="fi-FI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41977"/>
            <a:ext cx="3810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5172834" y="5301208"/>
            <a:ext cx="1573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www.shutterstock.com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7997310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a.net/oppimateriaalit/e-oppi/lukio/kemia/eke1/hk/kuvat-lukuun-2/karbonyyliyhdisteet/kntstkmoy2:file/download/de258c684335720cdbb0aa9220cd305a7bd1ee46/karboksyyylihapo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106786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44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Hiilivedyt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Orgaanisia yhdisteitä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Sisältävät vain hiiltä ja vetyä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Alifaattiset = ei bentseenirengasta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Aromaattiset = bentseenirengas</a:t>
            </a:r>
          </a:p>
          <a:p>
            <a:pPr marL="457200" lvl="0" indent="-419100" rtl="0">
              <a:buClr>
                <a:schemeClr val="dk1"/>
              </a:buClr>
              <a:buSzPct val="166666"/>
              <a:buNone/>
            </a:pPr>
            <a:endParaRPr lang="fi-FI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solidFill>
                  <a:srgbClr val="4A86E8"/>
                </a:solidFill>
              </a:rPr>
              <a:t>Esterit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endParaRPr lang="fi-FI" b="1" dirty="0" smtClean="0"/>
          </a:p>
        </p:txBody>
      </p:sp>
      <p:sp>
        <p:nvSpPr>
          <p:cNvPr id="5" name="Shape 30"/>
          <p:cNvSpPr txBox="1">
            <a:spLocks/>
          </p:cNvSpPr>
          <p:nvPr/>
        </p:nvSpPr>
        <p:spPr>
          <a:xfrm>
            <a:off x="609600" y="17820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/>
              <a:t>Funktionaalinen ryhmä -</a:t>
            </a:r>
            <a:r>
              <a:rPr lang="fi-FI" b="1" dirty="0" smtClean="0"/>
              <a:t>COO</a:t>
            </a:r>
          </a:p>
          <a:p>
            <a:pPr marL="457200" indent="-419100"/>
            <a:r>
              <a:rPr lang="fi-FI" b="1" dirty="0" smtClean="0"/>
              <a:t>Ovat hyväntuoksuisia ja helposti haihtuvia</a:t>
            </a:r>
          </a:p>
          <a:p>
            <a:pPr marL="457200" indent="-419100"/>
            <a:r>
              <a:rPr lang="fi-FI" b="1" dirty="0" smtClean="0"/>
              <a:t>Ovat marjojen ja hedelmien hyvien tuoksujen takana</a:t>
            </a:r>
          </a:p>
          <a:p>
            <a:pPr marL="457200" indent="-419100"/>
            <a:endParaRPr lang="fi-FI" b="1" dirty="0" smtClean="0"/>
          </a:p>
          <a:p>
            <a:pPr marL="457200" indent="-419100"/>
            <a:endParaRPr lang="fi-FI" b="1" dirty="0" smtClean="0"/>
          </a:p>
          <a:p>
            <a:pPr marL="457200" indent="-419100"/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3565973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"/>
          <p:cNvSpPr txBox="1">
            <a:spLocks/>
          </p:cNvSpPr>
          <p:nvPr/>
        </p:nvSpPr>
        <p:spPr>
          <a:xfrm>
            <a:off x="685800" y="1349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mtClean="0">
                <a:solidFill>
                  <a:srgbClr val="4A86E8"/>
                </a:solidFill>
              </a:rPr>
              <a:t>Typpiyhdisteet</a:t>
            </a:r>
            <a:endParaRPr lang="fi" dirty="0">
              <a:solidFill>
                <a:srgbClr val="4A86E8"/>
              </a:solidFill>
            </a:endParaRPr>
          </a:p>
        </p:txBody>
      </p:sp>
      <p:pic>
        <p:nvPicPr>
          <p:cNvPr id="6" name="Kuva 5" descr="dna_shutterstock_111785774_pe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200400"/>
            <a:ext cx="1219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25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Typpiyhdisteet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9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Orgaanisia yhdisteitä, jotka sisältävät typpeä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Esimerkiksi amiinit, amidit ja aminohapot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Tärkeitä esimerkiksi eliöissä</a:t>
            </a:r>
            <a:endParaRPr lang="fi" b="1" dirty="0"/>
          </a:p>
        </p:txBody>
      </p:sp>
    </p:spTree>
    <p:extLst>
      <p:ext uri="{BB962C8B-B14F-4D97-AF65-F5344CB8AC3E}">
        <p14:creationId xmlns:p14="http://schemas.microsoft.com/office/powerpoint/2010/main" val="1999974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Amiinit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9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Sisältävät </a:t>
            </a:r>
            <a:r>
              <a:rPr lang="fi-FI" b="1" dirty="0" err="1" smtClean="0"/>
              <a:t>aminoryhmän</a:t>
            </a:r>
            <a:r>
              <a:rPr lang="fi-FI" b="1" dirty="0" smtClean="0"/>
              <a:t> –NH</a:t>
            </a:r>
            <a:r>
              <a:rPr lang="fi-FI" b="1" baseline="-25000" dirty="0" smtClean="0"/>
              <a:t>2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Primääriset, sekundääriset ja tertiääriset amiinit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fi" b="1" dirty="0"/>
          </a:p>
        </p:txBody>
      </p:sp>
      <p:pic>
        <p:nvPicPr>
          <p:cNvPr id="10" name="Kuva 9" descr="amiinit3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220980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96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Amidit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1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00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err="1" smtClean="0"/>
              <a:t>Karbonyyliyhdisteitä</a:t>
            </a:r>
            <a:endParaRPr lang="fi-FI" b="1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Amidiryhmä –CONH</a:t>
            </a:r>
            <a:r>
              <a:rPr lang="fi-FI" b="1" baseline="-25000" dirty="0" smtClean="0"/>
              <a:t>2</a:t>
            </a:r>
          </a:p>
          <a:p>
            <a:pPr marL="457200" indent="-419100"/>
            <a:r>
              <a:rPr lang="fi-FI" b="1" dirty="0" smtClean="0"/>
              <a:t>Primääriset, sekundääriset ja tertiääriset amidit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fi" b="1" dirty="0"/>
          </a:p>
        </p:txBody>
      </p:sp>
      <p:pic>
        <p:nvPicPr>
          <p:cNvPr id="13" name="Kuva 12" descr="asetamid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133600"/>
            <a:ext cx="308063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81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smtClean="0">
                <a:solidFill>
                  <a:srgbClr val="4A86E8"/>
                </a:solidFill>
              </a:rPr>
              <a:t>Aminohapot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9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smtClean="0"/>
              <a:t>Sekä aminoryhmä että karboksyylihapporyhmä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smtClean="0"/>
              <a:t>Proteiinien raaka-aine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fi" b="1" dirty="0"/>
          </a:p>
        </p:txBody>
      </p:sp>
      <p:pic>
        <p:nvPicPr>
          <p:cNvPr id="10" name="Kuva 9" descr="alanii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743200"/>
            <a:ext cx="3159125" cy="28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2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Elämän rakennusaineet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Alaotsikko 3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</p:spPr>
        <p:txBody>
          <a:bodyPr/>
          <a:lstStyle/>
          <a:p>
            <a:endParaRPr lang="fi-FI"/>
          </a:p>
        </p:txBody>
      </p:sp>
      <p:pic>
        <p:nvPicPr>
          <p:cNvPr id="8" name="Kuva 7" descr="800px-Cellulose-Ibeta-from-xtal-2002-3D-bal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743200"/>
            <a:ext cx="914400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01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Hiilihydraatit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11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4770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Muodostuvat hiilestä, vedystä ja hapesta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Yleinen molekyylikaava (C·H</a:t>
            </a:r>
            <a:r>
              <a:rPr lang="fi-FI" b="1" baseline="-25000" dirty="0" smtClean="0"/>
              <a:t>2</a:t>
            </a:r>
            <a:r>
              <a:rPr lang="fi-FI" b="1" dirty="0" smtClean="0"/>
              <a:t>O)</a:t>
            </a:r>
            <a:r>
              <a:rPr lang="fi-FI" b="1" baseline="-25000" dirty="0" smtClean="0"/>
              <a:t>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err="1" smtClean="0"/>
              <a:t>Karbonyyliryhmä</a:t>
            </a:r>
            <a:r>
              <a:rPr lang="fi-FI" b="1" dirty="0" smtClean="0"/>
              <a:t> ja useita hydroksyyliryhmiä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Mono-, </a:t>
            </a:r>
            <a:r>
              <a:rPr lang="fi-FI" b="1" dirty="0" err="1" smtClean="0"/>
              <a:t>oligo-</a:t>
            </a:r>
            <a:r>
              <a:rPr lang="fi-FI" b="1" dirty="0" smtClean="0"/>
              <a:t> ja polysakkaridit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Esimerkiksi glukoosi ja selluloosa</a:t>
            </a:r>
            <a:endParaRPr lang="fi" b="1" dirty="0"/>
          </a:p>
        </p:txBody>
      </p:sp>
      <p:pic>
        <p:nvPicPr>
          <p:cNvPr id="12" name="Kuva 11" descr="sok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286000"/>
            <a:ext cx="2743200" cy="18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06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insuliini3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981200"/>
            <a:ext cx="4053503" cy="2928938"/>
          </a:xfrm>
          <a:prstGeom prst="rect">
            <a:avLst/>
          </a:prstGeom>
        </p:spPr>
      </p:pic>
      <p:sp>
        <p:nvSpPr>
          <p:cNvPr id="14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Proteiinit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15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Koostuvat aminohapoista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Aminohapot liittyvät toisiinsa peptidisidoksin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Muodostavat suuria rakenteita</a:t>
            </a:r>
            <a:endParaRPr lang="fi" b="1" dirty="0"/>
          </a:p>
        </p:txBody>
      </p:sp>
    </p:spTree>
    <p:extLst>
      <p:ext uri="{BB962C8B-B14F-4D97-AF65-F5344CB8AC3E}">
        <p14:creationId xmlns:p14="http://schemas.microsoft.com/office/powerpoint/2010/main" val="24751911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Lipidit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11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00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Veteen liukenemattomia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Rasvat, vahat, kalvolipidit ja steroidit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Rasvahappo = </a:t>
            </a:r>
            <a:r>
              <a:rPr lang="fi-FI" b="1" dirty="0" err="1" smtClean="0"/>
              <a:t>karboksyylihappo</a:t>
            </a:r>
            <a:r>
              <a:rPr lang="fi-FI" b="1" dirty="0" smtClean="0"/>
              <a:t> + pitkä hiiliketju</a:t>
            </a:r>
            <a:endParaRPr lang="fi" b="1" dirty="0"/>
          </a:p>
        </p:txBody>
      </p:sp>
      <p:pic>
        <p:nvPicPr>
          <p:cNvPr id="12" name="Kuva 11" descr="tyydyttymaton-rasvahappo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4648200"/>
            <a:ext cx="7104062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639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err="1" smtClean="0">
                <a:solidFill>
                  <a:srgbClr val="4A86E8"/>
                </a:solidFill>
              </a:rPr>
              <a:t>Alkaanit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276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Vain yksinkertaisia sidoksia</a:t>
            </a:r>
            <a:endParaRPr lang="fi" b="1" dirty="0"/>
          </a:p>
        </p:txBody>
      </p:sp>
      <p:pic>
        <p:nvPicPr>
          <p:cNvPr id="4" name="Kuva 3" descr="alkaanit_justu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600200"/>
            <a:ext cx="5181600" cy="42948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Nukleiinihapot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14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482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Siirtävät perinnöllistä tietoa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Esimerkiksi dna ja rna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Sokeri-, fosfaatti- ja emäsosa</a:t>
            </a:r>
            <a:endParaRPr lang="fi" b="1" dirty="0"/>
          </a:p>
        </p:txBody>
      </p:sp>
      <p:pic>
        <p:nvPicPr>
          <p:cNvPr id="15" name="Kuva 14" descr="BI2_dnan_rakenne_just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19200"/>
            <a:ext cx="3886200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07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Tyydyttymättömät hiilivedyt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err="1" smtClean="0"/>
              <a:t>Alkeenit</a:t>
            </a:r>
            <a:r>
              <a:rPr lang="fi-FI" b="1" dirty="0" smtClean="0"/>
              <a:t> = ainakin yksi kaksoissidos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fi-FI" b="1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fi-FI" b="1" dirty="0" smtClean="0"/>
          </a:p>
          <a:p>
            <a:pPr marL="457200" lvl="0" indent="-419100" rtl="0">
              <a:buClr>
                <a:schemeClr val="dk1"/>
              </a:buClr>
              <a:buSzPct val="166666"/>
              <a:buNone/>
            </a:pPr>
            <a:endParaRPr lang="fi-FI" b="1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err="1" smtClean="0"/>
              <a:t>Alkyynit</a:t>
            </a:r>
            <a:r>
              <a:rPr lang="fi-FI" b="1" dirty="0" smtClean="0"/>
              <a:t> = ainakin yksi kolmoissidos</a:t>
            </a:r>
            <a:endParaRPr lang="fi" b="1" dirty="0"/>
          </a:p>
        </p:txBody>
      </p:sp>
      <p:pic>
        <p:nvPicPr>
          <p:cNvPr id="4" name="Kuva 3" descr="alkeen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752600"/>
            <a:ext cx="4191000" cy="2619375"/>
          </a:xfrm>
          <a:prstGeom prst="rect">
            <a:avLst/>
          </a:prstGeom>
        </p:spPr>
      </p:pic>
      <p:pic>
        <p:nvPicPr>
          <p:cNvPr id="6" name="Kuva 5" descr="alkyynit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495800"/>
            <a:ext cx="4683125" cy="292695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Hiilivetyjen ominaisuuksia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Poolittomia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Liukenevat huonosti veteen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fi-FI" b="1" dirty="0" smtClean="0"/>
              <a:t>Pienet kaasumaisia</a:t>
            </a:r>
          </a:p>
          <a:p>
            <a:pPr marL="457200" lvl="0" indent="-419100" rtl="0">
              <a:buClr>
                <a:schemeClr val="dk1"/>
              </a:buClr>
              <a:buSzPct val="166666"/>
              <a:buNone/>
            </a:pPr>
            <a:endParaRPr lang="fi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Aromaattiset yhdisteet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943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mtClean="0">
                <a:solidFill>
                  <a:srgbClr val="4A86E8"/>
                </a:solidFill>
              </a:rPr>
              <a:t>Määritelmä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Hiilivetyjä joissa on bentseenirengas</a:t>
            </a:r>
          </a:p>
          <a:p>
            <a:pPr marL="457200" indent="-419100"/>
            <a:r>
              <a:rPr lang="fi-FI" b="1" dirty="0" smtClean="0"/>
              <a:t>Renkaan elektronit ovat</a:t>
            </a:r>
            <a:r>
              <a:rPr lang="fi" b="1" dirty="0" smtClean="0"/>
              <a:t>              delokalisoituneet</a:t>
            </a:r>
          </a:p>
          <a:p>
            <a:pPr marL="457200" indent="-419100"/>
            <a:endParaRPr lang="fi" b="1" dirty="0" smtClean="0"/>
          </a:p>
          <a:p>
            <a:pPr marL="457200" indent="-419100"/>
            <a:endParaRPr lang="fi-FI" b="1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22603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s://peda.net/oppimateriaalit/e-oppi/lukio/kemia/eke1/hk/kuvat-lukuun-2/ay/bentseeni2a:file/download/f99db43f7c9e210e9f9faa68bd9c20c3be02d83c/bentseeni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983"/>
            <a:ext cx="13906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618856" cy="240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4052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>
                <a:solidFill>
                  <a:srgbClr val="4A86E8"/>
                </a:solidFill>
              </a:rPr>
              <a:t>Friedrich August </a:t>
            </a:r>
            <a:r>
              <a:rPr lang="de-DE" dirty="0" err="1">
                <a:solidFill>
                  <a:srgbClr val="4A86E8"/>
                </a:solidFill>
              </a:rPr>
              <a:t>Kekulé</a:t>
            </a:r>
            <a:r>
              <a:rPr lang="de-DE" dirty="0">
                <a:solidFill>
                  <a:srgbClr val="4A86E8"/>
                </a:solidFill>
              </a:rPr>
              <a:t> von </a:t>
            </a:r>
            <a:r>
              <a:rPr lang="de-DE" dirty="0" smtClean="0">
                <a:solidFill>
                  <a:srgbClr val="4A86E8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4A86E8"/>
                </a:solidFill>
              </a:rPr>
              <a:t>Stradonitz</a:t>
            </a:r>
            <a:r>
              <a:rPr lang="de-DE" dirty="0" smtClean="0">
                <a:solidFill>
                  <a:srgbClr val="4A86E8"/>
                </a:solidFill>
              </a:rPr>
              <a:t> </a:t>
            </a:r>
            <a:r>
              <a:rPr lang="de-DE" dirty="0">
                <a:solidFill>
                  <a:srgbClr val="4A86E8"/>
                </a:solidFill>
              </a:rPr>
              <a:t>(1829 – 1896</a:t>
            </a:r>
            <a:r>
              <a:rPr lang="de-DE" dirty="0" smtClean="0">
                <a:solidFill>
                  <a:srgbClr val="4A86E8"/>
                </a:solidFill>
              </a:rPr>
              <a:t>)</a:t>
            </a:r>
            <a:endParaRPr lang="de-DE" dirty="0">
              <a:solidFill>
                <a:srgbClr val="4A86E8"/>
              </a:solidFill>
            </a:endParaRPr>
          </a:p>
        </p:txBody>
      </p:sp>
      <p:sp>
        <p:nvSpPr>
          <p:cNvPr id="7" name="Shape 30"/>
          <p:cNvSpPr txBox="1">
            <a:spLocks/>
          </p:cNvSpPr>
          <p:nvPr/>
        </p:nvSpPr>
        <p:spPr>
          <a:xfrm>
            <a:off x="457200" y="1629652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/>
            <a:r>
              <a:rPr lang="fi-FI" b="1" dirty="0" smtClean="0"/>
              <a:t>Bentseenirakenteen löytäjä</a:t>
            </a:r>
          </a:p>
          <a:p>
            <a:pPr marL="457200" indent="-419100"/>
            <a:r>
              <a:rPr lang="fi-FI" b="1" dirty="0" smtClean="0"/>
              <a:t>Kuuluisa saksasalainen                               kemisti</a:t>
            </a:r>
          </a:p>
          <a:p>
            <a:pPr marL="457200" indent="-419100"/>
            <a:r>
              <a:rPr lang="fi-FI" b="1" dirty="0" smtClean="0"/>
              <a:t>Innostava opettaja</a:t>
            </a:r>
          </a:p>
          <a:p>
            <a:pPr marL="857250" lvl="1" indent="-419100"/>
            <a:r>
              <a:rPr lang="fi-FI" b="1" dirty="0" smtClean="0"/>
              <a:t>Useat </a:t>
            </a:r>
            <a:r>
              <a:rPr lang="fi-FI" b="1" dirty="0" err="1" smtClean="0"/>
              <a:t>Kekulén</a:t>
            </a:r>
            <a:r>
              <a:rPr lang="fi-FI" b="1" dirty="0" smtClean="0"/>
              <a:t> oppilaat nobelisteja</a:t>
            </a:r>
          </a:p>
          <a:p>
            <a:pPr marL="457200" indent="-419100"/>
            <a:r>
              <a:rPr lang="fi-FI" b="1" dirty="0" smtClean="0"/>
              <a:t>Kemian vaikuttaja</a:t>
            </a:r>
          </a:p>
          <a:p>
            <a:pPr marL="857250" lvl="1" indent="-419100"/>
            <a:r>
              <a:rPr lang="fi-FI" b="1" dirty="0" smtClean="0"/>
              <a:t>Esim. </a:t>
            </a:r>
            <a:r>
              <a:rPr lang="fi-FI" b="1" dirty="0" err="1" smtClean="0"/>
              <a:t>Karlsruhen</a:t>
            </a:r>
            <a:r>
              <a:rPr lang="fi-FI" b="1" dirty="0" smtClean="0"/>
              <a:t> kongressi 1860</a:t>
            </a:r>
          </a:p>
          <a:p>
            <a:pPr marL="457200" indent="-419100"/>
            <a:endParaRPr lang="fi" b="1" dirty="0" smtClean="0"/>
          </a:p>
          <a:p>
            <a:pPr marL="457200" indent="-419100"/>
            <a:endParaRPr lang="fi-FI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68" y="1806668"/>
            <a:ext cx="2081396" cy="241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732240" y="4221088"/>
            <a:ext cx="1922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Wikimedia</a:t>
            </a:r>
            <a:r>
              <a:rPr lang="fi-FI" sz="1200" dirty="0" smtClean="0"/>
              <a:t>, </a:t>
            </a:r>
            <a:r>
              <a:rPr lang="fi-FI" sz="1200" dirty="0" err="1" smtClean="0"/>
              <a:t>public</a:t>
            </a:r>
            <a:r>
              <a:rPr lang="fi-FI" sz="1200" dirty="0" smtClean="0"/>
              <a:t> </a:t>
            </a:r>
            <a:r>
              <a:rPr lang="fi-FI" sz="1200" dirty="0" err="1" smtClean="0"/>
              <a:t>domain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101493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Alkoholit ja eetterit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3776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314</Words>
  <Application>Microsoft Office PowerPoint</Application>
  <PresentationFormat>Näytössä katseltava diaesitys (4:3)</PresentationFormat>
  <Paragraphs>114</Paragraphs>
  <Slides>30</Slides>
  <Notes>30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1" baseType="lpstr">
      <vt:lpstr/>
      <vt:lpstr>Hiilivedyt</vt:lpstr>
      <vt:lpstr>Hiilivedyt</vt:lpstr>
      <vt:lpstr>Alkaanit</vt:lpstr>
      <vt:lpstr>Tyydyttymättömät hiilivedyt</vt:lpstr>
      <vt:lpstr>Hiilivetyjen ominaisuuksia</vt:lpstr>
      <vt:lpstr>Aromaattiset yhdisteet</vt:lpstr>
      <vt:lpstr>PowerPoint-esitys</vt:lpstr>
      <vt:lpstr>PowerPoint-esitys</vt:lpstr>
      <vt:lpstr>Alkoholit ja eetterit</vt:lpstr>
      <vt:lpstr>PowerPoint-esitys</vt:lpstr>
      <vt:lpstr>PowerPoint-esitys</vt:lpstr>
      <vt:lpstr>PowerPoint-esitys</vt:lpstr>
      <vt:lpstr>PowerPoint-esitys</vt:lpstr>
      <vt:lpstr>Karbonyyliyhdisteet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Typpiyhdisteet</vt:lpstr>
      <vt:lpstr>Amiinit</vt:lpstr>
      <vt:lpstr>Amidit</vt:lpstr>
      <vt:lpstr>Aminohapot</vt:lpstr>
      <vt:lpstr>Elämän rakennusaineet</vt:lpstr>
      <vt:lpstr>Hiilihydraatit</vt:lpstr>
      <vt:lpstr>Proteiinit</vt:lpstr>
      <vt:lpstr>Lipidit</vt:lpstr>
      <vt:lpstr>Nukleiinihapot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Johannes</cp:lastModifiedBy>
  <cp:revision>11</cp:revision>
  <dcterms:created xsi:type="dcterms:W3CDTF">2013-05-26T20:22:25Z</dcterms:created>
  <dcterms:modified xsi:type="dcterms:W3CDTF">2013-05-27T10:20:19Z</dcterms:modified>
</cp:coreProperties>
</file>