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5"/>
  </p:notesMasterIdLst>
  <p:sldIdLst>
    <p:sldId id="256" r:id="rId2"/>
    <p:sldId id="257" r:id="rId3"/>
    <p:sldId id="258" r:id="rId4"/>
    <p:sldId id="278" r:id="rId5"/>
    <p:sldId id="259" r:id="rId6"/>
    <p:sldId id="291" r:id="rId7"/>
    <p:sldId id="292" r:id="rId8"/>
    <p:sldId id="293" r:id="rId9"/>
    <p:sldId id="295" r:id="rId10"/>
    <p:sldId id="296" r:id="rId11"/>
    <p:sldId id="297" r:id="rId12"/>
    <p:sldId id="294" r:id="rId13"/>
    <p:sldId id="298" r:id="rId14"/>
    <p:sldId id="299" r:id="rId15"/>
    <p:sldId id="300" r:id="rId16"/>
    <p:sldId id="305" r:id="rId17"/>
    <p:sldId id="301" r:id="rId18"/>
    <p:sldId id="302" r:id="rId19"/>
    <p:sldId id="303" r:id="rId20"/>
    <p:sldId id="308" r:id="rId21"/>
    <p:sldId id="307" r:id="rId22"/>
    <p:sldId id="309" r:id="rId23"/>
    <p:sldId id="260" r:id="rId2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2" autoAdjust="0"/>
  </p:normalViewPr>
  <p:slideViewPr>
    <p:cSldViewPr>
      <p:cViewPr>
        <p:scale>
          <a:sx n="114" d="100"/>
          <a:sy n="114" d="100"/>
        </p:scale>
        <p:origin x="168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011474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Electronegativities_of_the_elements_(data_page)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349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fi" dirty="0" smtClean="0">
                <a:solidFill>
                  <a:srgbClr val="4A86E8"/>
                </a:solidFill>
              </a:rPr>
              <a:t/>
            </a:r>
            <a:br>
              <a:rPr lang="fi" dirty="0" smtClean="0">
                <a:solidFill>
                  <a:srgbClr val="4A86E8"/>
                </a:solidFill>
              </a:rPr>
            </a:br>
            <a:r>
              <a:rPr lang="fi" dirty="0" smtClean="0">
                <a:solidFill>
                  <a:srgbClr val="4A86E8"/>
                </a:solidFill>
              </a:rPr>
              <a:t>Elektronit</a:t>
            </a:r>
            <a:endParaRPr lang="fi" dirty="0">
              <a:solidFill>
                <a:srgbClr val="4A86E8"/>
              </a:solidFill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3720263" y="3411588"/>
            <a:ext cx="4661700" cy="1291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algn="l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fi" dirty="0" smtClean="0"/>
              <a:t>Atomit</a:t>
            </a:r>
          </a:p>
          <a:p>
            <a:pPr marL="457200" lvl="0" indent="-419100" algn="l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fi" dirty="0" smtClean="0"/>
              <a:t>Molekyylit</a:t>
            </a:r>
          </a:p>
          <a:p>
            <a:pPr marL="457200" lvl="0" indent="-419100" algn="l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fi" dirty="0" smtClean="0"/>
              <a:t>Sidokset</a:t>
            </a:r>
          </a:p>
          <a:p>
            <a:pPr marL="457200" lvl="0" indent="-419100" algn="l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fi" dirty="0" smtClean="0"/>
              <a:t>Poolisuus</a:t>
            </a:r>
          </a:p>
          <a:p>
            <a:pPr marL="457200" lvl="0" indent="-419100" algn="l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fi" dirty="0" smtClean="0"/>
              <a:t>Vuorovaikutukset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fi" dirty="0" smtClean="0">
                <a:solidFill>
                  <a:srgbClr val="4A86E8"/>
                </a:solidFill>
              </a:rPr>
              <a:t>Oktetti</a:t>
            </a:r>
            <a:endParaRPr lang="fi" dirty="0">
              <a:solidFill>
                <a:srgbClr val="4A86E8"/>
              </a:solidFill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fi" b="1" dirty="0" smtClean="0"/>
              <a:t>hiiliatomilla 4 ulkoelektronia, typpiatomilla 5</a:t>
            </a:r>
          </a:p>
          <a:p>
            <a:pPr marL="857250" lvl="1" indent="-419100">
              <a:buSzPct val="166666"/>
              <a:buFont typeface="Arial"/>
              <a:buChar char="•"/>
            </a:pPr>
            <a:r>
              <a:rPr lang="fi" b="1" dirty="0" smtClean="0"/>
              <a:t>hiili muodostaa 4 sidosta, typpi 3</a:t>
            </a:r>
            <a:endParaRPr lang="fi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038822"/>
            <a:ext cx="2857500" cy="28384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825719"/>
            <a:ext cx="1944216" cy="1403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43094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fi" dirty="0" smtClean="0">
                <a:solidFill>
                  <a:srgbClr val="4A86E8"/>
                </a:solidFill>
              </a:rPr>
              <a:t>Elektronegatiivisuusarvot</a:t>
            </a:r>
            <a:endParaRPr lang="fi" dirty="0">
              <a:solidFill>
                <a:srgbClr val="4A86E8"/>
              </a:solidFill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490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endParaRPr lang="fi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737654"/>
              </p:ext>
            </p:extLst>
          </p:nvPr>
        </p:nvGraphicFramePr>
        <p:xfrm>
          <a:off x="467544" y="1412776"/>
          <a:ext cx="8229603" cy="4480560"/>
        </p:xfrm>
        <a:graphic>
          <a:graphicData uri="http://schemas.openxmlformats.org/drawingml/2006/table">
            <a:tbl>
              <a:tblPr/>
              <a:tblGrid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</a:tblGrid>
              <a:tr h="213360">
                <a:tc>
                  <a:txBody>
                    <a:bodyPr/>
                    <a:lstStyle/>
                    <a:p>
                      <a:r>
                        <a:rPr lang="en-US" sz="1400" u="none" dirty="0"/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dirty="0"/>
                        <a:t>1</a:t>
                      </a:r>
                      <a:endParaRPr lang="en-US" sz="1400" u="none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dirty="0"/>
                        <a:t>2</a:t>
                      </a:r>
                      <a:endParaRPr lang="en-US" sz="1400" u="none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dirty="0"/>
                        <a:t>3</a:t>
                      </a:r>
                      <a:endParaRPr lang="en-US" sz="1400" u="none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dirty="0"/>
                        <a:t>4</a:t>
                      </a:r>
                      <a:endParaRPr lang="en-US" sz="1400" u="none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dirty="0"/>
                        <a:t>5</a:t>
                      </a:r>
                      <a:endParaRPr lang="en-US" sz="1400" u="none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dirty="0"/>
                        <a:t>6</a:t>
                      </a:r>
                      <a:endParaRPr lang="en-US" sz="1400" u="none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dirty="0"/>
                        <a:t>7</a:t>
                      </a:r>
                      <a:endParaRPr lang="en-US" sz="1400" u="none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dirty="0"/>
                        <a:t>8</a:t>
                      </a:r>
                      <a:endParaRPr lang="en-US" sz="1400" u="none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dirty="0"/>
                        <a:t>9</a:t>
                      </a:r>
                      <a:endParaRPr lang="en-US" sz="1400" u="none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dirty="0"/>
                        <a:t>10</a:t>
                      </a:r>
                      <a:endParaRPr lang="en-US" sz="1400" u="none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dirty="0"/>
                        <a:t>11</a:t>
                      </a:r>
                      <a:endParaRPr lang="en-US" sz="1400" u="none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dirty="0"/>
                        <a:t>12</a:t>
                      </a:r>
                      <a:endParaRPr lang="en-US" sz="1400" u="none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dirty="0"/>
                        <a:t>13</a:t>
                      </a:r>
                      <a:endParaRPr lang="en-US" sz="1400" u="none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dirty="0"/>
                        <a:t>14</a:t>
                      </a:r>
                      <a:endParaRPr lang="en-US" sz="1400" u="none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dirty="0"/>
                        <a:t>15</a:t>
                      </a:r>
                      <a:endParaRPr lang="en-US" sz="1400" u="none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dirty="0"/>
                        <a:t>16</a:t>
                      </a:r>
                      <a:endParaRPr lang="en-US" sz="1400" u="none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dirty="0"/>
                        <a:t>17</a:t>
                      </a:r>
                      <a:endParaRPr lang="en-US" sz="1400" u="none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dirty="0"/>
                        <a:t>18</a:t>
                      </a:r>
                      <a:endParaRPr lang="en-US" sz="1400" u="none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sz="1400" b="1" u="none" dirty="0"/>
                        <a:t>1</a:t>
                      </a:r>
                      <a:endParaRPr lang="en-US" sz="1400" u="none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H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2,20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16">
                  <a:txBody>
                    <a:bodyPr/>
                    <a:lstStyle/>
                    <a:p>
                      <a:endParaRPr lang="en-US" sz="1400" u="none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He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sz="1400" b="1" u="none" dirty="0"/>
                        <a:t>2</a:t>
                      </a:r>
                      <a:endParaRPr lang="en-US" sz="1400" u="none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Li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0,98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Be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1,57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endParaRPr lang="en-US" sz="1400" u="none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B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2,04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C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2,55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>
                          <a:solidFill>
                            <a:schemeClr val="tx1"/>
                          </a:solidFill>
                        </a:rPr>
                        <a:t>N</a:t>
                      </a:r>
                      <a:br>
                        <a:rPr lang="en-US" sz="1400" u="none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u="none" dirty="0">
                          <a:solidFill>
                            <a:schemeClr val="tx1"/>
                          </a:solidFill>
                        </a:rPr>
                        <a:t>3,04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O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3,44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F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3,98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Ne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sz="1400" b="1" u="none" dirty="0"/>
                        <a:t>3</a:t>
                      </a:r>
                      <a:endParaRPr lang="en-US" sz="1400" u="none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Na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0,93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Mg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1,31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endParaRPr lang="en-US" sz="1400" u="none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Al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1,61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Si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1,90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P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2,19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S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2,58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Cl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3,16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Ar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sz="1400" b="1" u="none" dirty="0"/>
                        <a:t>4</a:t>
                      </a:r>
                      <a:endParaRPr lang="en-US" sz="1400" u="none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K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0,82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Ca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1,00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Sc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1,36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Ti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1,54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V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1,63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Cr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1,66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Mn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1,55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Fe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1,83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Co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1,88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Ni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1,91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Cu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1,90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Zn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1,65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Ga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1,81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Ge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2,01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As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2,18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Se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2,55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Br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2,96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Kr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3,00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sz="1400" b="1" u="none" dirty="0"/>
                        <a:t>5</a:t>
                      </a:r>
                      <a:endParaRPr lang="en-US" sz="1400" u="none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Rb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0,82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Sr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0,95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Y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1,22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Zr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1,33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Nb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Mo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2,16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Tc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Ru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2,2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Rh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2,28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Pd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2,20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Ag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1,93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Cd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1,69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In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1,78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Sn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1,96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Sb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2,05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Te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2,1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I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2,66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Xe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2,60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sz="1400" b="1" u="none" dirty="0"/>
                        <a:t>6</a:t>
                      </a:r>
                      <a:endParaRPr lang="en-US" sz="1400" u="none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Cs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0,79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Ba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0,89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>
                          <a:effectLst/>
                        </a:rPr>
                        <a:t>*</a:t>
                      </a:r>
                      <a:br>
                        <a:rPr lang="en-US" sz="1400" u="none" dirty="0">
                          <a:effectLst/>
                        </a:rPr>
                      </a:br>
                      <a:r>
                        <a:rPr lang="en-US" sz="1400" u="none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Hf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Ta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W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2,36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Re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Os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2,2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Ir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2,20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Pt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2,28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Au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2,54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Hg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2,00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Tl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1,62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Pb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2,33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Bi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2,02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Po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2,0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At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2,2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Rn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2,2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sz="1400" b="1" u="none" dirty="0" smtClean="0"/>
                        <a:t>7</a:t>
                      </a:r>
                      <a:endParaRPr lang="en-US" sz="1400" u="none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Fr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0,7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Ra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0,9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>
                          <a:effectLst/>
                        </a:rPr>
                        <a:t>**</a:t>
                      </a:r>
                      <a:br>
                        <a:rPr lang="en-US" sz="1400" u="none" dirty="0">
                          <a:effectLst/>
                        </a:rPr>
                      </a:br>
                      <a:r>
                        <a:rPr lang="en-US" sz="1400" u="none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Rf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Db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Sg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 smtClean="0"/>
                        <a:t>Bh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Hs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Mt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Ds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Rg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Cn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Uut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Fl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Uup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Lv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Uus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Uuo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endParaRPr lang="en-US" sz="1400" u="none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u="none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u="none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u="none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u="none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u="none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u="none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u="none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u="none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u="none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u="none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u="none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u="none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u="none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u="none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u="none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u="none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u="none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u="none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26720">
                <a:tc gridSpan="3">
                  <a:txBody>
                    <a:bodyPr/>
                    <a:lstStyle/>
                    <a:p>
                      <a:pPr algn="r"/>
                      <a:r>
                        <a:rPr lang="en-US" sz="1400" u="none" dirty="0" smtClean="0">
                          <a:effectLst/>
                        </a:rPr>
                        <a:t>* </a:t>
                      </a:r>
                      <a:endParaRPr lang="en-US" sz="1400" u="none" dirty="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La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Ce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1,12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Pr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1,13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Nd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1,14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Pm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1,13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Sm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1,17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Eu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Gd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Tb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Dy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1,22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Ho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1,23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Er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1,24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Tm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1,25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Yb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Lu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1,27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u="none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26720">
                <a:tc gridSpan="3">
                  <a:txBody>
                    <a:bodyPr/>
                    <a:lstStyle/>
                    <a:p>
                      <a:pPr algn="r"/>
                      <a:r>
                        <a:rPr lang="en-US" sz="1400" u="none" dirty="0">
                          <a:effectLst/>
                        </a:rPr>
                        <a:t>**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Ac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Th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Pa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U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1,38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Np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1,36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Pu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1,28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Am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1,13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Cm</a:t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1,28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Bk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Cf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Es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Fm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Md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/>
                        <a:t>No</a:t>
                      </a:r>
                      <a:br>
                        <a:rPr lang="en-US" sz="1400" u="none" dirty="0"/>
                      </a:br>
                      <a:r>
                        <a:rPr lang="en-US" sz="1400" u="none" dirty="0" smtClean="0"/>
                        <a:t>1,3</a:t>
                      </a:r>
                      <a:endParaRPr lang="en-US" sz="1400" u="none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dirty="0" err="1"/>
                        <a:t>Lr</a:t>
                      </a:r>
                      <a:r>
                        <a:rPr lang="en-US" sz="1400" u="none" dirty="0"/>
                        <a:t/>
                      </a:r>
                      <a:br>
                        <a:rPr lang="en-US" sz="1400" u="none" dirty="0"/>
                      </a:br>
                      <a:r>
                        <a:rPr lang="en-US" sz="1400" u="none" dirty="0"/>
                        <a:t>1,3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u="none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5630" y="5888305"/>
            <a:ext cx="58945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/>
              <a:t>lähde: </a:t>
            </a:r>
            <a:r>
              <a:rPr lang="fi-FI" sz="1200" dirty="0">
                <a:hlinkClick r:id="rId4"/>
              </a:rPr>
              <a:t>http://</a:t>
            </a:r>
            <a:r>
              <a:rPr lang="fi-FI" sz="1200" dirty="0" smtClean="0">
                <a:hlinkClick r:id="rId4"/>
              </a:rPr>
              <a:t>en.wikipedia.org/wiki/Electronegativities_of_the_elements_(data_page)</a:t>
            </a:r>
            <a:r>
              <a:rPr lang="fi-FI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6325577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fi" dirty="0" smtClean="0">
                <a:solidFill>
                  <a:srgbClr val="4A86E8"/>
                </a:solidFill>
              </a:rPr>
              <a:t>Osittaisvaraus</a:t>
            </a:r>
            <a:endParaRPr lang="fi" dirty="0">
              <a:solidFill>
                <a:srgbClr val="4A86E8"/>
              </a:solidFill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/>
            <a:r>
              <a:rPr lang="fi" b="1" dirty="0"/>
              <a:t>atomin positiivinen varaus (protonit) </a:t>
            </a:r>
            <a:r>
              <a:rPr lang="fi" b="1" dirty="0" smtClean="0"/>
              <a:t>− atomia ympäröivä negatiivinen varaus (elektronit)</a:t>
            </a:r>
            <a:endParaRPr lang="fi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346301"/>
            <a:ext cx="38100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32503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fi" dirty="0" smtClean="0">
                <a:solidFill>
                  <a:srgbClr val="4A86E8"/>
                </a:solidFill>
              </a:rPr>
              <a:t>Sidoksen poolisuus</a:t>
            </a:r>
            <a:endParaRPr lang="fi" dirty="0">
              <a:solidFill>
                <a:srgbClr val="4A86E8"/>
              </a:solidFill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fi" b="1" dirty="0" smtClean="0"/>
              <a:t>pooliton sidos: C–C </a:t>
            </a:r>
          </a:p>
          <a:p>
            <a:pPr marL="857250" lvl="1" indent="-419100">
              <a:buSzPct val="166666"/>
              <a:buFont typeface="Arial"/>
              <a:buChar char="•"/>
            </a:pPr>
            <a:r>
              <a:rPr lang="fi" b="1" dirty="0" smtClean="0"/>
              <a:t>sama alkuaine</a:t>
            </a:r>
          </a:p>
          <a:p>
            <a:pPr marL="457200" indent="-419100"/>
            <a:r>
              <a:rPr lang="fi" b="1" dirty="0"/>
              <a:t>lähes pooliton sidos: C–H</a:t>
            </a:r>
          </a:p>
          <a:p>
            <a:pPr marL="857250" lvl="1" indent="-419100">
              <a:buSzPct val="166666"/>
              <a:buFont typeface="Arial"/>
              <a:buChar char="•"/>
            </a:pPr>
            <a:r>
              <a:rPr lang="fi" b="1" dirty="0" smtClean="0"/>
              <a:t>alkuaineiden </a:t>
            </a:r>
            <a:r>
              <a:rPr lang="fi" b="1" dirty="0"/>
              <a:t>elektronegatiivisuudet samanlaiset</a:t>
            </a:r>
          </a:p>
          <a:p>
            <a:pPr marL="457200" indent="-419100"/>
            <a:r>
              <a:rPr lang="fi" b="1" dirty="0" smtClean="0"/>
              <a:t>poolisia </a:t>
            </a:r>
            <a:r>
              <a:rPr lang="fi" b="1" dirty="0"/>
              <a:t>sidoksia: </a:t>
            </a:r>
            <a:r>
              <a:rPr lang="fi" b="1" dirty="0" smtClean="0"/>
              <a:t>N–H, C–O</a:t>
            </a:r>
            <a:endParaRPr lang="fi" b="1" dirty="0"/>
          </a:p>
          <a:p>
            <a:pPr marL="857250" lvl="1" indent="-419100">
              <a:buSzPct val="166666"/>
              <a:buFont typeface="Arial"/>
              <a:buChar char="•"/>
            </a:pPr>
            <a:r>
              <a:rPr lang="fi" b="1" dirty="0"/>
              <a:t>alkuaineiden </a:t>
            </a:r>
            <a:r>
              <a:rPr lang="fi" b="1" dirty="0" smtClean="0"/>
              <a:t>elektronegatiivisuuksissa selvä ero</a:t>
            </a:r>
            <a:endParaRPr lang="fi" b="1" dirty="0"/>
          </a:p>
          <a:p>
            <a:pPr marL="38100" lvl="0" indent="0">
              <a:buNone/>
            </a:pPr>
            <a:endParaRPr lang="fi" b="1" dirty="0" smtClean="0"/>
          </a:p>
        </p:txBody>
      </p:sp>
    </p:spTree>
    <p:extLst>
      <p:ext uri="{BB962C8B-B14F-4D97-AF65-F5344CB8AC3E}">
        <p14:creationId xmlns:p14="http://schemas.microsoft.com/office/powerpoint/2010/main" val="396593880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fi" dirty="0" smtClean="0">
                <a:solidFill>
                  <a:srgbClr val="4A86E8"/>
                </a:solidFill>
              </a:rPr>
              <a:t>Molekyylin poolisuus</a:t>
            </a:r>
            <a:endParaRPr lang="fi" dirty="0">
              <a:solidFill>
                <a:srgbClr val="4A86E8"/>
              </a:solidFill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fi" b="1" dirty="0" smtClean="0"/>
              <a:t>molekyylin poolisuuteen tarvitaan</a:t>
            </a:r>
          </a:p>
          <a:p>
            <a:pPr marL="857250" lvl="1" indent="-419100">
              <a:buSzPct val="166666"/>
              <a:buFont typeface="Arial"/>
              <a:buChar char="•"/>
            </a:pPr>
            <a:r>
              <a:rPr lang="fi" b="1" dirty="0" smtClean="0"/>
              <a:t>poolinen sidos</a:t>
            </a:r>
          </a:p>
          <a:p>
            <a:pPr marL="857250" lvl="1" indent="-419100">
              <a:buSzPct val="166666"/>
              <a:buFont typeface="Arial"/>
              <a:buChar char="•"/>
            </a:pPr>
            <a:r>
              <a:rPr lang="fi" b="1" dirty="0" smtClean="0"/>
              <a:t>epäsymmetria</a:t>
            </a:r>
            <a:endParaRPr lang="fi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3330674"/>
            <a:ext cx="571500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82025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fi" dirty="0" smtClean="0">
                <a:solidFill>
                  <a:srgbClr val="4A86E8"/>
                </a:solidFill>
              </a:rPr>
              <a:t>Poolisuus ja liukoisuus</a:t>
            </a:r>
            <a:endParaRPr lang="fi" dirty="0">
              <a:solidFill>
                <a:srgbClr val="4A86E8"/>
              </a:solidFill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endParaRPr lang="fi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4761"/>
              </p:ext>
            </p:extLst>
          </p:nvPr>
        </p:nvGraphicFramePr>
        <p:xfrm>
          <a:off x="611560" y="1397000"/>
          <a:ext cx="7992888" cy="4696296"/>
        </p:xfrm>
        <a:graphic>
          <a:graphicData uri="http://schemas.openxmlformats.org/drawingml/2006/table">
            <a:tbl>
              <a:tblPr firstRow="1" bandRow="1"/>
              <a:tblGrid>
                <a:gridCol w="1998222"/>
                <a:gridCol w="1998222"/>
                <a:gridCol w="1998222"/>
                <a:gridCol w="1998222"/>
              </a:tblGrid>
              <a:tr h="78271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err="1" smtClean="0"/>
                        <a:t>poolinen</a:t>
                      </a:r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vesiliukoinen</a:t>
                      </a:r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rasvaliukoinen</a:t>
                      </a:r>
                      <a:endParaRPr lang="en-US" sz="1600" dirty="0"/>
                    </a:p>
                  </a:txBody>
                  <a:tcPr marL="101262" marR="101262" marT="50631" marB="50631"/>
                </a:tc>
              </a:tr>
              <a:tr h="78271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101262" marR="101262" marT="50631" marB="50631"/>
                </a:tc>
              </a:tr>
              <a:tr h="78271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101262" marR="101262" marT="50631" marB="50631"/>
                </a:tc>
              </a:tr>
              <a:tr h="78271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101262" marR="101262" marT="50631" marB="50631"/>
                </a:tc>
              </a:tr>
              <a:tr h="78271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1262" marR="101262" marT="50631" marB="50631"/>
                </a:tc>
              </a:tr>
              <a:tr h="78271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1262" marR="101262" marT="50631" marB="50631"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825" y="2348880"/>
            <a:ext cx="671686" cy="475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10" y="4619088"/>
            <a:ext cx="1096516" cy="6195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551" y="2966951"/>
            <a:ext cx="716960" cy="7416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471" y="3844292"/>
            <a:ext cx="526394" cy="6079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66" y="5373216"/>
            <a:ext cx="1163960" cy="70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93873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fi" dirty="0">
                <a:solidFill>
                  <a:srgbClr val="4A86E8"/>
                </a:solidFill>
              </a:rPr>
              <a:t>Poolisuus ja liukoisuus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endParaRPr lang="fi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37284"/>
              </p:ext>
            </p:extLst>
          </p:nvPr>
        </p:nvGraphicFramePr>
        <p:xfrm>
          <a:off x="611560" y="1397000"/>
          <a:ext cx="7992888" cy="4696296"/>
        </p:xfrm>
        <a:graphic>
          <a:graphicData uri="http://schemas.openxmlformats.org/drawingml/2006/table">
            <a:tbl>
              <a:tblPr firstRow="1" bandRow="1"/>
              <a:tblGrid>
                <a:gridCol w="1998222"/>
                <a:gridCol w="1998222"/>
                <a:gridCol w="1998222"/>
                <a:gridCol w="1998222"/>
              </a:tblGrid>
              <a:tr h="78271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err="1" smtClean="0"/>
                        <a:t>poolinen</a:t>
                      </a:r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vesiliukoinen</a:t>
                      </a:r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rasvaliukoinen</a:t>
                      </a:r>
                      <a:endParaRPr lang="en-US" sz="1600" dirty="0"/>
                    </a:p>
                  </a:txBody>
                  <a:tcPr marL="101262" marR="101262" marT="50631" marB="50631"/>
                </a:tc>
              </a:tr>
              <a:tr h="78271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×</a:t>
                      </a:r>
                      <a:endParaRPr lang="en-US" sz="3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×</a:t>
                      </a:r>
                      <a:endParaRPr lang="en-US" sz="3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 marL="101262" marR="101262" marT="50631" marB="50631"/>
                </a:tc>
              </a:tr>
              <a:tr h="78271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×</a:t>
                      </a:r>
                    </a:p>
                  </a:txBody>
                  <a:tcPr marL="101262" marR="101262" marT="50631" marB="50631"/>
                </a:tc>
              </a:tr>
              <a:tr h="78271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×</a:t>
                      </a:r>
                    </a:p>
                  </a:txBody>
                  <a:tcPr marL="101262" marR="101262" marT="50631" marB="50631"/>
                </a:tc>
              </a:tr>
              <a:tr h="78271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×</a:t>
                      </a:r>
                      <a:endParaRPr lang="en-US" sz="3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×</a:t>
                      </a:r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01262" marR="101262" marT="50631" marB="50631"/>
                </a:tc>
              </a:tr>
              <a:tr h="78271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×</a:t>
                      </a:r>
                      <a:endParaRPr lang="en-US" sz="3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×</a:t>
                      </a:r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×</a:t>
                      </a:r>
                    </a:p>
                  </a:txBody>
                  <a:tcPr marL="101262" marR="101262" marT="50631" marB="50631"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825" y="2348880"/>
            <a:ext cx="671686" cy="475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10" y="4619088"/>
            <a:ext cx="1096516" cy="6195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551" y="2966951"/>
            <a:ext cx="716960" cy="7416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471" y="3844292"/>
            <a:ext cx="526394" cy="6079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66" y="5373216"/>
            <a:ext cx="1163960" cy="70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03294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fi" dirty="0" smtClean="0">
                <a:solidFill>
                  <a:srgbClr val="4A86E8"/>
                </a:solidFill>
              </a:rPr>
              <a:t>Dispersiovuorovaikutus</a:t>
            </a:r>
            <a:endParaRPr lang="fi" dirty="0">
              <a:solidFill>
                <a:srgbClr val="4A86E8"/>
              </a:solidFill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fi" b="1" dirty="0" smtClean="0"/>
              <a:t>hetkellinen dipoli synnyttää toisen dipolin</a:t>
            </a:r>
            <a:endParaRPr lang="fi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2397596"/>
            <a:ext cx="285750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32377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fi" dirty="0" smtClean="0">
                <a:solidFill>
                  <a:srgbClr val="4A86E8"/>
                </a:solidFill>
              </a:rPr>
              <a:t>Dipoli-dipolivuorovaikutus</a:t>
            </a:r>
            <a:endParaRPr lang="fi" dirty="0">
              <a:solidFill>
                <a:srgbClr val="4A86E8"/>
              </a:solidFill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fi" b="1" dirty="0" smtClean="0"/>
              <a:t>kahden poolisen molekyylin välillä</a:t>
            </a:r>
            <a:endParaRPr lang="fi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412" y="2286672"/>
            <a:ext cx="5910908" cy="380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85792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fi" dirty="0" smtClean="0">
                <a:solidFill>
                  <a:srgbClr val="4A86E8"/>
                </a:solidFill>
              </a:rPr>
              <a:t>Vetysidos</a:t>
            </a:r>
            <a:endParaRPr lang="fi" dirty="0">
              <a:solidFill>
                <a:srgbClr val="4A86E8"/>
              </a:solidFill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/>
            <a:r>
              <a:rPr lang="fi" b="1" dirty="0" smtClean="0"/>
              <a:t>elektroneg. atomi – vety </a:t>
            </a:r>
            <a:r>
              <a:rPr lang="en-US" b="1" dirty="0" smtClean="0"/>
              <a:t>··</a:t>
            </a:r>
            <a:r>
              <a:rPr lang="fi" b="1" dirty="0" smtClean="0"/>
              <a:t>· neg. atomi</a:t>
            </a:r>
            <a:endParaRPr lang="fi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3" y="2352481"/>
            <a:ext cx="2376264" cy="2732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88950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fi" dirty="0" smtClean="0">
                <a:solidFill>
                  <a:srgbClr val="4A86E8"/>
                </a:solidFill>
              </a:rPr>
              <a:t>Atomin rakenne</a:t>
            </a:r>
            <a:endParaRPr lang="fi" dirty="0">
              <a:solidFill>
                <a:srgbClr val="4A86E8"/>
              </a:solidFill>
            </a:endParaRP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" lvl="0" indent="0" rtl="0">
              <a:buClr>
                <a:schemeClr val="dk1"/>
              </a:buClr>
              <a:buSzPct val="166666"/>
              <a:buNone/>
            </a:pPr>
            <a:endParaRPr lang="fi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84784"/>
            <a:ext cx="4762500" cy="306705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266134"/>
              </p:ext>
            </p:extLst>
          </p:nvPr>
        </p:nvGraphicFramePr>
        <p:xfrm>
          <a:off x="1043608" y="4609936"/>
          <a:ext cx="3600400" cy="1483360"/>
        </p:xfrm>
        <a:graphic>
          <a:graphicData uri="http://schemas.openxmlformats.org/drawingml/2006/table">
            <a:tbl>
              <a:tblPr firstRow="1" bandRow="1"/>
              <a:tblGrid>
                <a:gridCol w="936104"/>
                <a:gridCol w="936104"/>
                <a:gridCol w="864096"/>
                <a:gridCol w="86409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Tunnus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Varaus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Massa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protoni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dirty="0" smtClean="0"/>
                        <a:t>p</a:t>
                      </a:r>
                      <a:r>
                        <a:rPr lang="fi-FI" baseline="30000" dirty="0" smtClean="0"/>
                        <a:t>+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dirty="0" smtClean="0"/>
                        <a:t>+</a:t>
                      </a:r>
                      <a:r>
                        <a:rPr lang="fi-FI" i="1" dirty="0" smtClean="0"/>
                        <a:t>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dirty="0" smtClean="0"/>
                        <a:t>1836</a:t>
                      </a:r>
                      <a:r>
                        <a:rPr lang="fi-FI" i="1" dirty="0" smtClean="0"/>
                        <a:t>m</a:t>
                      </a:r>
                      <a:r>
                        <a:rPr lang="fi-FI" baseline="-25000" dirty="0" smtClean="0"/>
                        <a:t>e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neutroni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dirty="0" smtClean="0"/>
                        <a:t>1839</a:t>
                      </a:r>
                      <a:r>
                        <a:rPr lang="fi-FI" i="1" dirty="0" smtClean="0"/>
                        <a:t>m</a:t>
                      </a:r>
                      <a:r>
                        <a:rPr lang="fi-FI" baseline="-25000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elektroni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dirty="0" smtClean="0"/>
                        <a:t>e</a:t>
                      </a:r>
                      <a:r>
                        <a:rPr lang="fi-FI" baseline="30000" dirty="0" smtClean="0"/>
                        <a:t>−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−</a:t>
                      </a:r>
                      <a:r>
                        <a:rPr lang="en-US" i="1" dirty="0" smtClean="0"/>
                        <a:t>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i="1" dirty="0" smtClean="0"/>
                        <a:t>m</a:t>
                      </a:r>
                      <a:r>
                        <a:rPr lang="fi-FI" baseline="-25000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fi" dirty="0" smtClean="0">
                <a:solidFill>
                  <a:srgbClr val="4A86E8"/>
                </a:solidFill>
              </a:rPr>
              <a:t>Vuorovaikutukset</a:t>
            </a:r>
            <a:endParaRPr lang="fi" dirty="0">
              <a:solidFill>
                <a:srgbClr val="4A86E8"/>
              </a:solidFill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endParaRPr lang="fi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647560"/>
              </p:ext>
            </p:extLst>
          </p:nvPr>
        </p:nvGraphicFramePr>
        <p:xfrm>
          <a:off x="611560" y="1397000"/>
          <a:ext cx="7992888" cy="4696296"/>
        </p:xfrm>
        <a:graphic>
          <a:graphicData uri="http://schemas.openxmlformats.org/drawingml/2006/table">
            <a:tbl>
              <a:tblPr firstRow="1" bandRow="1"/>
              <a:tblGrid>
                <a:gridCol w="1998222"/>
                <a:gridCol w="1998222"/>
                <a:gridCol w="1998222"/>
                <a:gridCol w="1998222"/>
              </a:tblGrid>
              <a:tr h="78271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dispersio-</a:t>
                      </a:r>
                    </a:p>
                    <a:p>
                      <a:pPr algn="ctr"/>
                      <a:r>
                        <a:rPr lang="fi-FI" sz="1600" dirty="0" smtClean="0"/>
                        <a:t>vuorovaikutusta</a:t>
                      </a:r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err="1" smtClean="0"/>
                        <a:t>dipoli-dipoli-</a:t>
                      </a:r>
                      <a:endParaRPr lang="fi-FI" sz="1600" dirty="0" smtClean="0"/>
                    </a:p>
                    <a:p>
                      <a:pPr algn="ctr"/>
                      <a:r>
                        <a:rPr lang="fi-FI" sz="1600" dirty="0" smtClean="0"/>
                        <a:t>vuorovaikutusta</a:t>
                      </a:r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vetysidoksia</a:t>
                      </a:r>
                      <a:endParaRPr lang="en-US" sz="1600" dirty="0"/>
                    </a:p>
                  </a:txBody>
                  <a:tcPr marL="101262" marR="101262" marT="50631" marB="50631"/>
                </a:tc>
              </a:tr>
              <a:tr h="78271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 marL="101262" marR="101262" marT="50631" marB="50631"/>
                </a:tc>
              </a:tr>
              <a:tr h="78271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 marL="101262" marR="101262" marT="50631" marB="50631"/>
                </a:tc>
              </a:tr>
              <a:tr h="78271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 marL="101262" marR="101262" marT="50631" marB="50631"/>
                </a:tc>
              </a:tr>
              <a:tr h="78271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101262" marR="101262" marT="50631" marB="50631"/>
                </a:tc>
              </a:tr>
              <a:tr h="78271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101262" marR="101262" marT="50631" marB="50631"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825" y="2348880"/>
            <a:ext cx="671686" cy="475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10" y="4619088"/>
            <a:ext cx="1096516" cy="6195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551" y="2966951"/>
            <a:ext cx="716960" cy="7416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471" y="3844292"/>
            <a:ext cx="526394" cy="6079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66" y="5373216"/>
            <a:ext cx="1163960" cy="70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17735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fi" dirty="0" smtClean="0">
                <a:solidFill>
                  <a:srgbClr val="4A86E8"/>
                </a:solidFill>
              </a:rPr>
              <a:t>Vuorovaikutukset</a:t>
            </a:r>
            <a:endParaRPr lang="fi" dirty="0">
              <a:solidFill>
                <a:srgbClr val="4A86E8"/>
              </a:solidFill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endParaRPr lang="fi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39797"/>
              </p:ext>
            </p:extLst>
          </p:nvPr>
        </p:nvGraphicFramePr>
        <p:xfrm>
          <a:off x="611560" y="1397000"/>
          <a:ext cx="7992888" cy="4696296"/>
        </p:xfrm>
        <a:graphic>
          <a:graphicData uri="http://schemas.openxmlformats.org/drawingml/2006/table">
            <a:tbl>
              <a:tblPr firstRow="1" bandRow="1"/>
              <a:tblGrid>
                <a:gridCol w="1998222"/>
                <a:gridCol w="1998222"/>
                <a:gridCol w="1998222"/>
                <a:gridCol w="1998222"/>
              </a:tblGrid>
              <a:tr h="78271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dispersio-</a:t>
                      </a:r>
                    </a:p>
                    <a:p>
                      <a:pPr algn="ctr"/>
                      <a:r>
                        <a:rPr lang="fi-FI" sz="1600" dirty="0" smtClean="0"/>
                        <a:t>vuorovaikutusta</a:t>
                      </a:r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err="1" smtClean="0"/>
                        <a:t>dipoli-dipoli-</a:t>
                      </a:r>
                      <a:endParaRPr lang="fi-FI" sz="1600" dirty="0" smtClean="0"/>
                    </a:p>
                    <a:p>
                      <a:pPr algn="ctr"/>
                      <a:r>
                        <a:rPr lang="fi-FI" sz="1600" dirty="0" smtClean="0"/>
                        <a:t>vuorovaikutusta</a:t>
                      </a:r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vetysidoksia</a:t>
                      </a:r>
                      <a:endParaRPr lang="en-US" sz="1600" dirty="0"/>
                    </a:p>
                  </a:txBody>
                  <a:tcPr marL="101262" marR="101262" marT="50631" marB="50631"/>
                </a:tc>
              </a:tr>
              <a:tr h="78271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×</a:t>
                      </a:r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×</a:t>
                      </a:r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×</a:t>
                      </a:r>
                    </a:p>
                  </a:txBody>
                  <a:tcPr marL="101262" marR="101262" marT="50631" marB="50631"/>
                </a:tc>
              </a:tr>
              <a:tr h="78271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×</a:t>
                      </a:r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 marL="101262" marR="101262" marT="50631" marB="50631"/>
                </a:tc>
              </a:tr>
              <a:tr h="78271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×</a:t>
                      </a:r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 marL="101262" marR="101262" marT="50631" marB="50631"/>
                </a:tc>
              </a:tr>
              <a:tr h="78271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×</a:t>
                      </a:r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×</a:t>
                      </a:r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×</a:t>
                      </a:r>
                    </a:p>
                  </a:txBody>
                  <a:tcPr marL="101262" marR="101262" marT="50631" marB="50631"/>
                </a:tc>
              </a:tr>
              <a:tr h="78271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×</a:t>
                      </a:r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×</a:t>
                      </a:r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101262" marR="101262" marT="50631" marB="50631"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825" y="2348880"/>
            <a:ext cx="671686" cy="475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10" y="4619088"/>
            <a:ext cx="1096516" cy="6195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551" y="2966951"/>
            <a:ext cx="716960" cy="7416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471" y="3844292"/>
            <a:ext cx="526394" cy="6079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66" y="5373216"/>
            <a:ext cx="1163960" cy="70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24945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fi" dirty="0" smtClean="0">
                <a:solidFill>
                  <a:srgbClr val="4A86E8"/>
                </a:solidFill>
              </a:rPr>
              <a:t>Sulamis- ja kiehumispiste</a:t>
            </a:r>
            <a:endParaRPr lang="fi" dirty="0">
              <a:solidFill>
                <a:srgbClr val="4A86E8"/>
              </a:solidFill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endParaRPr lang="fi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508597"/>
              </p:ext>
            </p:extLst>
          </p:nvPr>
        </p:nvGraphicFramePr>
        <p:xfrm>
          <a:off x="611560" y="1397000"/>
          <a:ext cx="7992888" cy="4746362"/>
        </p:xfrm>
        <a:graphic>
          <a:graphicData uri="http://schemas.openxmlformats.org/drawingml/2006/table">
            <a:tbl>
              <a:tblPr firstRow="1" bandRow="1"/>
              <a:tblGrid>
                <a:gridCol w="1296144"/>
                <a:gridCol w="1080120"/>
                <a:gridCol w="1296144"/>
                <a:gridCol w="1080120"/>
                <a:gridCol w="1152128"/>
                <a:gridCol w="1008112"/>
                <a:gridCol w="1080120"/>
              </a:tblGrid>
              <a:tr h="78271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dispersio</a:t>
                      </a:r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err="1" smtClean="0"/>
                        <a:t>dipoli-dipoli</a:t>
                      </a:r>
                      <a:endParaRPr lang="fi-FI" sz="1600" dirty="0" smtClean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vetysidos</a:t>
                      </a:r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err="1" smtClean="0"/>
                        <a:t>suht</a:t>
                      </a:r>
                      <a:r>
                        <a:rPr lang="fi-FI" sz="1600" dirty="0" smtClean="0"/>
                        <a:t>. molekyyli-massa</a:t>
                      </a:r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sulamis-</a:t>
                      </a:r>
                    </a:p>
                    <a:p>
                      <a:pPr algn="ctr"/>
                      <a:r>
                        <a:rPr lang="fi-FI" sz="1600" dirty="0" smtClean="0"/>
                        <a:t>piste/</a:t>
                      </a:r>
                      <a:r>
                        <a:rPr lang="en-US" sz="1600" b="0" i="0" u="none" strike="noStrike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°C</a:t>
                      </a:r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kiehumis-</a:t>
                      </a:r>
                    </a:p>
                    <a:p>
                      <a:pPr algn="ctr"/>
                      <a:r>
                        <a:rPr lang="fi-FI" sz="1600" dirty="0" smtClean="0"/>
                        <a:t>piste/</a:t>
                      </a:r>
                      <a:r>
                        <a:rPr lang="en-US" sz="1600" b="0" i="0" u="none" strike="noStrike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°C</a:t>
                      </a:r>
                      <a:endParaRPr lang="en-US" sz="1600" dirty="0"/>
                    </a:p>
                  </a:txBody>
                  <a:tcPr marL="101262" marR="101262" marT="50631" marB="50631"/>
                </a:tc>
              </a:tr>
              <a:tr h="78271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×</a:t>
                      </a:r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×</a:t>
                      </a:r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×</a:t>
                      </a:r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dirty="0" smtClean="0"/>
                        <a:t>18</a:t>
                      </a:r>
                      <a:endParaRPr lang="en-US" sz="1800" dirty="0" smtClean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dirty="0" smtClean="0"/>
                        <a:t>0</a:t>
                      </a:r>
                      <a:endParaRPr lang="en-US" sz="1800" dirty="0" smtClean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dirty="0" smtClean="0"/>
                        <a:t>100</a:t>
                      </a:r>
                      <a:endParaRPr lang="en-US" sz="1800" dirty="0" smtClean="0"/>
                    </a:p>
                  </a:txBody>
                  <a:tcPr marL="101262" marR="101262" marT="50631" marB="50631"/>
                </a:tc>
              </a:tr>
              <a:tr h="78271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×</a:t>
                      </a:r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16</a:t>
                      </a:r>
                      <a:endParaRPr lang="en-US" sz="18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−</a:t>
                      </a:r>
                      <a:r>
                        <a:rPr lang="fi-FI" sz="1800" dirty="0" smtClean="0"/>
                        <a:t>183</a:t>
                      </a:r>
                      <a:endParaRPr lang="en-US" sz="18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−</a:t>
                      </a:r>
                      <a:r>
                        <a:rPr lang="fi-FI" sz="1800" dirty="0" smtClean="0"/>
                        <a:t>161</a:t>
                      </a:r>
                      <a:endParaRPr lang="en-US" sz="1800" dirty="0"/>
                    </a:p>
                  </a:txBody>
                  <a:tcPr marL="101262" marR="101262" marT="50631" marB="50631"/>
                </a:tc>
              </a:tr>
              <a:tr h="78271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×</a:t>
                      </a:r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78</a:t>
                      </a:r>
                      <a:endParaRPr lang="en-US" sz="18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6</a:t>
                      </a:r>
                      <a:endParaRPr lang="en-US" sz="18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80</a:t>
                      </a:r>
                      <a:endParaRPr lang="en-US" sz="1800" dirty="0"/>
                    </a:p>
                  </a:txBody>
                  <a:tcPr marL="101262" marR="101262" marT="50631" marB="50631"/>
                </a:tc>
              </a:tr>
              <a:tr h="78271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×</a:t>
                      </a:r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×</a:t>
                      </a:r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×</a:t>
                      </a:r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dirty="0" smtClean="0"/>
                        <a:t>92</a:t>
                      </a:r>
                      <a:endParaRPr lang="en-US" sz="1800" dirty="0" smtClean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dirty="0" smtClean="0"/>
                        <a:t>18</a:t>
                      </a:r>
                      <a:endParaRPr lang="en-US" sz="1800" dirty="0" smtClean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dirty="0" smtClean="0"/>
                        <a:t>290</a:t>
                      </a:r>
                      <a:endParaRPr lang="en-US" sz="1800" dirty="0" smtClean="0"/>
                    </a:p>
                  </a:txBody>
                  <a:tcPr marL="101262" marR="101262" marT="50631" marB="50631"/>
                </a:tc>
              </a:tr>
              <a:tr h="78271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×</a:t>
                      </a:r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×</a:t>
                      </a:r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58</a:t>
                      </a:r>
                      <a:endParaRPr lang="en-US" sz="18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−95</a:t>
                      </a:r>
                      <a:endParaRPr lang="en-US" sz="1800" dirty="0"/>
                    </a:p>
                  </a:txBody>
                  <a:tcPr marL="101262" marR="101262" marT="50631" marB="50631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56</a:t>
                      </a:r>
                      <a:endParaRPr lang="en-US" sz="1800" dirty="0"/>
                    </a:p>
                  </a:txBody>
                  <a:tcPr marL="101262" marR="101262" marT="50631" marB="50631"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427" y="2348880"/>
            <a:ext cx="671686" cy="475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12" y="4681676"/>
            <a:ext cx="1096516" cy="6195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53" y="3047357"/>
            <a:ext cx="716960" cy="7416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73" y="3901135"/>
            <a:ext cx="526394" cy="6079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445224"/>
            <a:ext cx="1163960" cy="70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55364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fi" dirty="0" smtClean="0">
                <a:solidFill>
                  <a:srgbClr val="4A86E8"/>
                </a:solidFill>
              </a:rPr>
              <a:t>Hiukkasten lukumäärä atomissa</a:t>
            </a:r>
            <a:endParaRPr lang="fi" dirty="0">
              <a:solidFill>
                <a:srgbClr val="4A86E8"/>
              </a:solidFill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fi" b="1" dirty="0" smtClean="0"/>
              <a:t>protonit: järjestysluku</a:t>
            </a:r>
            <a:endParaRPr lang="fi" b="1" i="1" dirty="0" smtClean="0"/>
          </a:p>
          <a:p>
            <a:pPr marL="857250" lvl="1" indent="-419100">
              <a:buSzPct val="166666"/>
              <a:buFont typeface="Arial"/>
              <a:buChar char="•"/>
            </a:pPr>
            <a:r>
              <a:rPr lang="fi" b="1" dirty="0" smtClean="0"/>
              <a:t>sama alkuaine, sama järjestysluku</a:t>
            </a:r>
          </a:p>
          <a:p>
            <a:pPr marL="457200" lvl="0" indent="-419100"/>
            <a:r>
              <a:rPr lang="fi" b="1" dirty="0" smtClean="0"/>
              <a:t>elektronit</a:t>
            </a:r>
            <a:r>
              <a:rPr lang="fi" b="1" dirty="0"/>
              <a:t>: </a:t>
            </a:r>
            <a:r>
              <a:rPr lang="fi" b="1" dirty="0" smtClean="0"/>
              <a:t>järjestysluku</a:t>
            </a:r>
            <a:endParaRPr lang="fi" b="1" i="1" dirty="0"/>
          </a:p>
          <a:p>
            <a:pPr marL="857250" lvl="1" indent="-419100">
              <a:buSzPct val="166666"/>
              <a:buFont typeface="Arial"/>
              <a:buChar char="•"/>
            </a:pPr>
            <a:r>
              <a:rPr lang="fi" b="1" dirty="0" smtClean="0"/>
              <a:t>atomi kokonaisuutena varaukseton</a:t>
            </a:r>
          </a:p>
          <a:p>
            <a:pPr marL="457200" lvl="0" indent="-419100"/>
            <a:r>
              <a:rPr lang="fi" b="1" dirty="0" smtClean="0"/>
              <a:t>neutronit</a:t>
            </a:r>
            <a:r>
              <a:rPr lang="fi" b="1" dirty="0"/>
              <a:t>: </a:t>
            </a:r>
            <a:r>
              <a:rPr lang="fi" b="1" dirty="0" smtClean="0"/>
              <a:t>massaluku − järjestyslu</a:t>
            </a:r>
            <a:r>
              <a:rPr lang="fi" b="1" dirty="0"/>
              <a:t>ku</a:t>
            </a:r>
            <a:endParaRPr lang="fi" b="1" i="1" dirty="0"/>
          </a:p>
          <a:p>
            <a:pPr marL="857250" lvl="1" indent="-419100">
              <a:buSzPct val="166666"/>
              <a:buFont typeface="Arial"/>
              <a:buChar char="•"/>
            </a:pPr>
            <a:r>
              <a:rPr lang="fi" b="1" dirty="0" smtClean="0"/>
              <a:t>isotoopit: sama järjestysluku, eri massaluvut</a:t>
            </a:r>
            <a:endParaRPr lang="fi" b="1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fi" dirty="0" smtClean="0">
                <a:solidFill>
                  <a:srgbClr val="4A86E8"/>
                </a:solidFill>
              </a:rPr>
              <a:t>Hiukkasten lukumäärä atomissa</a:t>
            </a:r>
            <a:endParaRPr lang="fi" dirty="0">
              <a:solidFill>
                <a:srgbClr val="4A86E8"/>
              </a:solidFill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" lvl="0" indent="0" rtl="0">
              <a:buClr>
                <a:schemeClr val="dk1"/>
              </a:buClr>
              <a:buSzPct val="166666"/>
              <a:buNone/>
            </a:pPr>
            <a:endParaRPr lang="fi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420942"/>
              </p:ext>
            </p:extLst>
          </p:nvPr>
        </p:nvGraphicFramePr>
        <p:xfrm>
          <a:off x="611558" y="2276872"/>
          <a:ext cx="7989930" cy="2430270"/>
        </p:xfrm>
        <a:graphic>
          <a:graphicData uri="http://schemas.openxmlformats.org/drawingml/2006/table">
            <a:tbl>
              <a:tblPr firstRow="1" bandRow="1"/>
              <a:tblGrid>
                <a:gridCol w="1331655"/>
                <a:gridCol w="1331655"/>
                <a:gridCol w="1331655"/>
                <a:gridCol w="1331655"/>
                <a:gridCol w="1331655"/>
                <a:gridCol w="1331655"/>
              </a:tblGrid>
              <a:tr h="48605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järjestysluku</a:t>
                      </a:r>
                      <a:endParaRPr lang="en-US" sz="14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massaluku</a:t>
                      </a:r>
                      <a:endParaRPr lang="en-US" sz="14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protonit</a:t>
                      </a:r>
                      <a:endParaRPr lang="en-US" sz="14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neutronit</a:t>
                      </a:r>
                      <a:endParaRPr lang="en-US" sz="14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elektronit</a:t>
                      </a:r>
                      <a:endParaRPr lang="en-US" sz="1400" dirty="0"/>
                    </a:p>
                  </a:txBody>
                  <a:tcPr marL="119849" marR="119849" marT="59924" marB="59924"/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fi-FI" sz="1800" i="0" spc="-300" baseline="30000" dirty="0" smtClean="0"/>
                        <a:t>3</a:t>
                      </a:r>
                      <a:r>
                        <a:rPr lang="fi-FI" sz="1800" i="0" spc="-300" baseline="-25000" dirty="0" smtClean="0"/>
                        <a:t>2</a:t>
                      </a:r>
                      <a:r>
                        <a:rPr lang="fi-FI" sz="1800" i="0" dirty="0" smtClean="0"/>
                        <a:t>He</a:t>
                      </a:r>
                      <a:endParaRPr lang="en-US" sz="1800" i="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119849" marR="119849" marT="59924" marB="59924"/>
                </a:tc>
              </a:tr>
              <a:tr h="4860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i="0" spc="-300" baseline="30000" dirty="0" smtClean="0"/>
                        <a:t>4</a:t>
                      </a:r>
                      <a:r>
                        <a:rPr lang="fi-FI" sz="1800" i="0" spc="-300" baseline="-25000" dirty="0" smtClean="0"/>
                        <a:t>2</a:t>
                      </a:r>
                      <a:r>
                        <a:rPr lang="fi-FI" sz="1800" i="0" dirty="0" smtClean="0"/>
                        <a:t>He</a:t>
                      </a:r>
                      <a:endParaRPr lang="en-US" sz="18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19849" marR="119849" marT="59924" marB="59924"/>
                </a:tc>
              </a:tr>
              <a:tr h="4860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i="0" spc="-300" baseline="30000" dirty="0" smtClean="0"/>
                        <a:t>14</a:t>
                      </a:r>
                      <a:r>
                        <a:rPr lang="fi-FI" sz="1800" i="0" spc="-300" baseline="-25000" dirty="0" smtClean="0"/>
                        <a:t>7</a:t>
                      </a:r>
                      <a:r>
                        <a:rPr lang="fi-FI" sz="1800" i="0" dirty="0" smtClean="0"/>
                        <a:t>N</a:t>
                      </a:r>
                      <a:endParaRPr lang="en-US" sz="18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19849" marR="119849" marT="59924" marB="59924"/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fi-FI" sz="1800" baseline="30000" dirty="0" smtClean="0"/>
                        <a:t>222</a:t>
                      </a:r>
                      <a:r>
                        <a:rPr lang="fi-FI" sz="1800" dirty="0" smtClean="0"/>
                        <a:t>R</a:t>
                      </a:r>
                      <a:r>
                        <a:rPr lang="fi-FI" sz="1800" baseline="0" dirty="0" smtClean="0"/>
                        <a:t>n</a:t>
                      </a:r>
                      <a:endParaRPr lang="en-US" sz="1800" baseline="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19849" marR="119849" marT="59924" marB="5992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54237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fi" dirty="0" smtClean="0">
                <a:solidFill>
                  <a:srgbClr val="4A86E8"/>
                </a:solidFill>
              </a:rPr>
              <a:t>Hiukkasten lukumäärä atomissa</a:t>
            </a:r>
            <a:endParaRPr lang="fi" dirty="0">
              <a:solidFill>
                <a:srgbClr val="4A86E8"/>
              </a:solidFill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" lvl="0" indent="0" rtl="0">
              <a:buClr>
                <a:schemeClr val="dk1"/>
              </a:buClr>
              <a:buSzPct val="166666"/>
              <a:buNone/>
            </a:pPr>
            <a:endParaRPr lang="fi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489851"/>
              </p:ext>
            </p:extLst>
          </p:nvPr>
        </p:nvGraphicFramePr>
        <p:xfrm>
          <a:off x="611558" y="2276872"/>
          <a:ext cx="7989930" cy="2430270"/>
        </p:xfrm>
        <a:graphic>
          <a:graphicData uri="http://schemas.openxmlformats.org/drawingml/2006/table">
            <a:tbl>
              <a:tblPr firstRow="1" bandRow="1"/>
              <a:tblGrid>
                <a:gridCol w="1331655"/>
                <a:gridCol w="1331655"/>
                <a:gridCol w="1331655"/>
                <a:gridCol w="1331655"/>
                <a:gridCol w="1331655"/>
                <a:gridCol w="1331655"/>
              </a:tblGrid>
              <a:tr h="48605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järjestysluku</a:t>
                      </a:r>
                      <a:endParaRPr lang="en-US" sz="14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massaluku</a:t>
                      </a:r>
                      <a:endParaRPr lang="en-US" sz="14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protonit</a:t>
                      </a:r>
                      <a:endParaRPr lang="en-US" sz="14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neutronit</a:t>
                      </a:r>
                      <a:endParaRPr lang="en-US" sz="14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elektronit</a:t>
                      </a:r>
                      <a:endParaRPr lang="en-US" sz="1400" dirty="0"/>
                    </a:p>
                  </a:txBody>
                  <a:tcPr marL="119849" marR="119849" marT="59924" marB="59924"/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fi-FI" sz="1800" i="0" spc="-300" baseline="30000" dirty="0" smtClean="0"/>
                        <a:t>3</a:t>
                      </a:r>
                      <a:r>
                        <a:rPr lang="fi-FI" sz="1800" i="0" spc="-300" baseline="-25000" dirty="0" smtClean="0"/>
                        <a:t>2</a:t>
                      </a:r>
                      <a:r>
                        <a:rPr lang="fi-FI" sz="1800" i="0" dirty="0" smtClean="0"/>
                        <a:t>He</a:t>
                      </a:r>
                      <a:endParaRPr lang="en-US" sz="1800" i="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2</a:t>
                      </a:r>
                      <a:endParaRPr lang="en-US" sz="18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3</a:t>
                      </a:r>
                      <a:endParaRPr lang="en-US" sz="18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2</a:t>
                      </a:r>
                      <a:endParaRPr lang="en-US" sz="18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1</a:t>
                      </a:r>
                      <a:endParaRPr lang="en-US" sz="18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2</a:t>
                      </a:r>
                      <a:endParaRPr lang="en-US" sz="1800" dirty="0"/>
                    </a:p>
                  </a:txBody>
                  <a:tcPr marL="119849" marR="119849" marT="59924" marB="59924"/>
                </a:tc>
              </a:tr>
              <a:tr h="4860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i="0" spc="-300" baseline="30000" dirty="0" smtClean="0"/>
                        <a:t>4</a:t>
                      </a:r>
                      <a:r>
                        <a:rPr lang="fi-FI" sz="1800" i="0" spc="-300" baseline="-25000" dirty="0" smtClean="0"/>
                        <a:t>2</a:t>
                      </a:r>
                      <a:r>
                        <a:rPr lang="fi-FI" sz="1800" i="0" dirty="0" smtClean="0"/>
                        <a:t>He</a:t>
                      </a:r>
                      <a:endParaRPr lang="en-US" sz="1800" dirty="0" smtClean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2</a:t>
                      </a:r>
                      <a:endParaRPr lang="en-US" sz="18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4</a:t>
                      </a:r>
                      <a:endParaRPr lang="en-US" sz="18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2</a:t>
                      </a:r>
                      <a:endParaRPr lang="en-US" sz="18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2</a:t>
                      </a:r>
                      <a:endParaRPr lang="en-US" sz="18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2</a:t>
                      </a:r>
                      <a:endParaRPr lang="en-US" sz="1800" dirty="0"/>
                    </a:p>
                  </a:txBody>
                  <a:tcPr marL="119849" marR="119849" marT="59924" marB="59924"/>
                </a:tc>
              </a:tr>
              <a:tr h="4860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i="0" spc="-300" baseline="30000" dirty="0" smtClean="0"/>
                        <a:t>14</a:t>
                      </a:r>
                      <a:r>
                        <a:rPr lang="fi-FI" sz="1800" i="0" spc="-300" baseline="-25000" dirty="0" smtClean="0"/>
                        <a:t>7</a:t>
                      </a:r>
                      <a:r>
                        <a:rPr lang="fi-FI" sz="1800" i="0" dirty="0" smtClean="0"/>
                        <a:t>N</a:t>
                      </a:r>
                      <a:endParaRPr lang="en-US" sz="18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7</a:t>
                      </a:r>
                      <a:endParaRPr lang="en-US" sz="18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14</a:t>
                      </a:r>
                      <a:endParaRPr lang="en-US" sz="18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7</a:t>
                      </a:r>
                      <a:endParaRPr lang="en-US" sz="18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7</a:t>
                      </a:r>
                      <a:endParaRPr lang="en-US" sz="18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7</a:t>
                      </a:r>
                      <a:endParaRPr lang="en-US" sz="1800" dirty="0"/>
                    </a:p>
                  </a:txBody>
                  <a:tcPr marL="119849" marR="119849" marT="59924" marB="59924"/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fi-FI" sz="1800" baseline="30000" dirty="0" smtClean="0"/>
                        <a:t>222</a:t>
                      </a:r>
                      <a:r>
                        <a:rPr lang="fi-FI" sz="1800" dirty="0" smtClean="0"/>
                        <a:t>R</a:t>
                      </a:r>
                      <a:r>
                        <a:rPr lang="fi-FI" sz="1800" baseline="0" dirty="0" smtClean="0"/>
                        <a:t>n</a:t>
                      </a:r>
                      <a:endParaRPr lang="en-US" sz="1800" baseline="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86</a:t>
                      </a:r>
                      <a:endParaRPr lang="en-US" sz="18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222</a:t>
                      </a:r>
                      <a:endParaRPr lang="en-US" sz="18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86</a:t>
                      </a:r>
                      <a:endParaRPr lang="en-US" sz="18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136</a:t>
                      </a:r>
                      <a:endParaRPr lang="en-US" sz="1800" dirty="0"/>
                    </a:p>
                  </a:txBody>
                  <a:tcPr marL="119849" marR="119849" marT="59924" marB="59924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 smtClean="0"/>
                        <a:t>86</a:t>
                      </a:r>
                      <a:endParaRPr lang="en-US" sz="1800" dirty="0"/>
                    </a:p>
                  </a:txBody>
                  <a:tcPr marL="119849" marR="119849" marT="59924" marB="59924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fi" dirty="0" smtClean="0">
                <a:solidFill>
                  <a:srgbClr val="4A86E8"/>
                </a:solidFill>
              </a:rPr>
              <a:t>Ionit</a:t>
            </a:r>
            <a:endParaRPr lang="fi" dirty="0">
              <a:solidFill>
                <a:srgbClr val="4A86E8"/>
              </a:solidFill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fi" b="1" dirty="0" smtClean="0"/>
              <a:t>kationi: positiivinen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fi" b="1" dirty="0" smtClean="0"/>
              <a:t>anioni: negatiivinen</a:t>
            </a:r>
            <a:endParaRPr lang="fi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2428850"/>
            <a:ext cx="285750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68812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fi" dirty="0" smtClean="0">
                <a:solidFill>
                  <a:srgbClr val="4A86E8"/>
                </a:solidFill>
              </a:rPr>
              <a:t>Kovalenttinen sidos</a:t>
            </a:r>
            <a:endParaRPr lang="fi" dirty="0">
              <a:solidFill>
                <a:srgbClr val="4A86E8"/>
              </a:solidFill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fi" b="1" dirty="0" smtClean="0"/>
              <a:t>kovalenttinen sidos: yhteinen elektronipari</a:t>
            </a:r>
            <a:endParaRPr lang="fi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2751559"/>
            <a:ext cx="5715000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87743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fi" dirty="0" smtClean="0">
                <a:solidFill>
                  <a:srgbClr val="4A86E8"/>
                </a:solidFill>
              </a:rPr>
              <a:t>Elektronien merkitseminen</a:t>
            </a:r>
            <a:endParaRPr lang="fi" dirty="0">
              <a:solidFill>
                <a:srgbClr val="4A86E8"/>
              </a:solidFill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fi" b="1" dirty="0" smtClean="0"/>
              <a:t>yksinkertainen sidos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fi" b="1" dirty="0" smtClean="0"/>
              <a:t>kaksoissidos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fi" b="1" dirty="0" smtClean="0"/>
              <a:t>kolmoissidos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fi" b="1" dirty="0" smtClean="0"/>
              <a:t>vapaa elektronipari</a:t>
            </a:r>
            <a:endParaRPr lang="fi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301" y="3789040"/>
            <a:ext cx="4825397" cy="146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89845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fi" dirty="0" smtClean="0">
                <a:solidFill>
                  <a:srgbClr val="4A86E8"/>
                </a:solidFill>
              </a:rPr>
              <a:t>Sidosten lukumäärä</a:t>
            </a:r>
            <a:endParaRPr lang="fi" dirty="0">
              <a:solidFill>
                <a:srgbClr val="4A86E8"/>
              </a:solidFill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endParaRPr lang="fi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90278"/>
            <a:ext cx="3105150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571231"/>
            <a:ext cx="313372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37928"/>
            <a:ext cx="2790825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666481"/>
            <a:ext cx="1905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529073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454</Words>
  <Application>Microsoft Office PowerPoint</Application>
  <PresentationFormat>Näytössä katseltava diaesitys (4:3)</PresentationFormat>
  <Paragraphs>326</Paragraphs>
  <Slides>23</Slides>
  <Notes>23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23</vt:i4>
      </vt:variant>
    </vt:vector>
  </HeadingPairs>
  <TitlesOfParts>
    <vt:vector size="24" baseType="lpstr">
      <vt:lpstr/>
      <vt:lpstr> Elektronit</vt:lpstr>
      <vt:lpstr>Atomin rakenne</vt:lpstr>
      <vt:lpstr>Hiukkasten lukumäärä atomissa</vt:lpstr>
      <vt:lpstr>Hiukkasten lukumäärä atomissa</vt:lpstr>
      <vt:lpstr>Hiukkasten lukumäärä atomissa</vt:lpstr>
      <vt:lpstr>Ionit</vt:lpstr>
      <vt:lpstr>Kovalenttinen sidos</vt:lpstr>
      <vt:lpstr>Elektronien merkitseminen</vt:lpstr>
      <vt:lpstr>Sidosten lukumäärä</vt:lpstr>
      <vt:lpstr>Oktetti</vt:lpstr>
      <vt:lpstr>Elektronegatiivisuusarvot</vt:lpstr>
      <vt:lpstr>Osittaisvaraus</vt:lpstr>
      <vt:lpstr>Sidoksen poolisuus</vt:lpstr>
      <vt:lpstr>Molekyylin poolisuus</vt:lpstr>
      <vt:lpstr>Poolisuus ja liukoisuus</vt:lpstr>
      <vt:lpstr>Poolisuus ja liukoisuus</vt:lpstr>
      <vt:lpstr>Dispersiovuorovaikutus</vt:lpstr>
      <vt:lpstr>Dipoli-dipolivuorovaikutus</vt:lpstr>
      <vt:lpstr>Vetysidos</vt:lpstr>
      <vt:lpstr>Vuorovaikutukset</vt:lpstr>
      <vt:lpstr>Vuorovaikutukset</vt:lpstr>
      <vt:lpstr>Sulamis- ja kiehumispiste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nimi  (voi olla kaksirivinen)</dc:title>
  <dc:creator>Käyttäjä</dc:creator>
  <cp:lastModifiedBy>Johannes</cp:lastModifiedBy>
  <cp:revision>26</cp:revision>
  <dcterms:modified xsi:type="dcterms:W3CDTF">2013-06-11T16:44:33Z</dcterms:modified>
</cp:coreProperties>
</file>