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7559675" cy="10691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240"/>
            <a:ext cx="82288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240"/>
            <a:ext cx="82288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i-FI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i-FI" sz="4400" b="0" strike="noStrike" spc="-1">
                <a:latin typeface="Arial"/>
              </a:rPr>
              <a:t>Muokkaa otsikon tekstimuotoa napsauttamalla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>
                <a:latin typeface="Arial"/>
              </a:rPr>
              <a:t>Muokkaa jäsennyksen tekstimuotoa napsauttamalla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strike="noStrike" spc="-1"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latin typeface="Arial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fi-FI" sz="1800" b="0" strike="noStrike" spc="-1">
                <a:latin typeface="Arial"/>
              </a:rPr>
              <a:t>Muokkaa otsikon tekstimuotoa napsauttamalla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>
                <a:latin typeface="Arial"/>
              </a:rPr>
              <a:t>Muokkaa jäsennyksen tekstimuotoa napsauttamalla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strike="noStrike" spc="-1"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latin typeface="Arial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slow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sähkövaraus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alkeisvaraus on </a:t>
            </a: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pienin tunnettu sähkövaraus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Elektronin varaus negatiivinen </a:t>
            </a:r>
            <a:endParaRPr lang="fi-FI" sz="2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Protonin varaus positiivinen</a:t>
            </a: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Lamppujen sarjaankytkentä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467640" y="1340640"/>
            <a:ext cx="8228520" cy="525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Lamput laitetaan peräkkäin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Läpikulkeva sähkövirta pienenee ja lamput palavat himmeämmin</a:t>
            </a: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</p:txBody>
      </p:sp>
      <p:pic>
        <p:nvPicPr>
          <p:cNvPr id="105" name="Kuva 4"/>
          <p:cNvPicPr/>
          <p:nvPr/>
        </p:nvPicPr>
        <p:blipFill>
          <a:blip r:embed="rId2" cstate="print"/>
          <a:stretch/>
        </p:blipFill>
        <p:spPr>
          <a:xfrm>
            <a:off x="2051640" y="3141000"/>
            <a:ext cx="2851200" cy="26600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Paristojen kytkentä rinnan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457200" y="1600200"/>
            <a:ext cx="8228520" cy="492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Paristojen - -navat kytketään toisiinsa ja + -navat toisiinsa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Jännitteen määrä ei lisäänny, mutta energiaa riittää pidempään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</p:txBody>
      </p:sp>
      <p:pic>
        <p:nvPicPr>
          <p:cNvPr id="108" name="Kuva 4"/>
          <p:cNvPicPr/>
          <p:nvPr/>
        </p:nvPicPr>
        <p:blipFill>
          <a:blip r:embed="rId2" cstate="print"/>
          <a:stretch/>
        </p:blipFill>
        <p:spPr>
          <a:xfrm>
            <a:off x="2123640" y="3717000"/>
            <a:ext cx="6407640" cy="28584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7" dur="5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2" dur="5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457200" y="274680"/>
            <a:ext cx="8228520" cy="99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Lamppujen kytkentä rinnan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457200" y="1340640"/>
            <a:ext cx="8228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Paristoon liitettyyn lamppuun liitetään toinen lamppu. (ei siis ole samassa lenkissä kuin ensimmäinen lamppu)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Virran käyttö kasvaa lamppujen tarpeitten mukaan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Energia kuluu nopeammin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Lamput eivät himmene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</p:txBody>
      </p:sp>
      <p:pic>
        <p:nvPicPr>
          <p:cNvPr id="111" name="Kuva 6"/>
          <p:cNvPicPr/>
          <p:nvPr/>
        </p:nvPicPr>
        <p:blipFill>
          <a:blip r:embed="rId2" cstate="print"/>
          <a:stretch/>
        </p:blipFill>
        <p:spPr>
          <a:xfrm>
            <a:off x="5364000" y="3645000"/>
            <a:ext cx="2851200" cy="26056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Resistanssi R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113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On johtimen ominaisuus, joka vastustaa virran kulkua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Yksikkö ohmi Ώ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</p:txBody>
      </p:sp>
      <p:pic>
        <p:nvPicPr>
          <p:cNvPr id="114" name="Kuva 5"/>
          <p:cNvPicPr/>
          <p:nvPr/>
        </p:nvPicPr>
        <p:blipFill>
          <a:blip r:embed="rId2" cstate="print"/>
          <a:stretch/>
        </p:blipFill>
        <p:spPr>
          <a:xfrm>
            <a:off x="3996000" y="2637000"/>
            <a:ext cx="4751280" cy="2303280"/>
          </a:xfrm>
          <a:prstGeom prst="rect">
            <a:avLst/>
          </a:prstGeom>
          <a:ln w="9360">
            <a:noFill/>
          </a:ln>
        </p:spPr>
      </p:pic>
      <p:pic>
        <p:nvPicPr>
          <p:cNvPr id="115" name="Kuva 6"/>
          <p:cNvPicPr/>
          <p:nvPr/>
        </p:nvPicPr>
        <p:blipFill>
          <a:blip r:embed="rId3" cstate="print"/>
          <a:stretch/>
        </p:blipFill>
        <p:spPr>
          <a:xfrm>
            <a:off x="1043640" y="3645000"/>
            <a:ext cx="2879280" cy="23032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Laskuja resistanssista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1000" lnSpcReduction="10000"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Esimerkki 1: Mikä on laitteen resistanssi, jos sen läpi kulkee 5,0A:n virta 230V jännitteellä?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R = U/I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U = 230V / 5,0A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U = 46V/A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U = 46Ώ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Esimerkki 2: Kuinka suuri on pariston jännite, jos 2k Ώ laitteen läpi kulkee 2,25mA virta?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R = U/I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U = RI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U = 2k Ώ*2,25mA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U = 2000 Ώ*0,00225A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U = 4,5V</a:t>
            </a: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" dur="2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" dur="2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20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8" dur="20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3" dur="20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8" dur="2000"/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3" dur="2000"/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8" dur="2000"/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3" dur="2000"/>
                                        <p:tgtEl>
                                          <p:spTgt spid="1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8" dur="2000"/>
                                        <p:tgtEl>
                                          <p:spTgt spid="1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3" dur="2000"/>
                                        <p:tgtEl>
                                          <p:spTgt spid="1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Sähkön siirto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Suurjännitevirta muutetaan ennen kotitalouksiin jakoa 230V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Kun tunnetaan laitteen käyttöjännite ja laitteen läpi kulkeva virta, laitteen teho lasketaan kaavasta P = UI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i-FI" sz="3200" b="0" strike="noStrike" spc="-1">
              <a:latin typeface="Arial"/>
            </a:endParaRPr>
          </a:p>
        </p:txBody>
      </p:sp>
      <p:pic>
        <p:nvPicPr>
          <p:cNvPr id="120" name="Kuva 3"/>
          <p:cNvPicPr/>
          <p:nvPr/>
        </p:nvPicPr>
        <p:blipFill>
          <a:blip r:embed="rId2" cstate="print"/>
          <a:stretch/>
        </p:blipFill>
        <p:spPr>
          <a:xfrm>
            <a:off x="1979640" y="4293000"/>
            <a:ext cx="2574000" cy="22132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Sähköenergia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79000" lnSpcReduction="10000"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Energia lasketaan kertomalla teho käyttöajalla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 = Pt = UIt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Esimerkki: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Mikroaaltouunia käytetään 5 minuuttia 800W teholla. Kuinka paljon käyttö maksaa, kun sähkön kWh-hinta on 10snt/kWh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	E =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	800W*5min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	= 800W*(5/60)h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	= 67Wh = 	0,067kWh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	0,067kWh*10sntkWh = 0,67snt </a:t>
            </a: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" dur="20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" dur="20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20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8" dur="20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3" dur="20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8" dur="2000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3" dur="2000"/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8" dur="2000"/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3" dur="2000"/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457200" y="510120"/>
            <a:ext cx="8228880" cy="671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 dirty="0">
                <a:latin typeface="Arial"/>
              </a:rPr>
              <a:t>Kestomagneetti</a:t>
            </a:r>
          </a:p>
        </p:txBody>
      </p:sp>
      <p:sp>
        <p:nvSpPr>
          <p:cNvPr id="124" name="CustomShape 2"/>
          <p:cNvSpPr/>
          <p:nvPr/>
        </p:nvSpPr>
        <p:spPr>
          <a:xfrm>
            <a:off x="457200" y="912240"/>
            <a:ext cx="8228880" cy="5361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i-FI" sz="3200" b="0" strike="noStrike" spc="-1" dirty="0">
                <a:latin typeface="Arial"/>
              </a:rPr>
              <a:t>Kestomagneetti synnyttää ympärilleen magneettikentän.</a:t>
            </a:r>
          </a:p>
          <a:p>
            <a:pPr algn="ctr">
              <a:lnSpc>
                <a:spcPct val="100000"/>
              </a:lnSpc>
            </a:pPr>
            <a:r>
              <a:rPr lang="fi-FI" sz="3200" b="0" strike="noStrike" spc="-1" dirty="0">
                <a:latin typeface="Arial"/>
              </a:rPr>
              <a:t>Magneetin samannimiset navat (kohtiot)hylkivät toisiaan</a:t>
            </a:r>
          </a:p>
          <a:p>
            <a:pPr algn="ctr">
              <a:lnSpc>
                <a:spcPct val="100000"/>
              </a:lnSpc>
            </a:pPr>
            <a:r>
              <a:rPr lang="fi-FI" sz="3200" b="0" strike="noStrike" spc="-1" dirty="0">
                <a:latin typeface="Arial"/>
              </a:rPr>
              <a:t>Erinimiset navat vetävät toisiaan puoleensa</a:t>
            </a:r>
          </a:p>
          <a:p>
            <a:pPr algn="ctr">
              <a:lnSpc>
                <a:spcPct val="100000"/>
              </a:lnSpc>
            </a:pPr>
            <a:r>
              <a:rPr lang="fi-FI" sz="3200" b="0" strike="noStrike" spc="-1" dirty="0">
                <a:latin typeface="Arial"/>
              </a:rPr>
              <a:t>Voimaviivat kulkevat pohjoisnavasta etelänapaan</a:t>
            </a:r>
          </a:p>
          <a:p>
            <a:pPr algn="ctr">
              <a:lnSpc>
                <a:spcPct val="100000"/>
              </a:lnSpc>
            </a:pPr>
            <a:r>
              <a:rPr lang="fi-FI" sz="3200" b="0" strike="noStrike" spc="-1" dirty="0">
                <a:latin typeface="Arial"/>
              </a:rPr>
              <a:t>Magneetit ja magneettiset aineet (rauta, koboltti, nikkeli) vetävät toisiaan puoleensa.</a:t>
            </a:r>
          </a:p>
          <a:p>
            <a:pPr algn="ctr">
              <a:lnSpc>
                <a:spcPct val="100000"/>
              </a:lnSpc>
            </a:pPr>
            <a:r>
              <a:rPr lang="fi-FI" sz="3200" b="0" strike="noStrike" spc="-1" dirty="0">
                <a:latin typeface="Arial"/>
              </a:rPr>
              <a:t>Maan magneettinen eteläkohtio on maantieteellisen pohjoisnavan luona.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  <p:bldP spid="12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288000" y="294840"/>
            <a:ext cx="8228880" cy="114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fi-FI" sz="4400" b="0" strike="noStrike" spc="-1" dirty="0">
                <a:latin typeface="Arial"/>
              </a:rPr>
              <a:t>Sähkömagneetti	</a:t>
            </a:r>
          </a:p>
        </p:txBody>
      </p:sp>
      <p:sp>
        <p:nvSpPr>
          <p:cNvPr id="126" name="TextShape 2"/>
          <p:cNvSpPr txBox="1"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Sähkövirta synnyttää virtajohtimen ympärille magneettikentän.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kenttäviivat ovat johtimen ympärillä olevia ympyröitä.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Oikean käden sääntö: 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 dirty="0">
                <a:latin typeface="Arial"/>
              </a:rPr>
              <a:t>Kun käsi on nyrkissä, peukalo erillään, kenttäviivojen suunta on kohti sormia ja virran suunta peukalon kärkeen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build="p"/>
      <p:bldP spid="126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220680"/>
            <a:ext cx="8228880" cy="1250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fi-FI" sz="4400" b="0" strike="noStrike" spc="-1" dirty="0">
                <a:latin typeface="Arial"/>
              </a:rPr>
              <a:t>Sähkömagneetin voimakkuuteen vaikuttavat</a:t>
            </a:r>
          </a:p>
        </p:txBody>
      </p:sp>
      <p:sp>
        <p:nvSpPr>
          <p:cNvPr id="128" name="TextShape 2"/>
          <p:cNvSpPr txBox="1"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Kierrosten lukumäärä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Sähkömagneetissa kulkeva sähkövirta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Rautasydän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fi-FI" sz="3200" b="0" strike="noStrike" spc="-1" dirty="0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Sovelluksia: sähkömoottorit, mikrofonit, kaiuttimet, soittokellot, salvat, sulkijat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build="p"/>
      <p:bldP spid="1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Kappaleen varautuminen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Kun kappaletta hangataan, se varautuu sähköisesti</a:t>
            </a:r>
            <a:endParaRPr lang="fi-FI" sz="3200" b="0" strike="noStrike" spc="-1">
              <a:latin typeface="Arial"/>
            </a:endParaRPr>
          </a:p>
          <a:p>
            <a:pPr marL="743040" indent="-284760">
              <a:lnSpc>
                <a:spcPct val="100000"/>
              </a:lnSpc>
              <a:spcBef>
                <a:spcPts val="561"/>
              </a:spcBef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Esimerkki:</a:t>
            </a:r>
            <a:endParaRPr lang="fi-FI" sz="2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hangataan muovia turkiksella </a:t>
            </a:r>
            <a:endParaRPr lang="fi-FI" sz="2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turkiksesta siirtyy elektroneja muoviin</a:t>
            </a:r>
            <a:endParaRPr lang="fi-FI" sz="2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turkiksesta tulee positiivinen ja muovista negatiivinen</a:t>
            </a: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57200" y="273240"/>
            <a:ext cx="8228880" cy="114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fi-FI" sz="4400" b="0" strike="noStrike" spc="-1" dirty="0">
                <a:latin typeface="Arial"/>
              </a:rPr>
              <a:t>Käämi</a:t>
            </a:r>
          </a:p>
        </p:txBody>
      </p:sp>
      <p:sp>
        <p:nvSpPr>
          <p:cNvPr id="130" name="TextShape 2"/>
          <p:cNvSpPr txBox="1"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= moninkertaiseksi silmukaksi kierretty johdin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Rautasydän vahvistaa käämin magneettikenttää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build="p"/>
      <p:bldP spid="13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57200" y="273240"/>
            <a:ext cx="8228880" cy="114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fi-FI" sz="4400" b="0" strike="noStrike" spc="-1" dirty="0">
                <a:latin typeface="Arial"/>
              </a:rPr>
              <a:t>Liike sähkövirraksi</a:t>
            </a:r>
          </a:p>
        </p:txBody>
      </p:sp>
      <p:sp>
        <p:nvSpPr>
          <p:cNvPr id="132" name="TextShape 2"/>
          <p:cNvSpPr txBox="1"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>
                <a:latin typeface="Arial"/>
              </a:rPr>
              <a:t>Generaattorilla tuotetaan sähkövirtaa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 dirty="0">
                <a:latin typeface="Arial"/>
              </a:rPr>
              <a:t>käämi pyörii magneettien välissä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 dirty="0">
                <a:latin typeface="Arial"/>
              </a:rPr>
              <a:t>Käämiin indusoituu vaihtojännite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 dirty="0">
                <a:latin typeface="Arial"/>
              </a:rPr>
              <a:t>Jännite aiheuttaa virtapiiriin </a:t>
            </a:r>
            <a:r>
              <a:rPr lang="fi-FI" sz="2800" b="0" strike="noStrike" spc="-1" dirty="0" smtClean="0">
                <a:latin typeface="Arial"/>
              </a:rPr>
              <a:t>sähkövirran, jonka suunta muuttuu jaksollisesti</a:t>
            </a:r>
            <a:endParaRPr lang="fi-FI" sz="28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endParaRPr lang="fi-FI" sz="2800" b="0" strike="noStrike" spc="-1" dirty="0"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build="p"/>
      <p:bldP spid="13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57200" y="507266"/>
            <a:ext cx="8228880" cy="67710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fi-FI" sz="4400" b="0" strike="noStrike" spc="-1" dirty="0" smtClean="0">
                <a:latin typeface="Arial"/>
              </a:rPr>
              <a:t>Muuntaja</a:t>
            </a:r>
            <a:endParaRPr lang="fi-FI" sz="4400" b="0" strike="noStrike" spc="-1" dirty="0">
              <a:latin typeface="Arial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457200" y="1604520"/>
            <a:ext cx="8229240" cy="45607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85000" lnSpcReduction="2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 smtClean="0">
                <a:latin typeface="Arial"/>
              </a:rPr>
              <a:t>Muuntajassa on kaksi käämiä: ensiökäämi ja toisiokäämi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spc="-1" dirty="0" smtClean="0">
                <a:latin typeface="Arial"/>
              </a:rPr>
              <a:t>Käämejä yhdistää rautasydän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spc="-1" dirty="0" smtClean="0">
                <a:latin typeface="Arial"/>
              </a:rPr>
              <a:t>Muuntajaa käytetään jännitteiden suurentamiseen tai pienentämiseen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spc="-1" dirty="0"/>
              <a:t>Jännitteen suuruus muuttuu kierrosten lukumäärän </a:t>
            </a:r>
            <a:r>
              <a:rPr lang="fi-FI" sz="3200" spc="-1" dirty="0" smtClean="0"/>
              <a:t>suhteessa</a:t>
            </a:r>
            <a:endParaRPr lang="fi-FI" sz="3200" spc="-1" dirty="0" smtClean="0">
              <a:latin typeface="Arial"/>
            </a:endParaRPr>
          </a:p>
          <a:p>
            <a:pPr marL="889200" lvl="1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spc="-1" dirty="0" smtClean="0">
                <a:latin typeface="Arial"/>
              </a:rPr>
              <a:t>Kun sähköä siirretään pitkiä matkoja käytetään suurta jännitettä (pient</a:t>
            </a:r>
            <a:r>
              <a:rPr lang="fi-FI" sz="3200" spc="-1" dirty="0">
                <a:latin typeface="Arial"/>
              </a:rPr>
              <a:t>ä</a:t>
            </a:r>
            <a:r>
              <a:rPr lang="fi-FI" sz="3200" spc="-1" dirty="0" smtClean="0">
                <a:latin typeface="Arial"/>
              </a:rPr>
              <a:t> virtaa) 10-400kV</a:t>
            </a:r>
          </a:p>
          <a:p>
            <a:pPr marL="889200" lvl="1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spc="-1" dirty="0" smtClean="0">
                <a:latin typeface="Arial"/>
              </a:rPr>
              <a:t>Jännite muutetaan pienemmäksi 230V verkkovirraksi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build="p"/>
      <p:bldP spid="13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57200" y="507266"/>
            <a:ext cx="8228880" cy="67710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fi-FI" sz="4400" b="0" strike="noStrike" spc="-1" dirty="0" smtClean="0">
                <a:latin typeface="Arial"/>
              </a:rPr>
              <a:t>Muuntaja</a:t>
            </a:r>
            <a:endParaRPr lang="fi-FI" sz="4400" b="0" strike="noStrike" spc="-1" dirty="0">
              <a:latin typeface="Arial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47500" lnSpcReduction="2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 dirty="0" smtClean="0">
                <a:latin typeface="Arial"/>
              </a:rPr>
              <a:t>Ideaalisen muuntajan muuntosuhde:</a:t>
            </a:r>
          </a:p>
          <a:p>
            <a:pPr marL="889200" lvl="1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dirty="0" smtClean="0"/>
              <a:t>U</a:t>
            </a:r>
            <a:r>
              <a:rPr lang="fi-FI" sz="3200" baseline="-25000" dirty="0" smtClean="0"/>
              <a:t>1</a:t>
            </a:r>
            <a:r>
              <a:rPr lang="fi-FI" sz="3200" dirty="0" smtClean="0"/>
              <a:t>/ </a:t>
            </a:r>
            <a:r>
              <a:rPr lang="fi-FI" sz="3200" dirty="0" smtClean="0"/>
              <a:t>U</a:t>
            </a:r>
            <a:r>
              <a:rPr lang="fi-FI" sz="3200" baseline="-25000" dirty="0"/>
              <a:t>2</a:t>
            </a:r>
            <a:r>
              <a:rPr lang="fi-FI" sz="3200" dirty="0" smtClean="0"/>
              <a:t> </a:t>
            </a:r>
            <a:r>
              <a:rPr lang="fi-FI" sz="3200" dirty="0"/>
              <a:t>= </a:t>
            </a:r>
            <a:r>
              <a:rPr lang="fi-FI" sz="3200" dirty="0" smtClean="0"/>
              <a:t>N</a:t>
            </a:r>
            <a:r>
              <a:rPr lang="fi-FI" sz="3200" baseline="-25000" dirty="0" smtClean="0"/>
              <a:t>1</a:t>
            </a:r>
            <a:r>
              <a:rPr lang="fi-FI" sz="3200" dirty="0" smtClean="0"/>
              <a:t>/ N</a:t>
            </a:r>
            <a:r>
              <a:rPr lang="fi-FI" sz="3200" baseline="-25000" dirty="0" smtClean="0"/>
              <a:t>2</a:t>
            </a:r>
            <a:r>
              <a:rPr lang="fi-FI" sz="3200" dirty="0" smtClean="0"/>
              <a:t> </a:t>
            </a:r>
          </a:p>
          <a:p>
            <a:pPr marL="1346400" lvl="2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dirty="0" smtClean="0"/>
              <a:t>U</a:t>
            </a:r>
            <a:r>
              <a:rPr lang="fi-FI" sz="3200" baseline="-25000" dirty="0" smtClean="0"/>
              <a:t>1 </a:t>
            </a:r>
            <a:r>
              <a:rPr lang="fi-FI" sz="3200" dirty="0" smtClean="0"/>
              <a:t>on ensiökäämin jännite</a:t>
            </a:r>
          </a:p>
          <a:p>
            <a:pPr marL="1346400" lvl="2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dirty="0" smtClean="0"/>
              <a:t>U</a:t>
            </a:r>
            <a:r>
              <a:rPr lang="fi-FI" sz="3200" baseline="-25000" dirty="0" smtClean="0"/>
              <a:t>2 </a:t>
            </a:r>
            <a:r>
              <a:rPr lang="fi-FI" sz="3200" dirty="0" smtClean="0"/>
              <a:t>on toisiokäämin jännite</a:t>
            </a:r>
          </a:p>
          <a:p>
            <a:pPr marL="1346400" lvl="2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dirty="0" smtClean="0"/>
              <a:t>N</a:t>
            </a:r>
            <a:r>
              <a:rPr lang="fi-FI" sz="3200" baseline="-25000" dirty="0" smtClean="0"/>
              <a:t>1 </a:t>
            </a:r>
            <a:r>
              <a:rPr lang="fi-FI" sz="3200" dirty="0" smtClean="0"/>
              <a:t>on ensiökäämin kierrokset</a:t>
            </a:r>
          </a:p>
          <a:p>
            <a:pPr marL="1346400" lvl="2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dirty="0" smtClean="0"/>
              <a:t>N</a:t>
            </a:r>
            <a:r>
              <a:rPr lang="fi-FI" sz="3200" baseline="-25000" dirty="0" smtClean="0"/>
              <a:t>2 </a:t>
            </a:r>
            <a:r>
              <a:rPr lang="fi-FI" sz="3200" dirty="0" smtClean="0"/>
              <a:t>on toisiokäämin kierrokset</a:t>
            </a:r>
          </a:p>
          <a:p>
            <a:pPr marL="889200" lvl="1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dirty="0" smtClean="0"/>
              <a:t>Esim. Laite tarvitsee 15V jännitteen. Laitteen muuntajan ensiökäämissä on 200 kierrosta. Millainen toisiokäämi tarvitaan, kun laite liitetään 20V verkkovirtaan?</a:t>
            </a:r>
          </a:p>
          <a:p>
            <a:pPr marL="889200" lvl="1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dirty="0" smtClean="0"/>
              <a:t>U</a:t>
            </a:r>
            <a:r>
              <a:rPr lang="fi-FI" sz="3200" baseline="-25000" dirty="0" smtClean="0"/>
              <a:t>1</a:t>
            </a:r>
            <a:r>
              <a:rPr lang="fi-FI" sz="3200" dirty="0" smtClean="0"/>
              <a:t>/ U</a:t>
            </a:r>
            <a:r>
              <a:rPr lang="fi-FI" sz="3200" baseline="-25000" dirty="0" smtClean="0"/>
              <a:t>2</a:t>
            </a:r>
            <a:r>
              <a:rPr lang="fi-FI" sz="3200" dirty="0" smtClean="0"/>
              <a:t> = N</a:t>
            </a:r>
            <a:r>
              <a:rPr lang="fi-FI" sz="3200" baseline="-25000" dirty="0" smtClean="0"/>
              <a:t>1</a:t>
            </a:r>
            <a:r>
              <a:rPr lang="fi-FI" sz="3200" dirty="0" smtClean="0"/>
              <a:t>/ N</a:t>
            </a:r>
            <a:r>
              <a:rPr lang="fi-FI" sz="3200" baseline="-25000" dirty="0" smtClean="0"/>
              <a:t>2</a:t>
            </a:r>
            <a:r>
              <a:rPr lang="fi-FI" sz="3200" dirty="0" smtClean="0"/>
              <a:t> </a:t>
            </a:r>
          </a:p>
          <a:p>
            <a:pPr marL="889200" lvl="1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dirty="0" smtClean="0"/>
              <a:t>N</a:t>
            </a:r>
            <a:r>
              <a:rPr lang="fi-FI" sz="3200" baseline="-25000" dirty="0" smtClean="0"/>
              <a:t>2 </a:t>
            </a:r>
            <a:r>
              <a:rPr lang="fi-FI" sz="3200" dirty="0" smtClean="0"/>
              <a:t> = N</a:t>
            </a:r>
            <a:r>
              <a:rPr lang="fi-FI" sz="3200" baseline="-25000" dirty="0" smtClean="0"/>
              <a:t>1</a:t>
            </a:r>
            <a:r>
              <a:rPr lang="fi-FI" sz="3200" dirty="0" smtClean="0"/>
              <a:t> U</a:t>
            </a:r>
            <a:r>
              <a:rPr lang="fi-FI" sz="3200" baseline="-25000" dirty="0" smtClean="0"/>
              <a:t>2 </a:t>
            </a:r>
            <a:r>
              <a:rPr lang="fi-FI" sz="3200" dirty="0" smtClean="0"/>
              <a:t> / U</a:t>
            </a:r>
            <a:r>
              <a:rPr lang="fi-FI" sz="3200" baseline="-25000" dirty="0" smtClean="0"/>
              <a:t>1</a:t>
            </a:r>
          </a:p>
          <a:p>
            <a:pPr marL="889200" lvl="1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dirty="0" smtClean="0"/>
              <a:t>N</a:t>
            </a:r>
            <a:r>
              <a:rPr lang="fi-FI" sz="3200" baseline="-25000" dirty="0" smtClean="0"/>
              <a:t>2 </a:t>
            </a:r>
            <a:r>
              <a:rPr lang="fi-FI" sz="3200" dirty="0" smtClean="0"/>
              <a:t> = 300 * 230V / 15V = 4600</a:t>
            </a:r>
          </a:p>
          <a:p>
            <a:pPr marL="889200" lvl="1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fi-FI" sz="3200" dirty="0" smtClean="0"/>
          </a:p>
          <a:p>
            <a:pPr marL="1346400" lvl="2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fi-FI" sz="3200" b="0" strike="noStrike" spc="-1" dirty="0" smtClean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endParaRPr lang="fi-FI" sz="2800" b="0" strike="noStrike" spc="-1" dirty="0">
              <a:latin typeface="Arial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build="p"/>
      <p:bldP spid="13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67640" y="260640"/>
            <a:ext cx="8208000" cy="718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Varautunut kappale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467640" y="141768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Erimerkkisesti varautuneet kappaleet vetävät toisiaan puoleensa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Samanmerkkisesti varautuneet kappaleet hylkivät toisiaan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Varautunut kappale polarisoi neutraalin kappaleen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Positiiviset ja negatiiviset hiukkaset siirtyvät eri puolille kappaletta</a:t>
            </a: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Kipinäpurkaus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Eri tavoin varautuneitten kappaleitten välillä on sähköisen tilan ero = jännite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Kun nämä kappaleet ovat lähekkäin, elektronit siirtyvät kappaleesta toiseen tasoittaen eron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Näkyy kipinäpurkauksena</a:t>
            </a: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Virtapiiri	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7000" lnSpcReduction="10000"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JÄNNITE = sähköisen tilan ero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Tunnus U, yksikkö voltti, yksikön tunnus V</a:t>
            </a:r>
            <a:endParaRPr lang="fi-FI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SÄHKÖVIRTA = varautuneiden hiukkasten liikettä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Metallijohtimessa virta on elektronien liikettä,</a:t>
            </a:r>
            <a:endParaRPr lang="fi-FI" sz="2800" b="0" strike="noStrike" spc="-1">
              <a:latin typeface="Arial"/>
            </a:endParaRPr>
          </a:p>
          <a:p>
            <a:pPr marL="743040" indent="-284760">
              <a:lnSpc>
                <a:spcPct val="100000"/>
              </a:lnSpc>
              <a:spcBef>
                <a:spcPts val="561"/>
              </a:spcBef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suunta vastakkainen elektronien liikesuunnalle</a:t>
            </a:r>
            <a:endParaRPr lang="fi-FI" sz="2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(liuoksissa kuljettajina  ionit)</a:t>
            </a:r>
            <a:endParaRPr lang="fi-FI" sz="2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Tunnus I, yksikkö ampeeri, yksikön tunnus A</a:t>
            </a:r>
            <a:endParaRPr lang="fi-FI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Jotta virta kulkisi, piirin pitää olla suljettu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Piirin muodostavat </a:t>
            </a:r>
            <a:r>
              <a:rPr lang="fi-FI" sz="3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johtimet, virtalähteet ja sähkölaitteet</a:t>
            </a: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Virtapiirin käsitteitä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56000" lnSpcReduction="10000"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Virtalähde 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Paristo, akku</a:t>
            </a:r>
            <a:endParaRPr lang="fi-FI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Johdin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metallilanka</a:t>
            </a:r>
            <a:endParaRPr lang="fi-FI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Johde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Aine, joka johtaa sähköä (metalli)</a:t>
            </a:r>
            <a:endParaRPr lang="fi-FI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Eristin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Laite, joka estää virran kulun</a:t>
            </a:r>
            <a:endParaRPr lang="fi-FI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Eriste 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Aine, joka ei johda sähköä</a:t>
            </a:r>
            <a:endParaRPr lang="fi-FI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Elektrolyytti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Ioniliuos, joka johtaa sähköä</a:t>
            </a:r>
            <a:endParaRPr lang="fi-FI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Komponentti </a:t>
            </a:r>
            <a:endParaRPr lang="fi-FI" sz="32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Virtapiirissä oleva laite</a:t>
            </a: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2800" b="0" strike="noStrike" spc="-1"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/>
                                        <p:tgtEl>
                                          <p:spTgt spid="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457200" y="274680"/>
            <a:ext cx="8228520" cy="77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Komponentit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457200" y="1124640"/>
            <a:ext cx="8228520" cy="50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paristo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Vaihtojännitelähde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Virtamittari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Jännitemittari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Hehkulamppu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Säädettävä jännitelähde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Käämi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Vastus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Katkaisija </a:t>
            </a:r>
            <a:endParaRPr lang="fi-FI" sz="3200" b="0" strike="noStrike" spc="-1">
              <a:latin typeface="Arial"/>
            </a:endParaRPr>
          </a:p>
        </p:txBody>
      </p:sp>
      <p:pic>
        <p:nvPicPr>
          <p:cNvPr id="90" name="Kuva 4"/>
          <p:cNvPicPr/>
          <p:nvPr/>
        </p:nvPicPr>
        <p:blipFill>
          <a:blip r:embed="rId2" cstate="print"/>
          <a:stretch/>
        </p:blipFill>
        <p:spPr>
          <a:xfrm>
            <a:off x="4428000" y="980640"/>
            <a:ext cx="1104480" cy="1090440"/>
          </a:xfrm>
          <a:prstGeom prst="rect">
            <a:avLst/>
          </a:prstGeom>
          <a:ln w="9360">
            <a:noFill/>
          </a:ln>
        </p:spPr>
      </p:pic>
      <p:pic>
        <p:nvPicPr>
          <p:cNvPr id="91" name="Kuva 5"/>
          <p:cNvPicPr/>
          <p:nvPr/>
        </p:nvPicPr>
        <p:blipFill>
          <a:blip r:embed="rId3" cstate="print"/>
          <a:stretch/>
        </p:blipFill>
        <p:spPr>
          <a:xfrm>
            <a:off x="4284000" y="3168360"/>
            <a:ext cx="1308960" cy="763560"/>
          </a:xfrm>
          <a:prstGeom prst="rect">
            <a:avLst/>
          </a:prstGeom>
          <a:ln w="9360">
            <a:noFill/>
          </a:ln>
        </p:spPr>
      </p:pic>
      <p:pic>
        <p:nvPicPr>
          <p:cNvPr id="92" name="Kuva 6"/>
          <p:cNvPicPr/>
          <p:nvPr/>
        </p:nvPicPr>
        <p:blipFill>
          <a:blip r:embed="rId4" cstate="print"/>
          <a:stretch/>
        </p:blipFill>
        <p:spPr>
          <a:xfrm>
            <a:off x="4284000" y="1989000"/>
            <a:ext cx="1308960" cy="817920"/>
          </a:xfrm>
          <a:prstGeom prst="rect">
            <a:avLst/>
          </a:prstGeom>
          <a:ln w="9360">
            <a:noFill/>
          </a:ln>
        </p:spPr>
      </p:pic>
      <p:pic>
        <p:nvPicPr>
          <p:cNvPr id="93" name="Kuva 8"/>
          <p:cNvPicPr/>
          <p:nvPr/>
        </p:nvPicPr>
        <p:blipFill>
          <a:blip r:embed="rId5" cstate="print"/>
          <a:stretch/>
        </p:blipFill>
        <p:spPr>
          <a:xfrm>
            <a:off x="4572000" y="4293000"/>
            <a:ext cx="862920" cy="358920"/>
          </a:xfrm>
          <a:prstGeom prst="rect">
            <a:avLst/>
          </a:prstGeom>
          <a:ln w="9360">
            <a:noFill/>
          </a:ln>
        </p:spPr>
      </p:pic>
      <p:pic>
        <p:nvPicPr>
          <p:cNvPr id="94" name="Kuva 9"/>
          <p:cNvPicPr/>
          <p:nvPr/>
        </p:nvPicPr>
        <p:blipFill>
          <a:blip r:embed="rId6" cstate="print"/>
          <a:stretch/>
        </p:blipFill>
        <p:spPr>
          <a:xfrm>
            <a:off x="4269960" y="4581000"/>
            <a:ext cx="1308960" cy="995400"/>
          </a:xfrm>
          <a:prstGeom prst="rect">
            <a:avLst/>
          </a:prstGeom>
          <a:ln w="9360">
            <a:noFill/>
          </a:ln>
        </p:spPr>
      </p:pic>
      <p:pic>
        <p:nvPicPr>
          <p:cNvPr id="95" name="Kuva 10"/>
          <p:cNvPicPr/>
          <p:nvPr/>
        </p:nvPicPr>
        <p:blipFill>
          <a:blip r:embed="rId7" cstate="print"/>
          <a:stretch/>
        </p:blipFill>
        <p:spPr>
          <a:xfrm>
            <a:off x="4284000" y="5445360"/>
            <a:ext cx="1308960" cy="7088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457200" y="274680"/>
            <a:ext cx="8228520" cy="920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Laitteet ja kytkennät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457200" y="1268640"/>
            <a:ext cx="8228520" cy="511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Jännitemittari liitetään kahdella johdolla sähkölaitteen napoihin ++, --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Virtamittari liitetään osaksi virtapiiriä. Ei koskaan yksin virtalähteen kanssa. +-, -+ 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</p:txBody>
      </p:sp>
      <p:pic>
        <p:nvPicPr>
          <p:cNvPr id="98" name="Kuva 4"/>
          <p:cNvPicPr/>
          <p:nvPr/>
        </p:nvPicPr>
        <p:blipFill>
          <a:blip r:embed="rId2" cstate="print"/>
          <a:stretch/>
        </p:blipFill>
        <p:spPr>
          <a:xfrm>
            <a:off x="3132000" y="4869000"/>
            <a:ext cx="2015280" cy="1582920"/>
          </a:xfrm>
          <a:prstGeom prst="rect">
            <a:avLst/>
          </a:prstGeom>
          <a:ln w="9360">
            <a:noFill/>
          </a:ln>
        </p:spPr>
      </p:pic>
      <p:pic>
        <p:nvPicPr>
          <p:cNvPr id="99" name="Kuva 5"/>
          <p:cNvPicPr/>
          <p:nvPr/>
        </p:nvPicPr>
        <p:blipFill>
          <a:blip r:embed="rId3" cstate="print"/>
          <a:stretch/>
        </p:blipFill>
        <p:spPr>
          <a:xfrm>
            <a:off x="3439080" y="2205000"/>
            <a:ext cx="1635840" cy="14410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Paristojen sarjaankytkentä </a:t>
            </a:r>
            <a:endParaRPr lang="fi-FI" sz="4400" b="0" strike="noStrike" spc="-1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= peräkkäinkytkentä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+ -napa – -napaan</a:t>
            </a:r>
            <a:endParaRPr lang="fi-FI" sz="32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Sarjaankytkettyjen paristojen jännitteet lasketaan yhteen</a:t>
            </a: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fi-FI" sz="3200" b="0" strike="noStrike" spc="-1">
              <a:latin typeface="Arial"/>
            </a:endParaRPr>
          </a:p>
        </p:txBody>
      </p:sp>
      <p:pic>
        <p:nvPicPr>
          <p:cNvPr id="102" name="Kuva 4"/>
          <p:cNvPicPr/>
          <p:nvPr/>
        </p:nvPicPr>
        <p:blipFill>
          <a:blip r:embed="rId2" cstate="print"/>
          <a:stretch/>
        </p:blipFill>
        <p:spPr>
          <a:xfrm>
            <a:off x="4284000" y="3429000"/>
            <a:ext cx="2851200" cy="30402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1431</TotalTime>
  <Words>633</Words>
  <Application>Microsoft Office PowerPoint</Application>
  <PresentationFormat>Näytössä katseltava diaesitys (4:3)</PresentationFormat>
  <Paragraphs>156</Paragraphs>
  <Slides>23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23</vt:i4>
      </vt:variant>
    </vt:vector>
  </HeadingPairs>
  <TitlesOfParts>
    <vt:vector size="25" baseType="lpstr">
      <vt:lpstr>Office Theme</vt:lpstr>
      <vt:lpstr>Office Theme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  <vt:lpstr>Dia 22</vt:lpstr>
      <vt:lpstr>Dia 23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Liike- ja potentiaalienergia</dc:title>
  <dc:subject/>
  <dc:creator>Nuutinen Laura</dc:creator>
  <dc:description/>
  <cp:lastModifiedBy>HP</cp:lastModifiedBy>
  <cp:revision>89</cp:revision>
  <cp:lastPrinted>2014-08-25T05:14:33Z</cp:lastPrinted>
  <dcterms:created xsi:type="dcterms:W3CDTF">2014-08-19T06:46:42Z</dcterms:created>
  <dcterms:modified xsi:type="dcterms:W3CDTF">2019-03-14T07:31:41Z</dcterms:modified>
  <dc:language>fi-FI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HP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Näytössä katseltava diaesitys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16</vt:i4>
  </property>
</Properties>
</file>