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Amatic SC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maticSC-bold.fntdata"/><Relationship Id="rId12" Type="http://schemas.openxmlformats.org/officeDocument/2006/relationships/font" Target="fonts/AmaticSC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03f73547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03f73547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3f735472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3f735472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03f735472e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03f735472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03f735472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03f735472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03f735472e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03f735472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20822" l="0" r="0" t="8280"/>
          <a:stretch/>
        </p:blipFill>
        <p:spPr>
          <a:xfrm>
            <a:off x="974650" y="40975"/>
            <a:ext cx="7197635" cy="51025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199825" y="296125"/>
            <a:ext cx="1373100" cy="1260300"/>
          </a:xfrm>
          <a:prstGeom prst="foldedCorner">
            <a:avLst>
              <a:gd fmla="val 16667" name="adj"/>
            </a:avLst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Turvallisuus</a:t>
            </a: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199825" y="1792375"/>
            <a:ext cx="1373100" cy="1260300"/>
          </a:xfrm>
          <a:prstGeom prst="foldedCorner">
            <a:avLst>
              <a:gd fmla="val 16667" name="adj"/>
            </a:avLst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Oikeuden-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mukaisuus</a:t>
            </a: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199825" y="3288625"/>
            <a:ext cx="1373100" cy="1260300"/>
          </a:xfrm>
          <a:prstGeom prst="foldedCorner">
            <a:avLst>
              <a:gd fmla="val 16667" name="adj"/>
            </a:avLst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Kasvu ihmisyyteen</a:t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7616650" y="3288625"/>
            <a:ext cx="1373100" cy="1260300"/>
          </a:xfrm>
          <a:prstGeom prst="foldedCorner">
            <a:avLst>
              <a:gd fmla="val 16667" name="adj"/>
            </a:avLst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Toisen kunnioitta-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minen</a:t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7616650" y="1792375"/>
            <a:ext cx="1373100" cy="1260300"/>
          </a:xfrm>
          <a:prstGeom prst="foldedCorner">
            <a:avLst>
              <a:gd fmla="val 16667" name="adj"/>
            </a:avLst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Tasa-arvo</a:t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7616650" y="296125"/>
            <a:ext cx="1373100" cy="1260300"/>
          </a:xfrm>
          <a:prstGeom prst="foldedCorner">
            <a:avLst>
              <a:gd fmla="val 16667" name="adj"/>
            </a:avLst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Oikeus hyvään opetukseen</a:t>
            </a:r>
            <a:endParaRPr/>
          </a:p>
        </p:txBody>
      </p:sp>
      <p:sp>
        <p:nvSpPr>
          <p:cNvPr id="68" name="Google Shape;68;p14"/>
          <p:cNvSpPr txBox="1"/>
          <p:nvPr>
            <p:ph type="ctrTitle"/>
          </p:nvPr>
        </p:nvSpPr>
        <p:spPr>
          <a:xfrm>
            <a:off x="2579475" y="240075"/>
            <a:ext cx="3821700" cy="119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6000">
                <a:solidFill>
                  <a:srgbClr val="6D9EEB"/>
                </a:solidFill>
                <a:latin typeface="Amatic SC"/>
                <a:ea typeface="Amatic SC"/>
                <a:cs typeface="Amatic SC"/>
                <a:sym typeface="Amatic SC"/>
              </a:rPr>
              <a:t>NYK-arvot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3800" y="24950"/>
            <a:ext cx="51435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/>
          <p:nvPr/>
        </p:nvSpPr>
        <p:spPr>
          <a:xfrm>
            <a:off x="0" y="751325"/>
            <a:ext cx="2733300" cy="15750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/>
              <a:t>Mikä auttaa NYK-oppilasta kasvamaan ihmisenä?</a:t>
            </a:r>
            <a:endParaRPr sz="1200"/>
          </a:p>
        </p:txBody>
      </p:sp>
      <p:sp>
        <p:nvSpPr>
          <p:cNvPr id="76" name="Google Shape;76;p15"/>
          <p:cNvSpPr/>
          <p:nvPr/>
        </p:nvSpPr>
        <p:spPr>
          <a:xfrm>
            <a:off x="6513950" y="106875"/>
            <a:ext cx="2630100" cy="15750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/>
              <a:t>Millaiset kokemukset koulussa tuovat oppilaalle turvallisuuden ja oikeudenmukaisuuden kokemuksia?</a:t>
            </a:r>
            <a:endParaRPr sz="1200"/>
          </a:p>
        </p:txBody>
      </p:sp>
      <p:sp>
        <p:nvSpPr>
          <p:cNvPr id="77" name="Google Shape;77;p15"/>
          <p:cNvSpPr/>
          <p:nvPr/>
        </p:nvSpPr>
        <p:spPr>
          <a:xfrm>
            <a:off x="6049800" y="2964350"/>
            <a:ext cx="2687700" cy="14922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/>
              <a:t>Milloin oppilas kokee olevansa tasa-arvoinen toisten kanssa tai saavansa kunnioitusta?</a:t>
            </a:r>
            <a:endParaRPr sz="1200"/>
          </a:p>
        </p:txBody>
      </p:sp>
      <p:sp>
        <p:nvSpPr>
          <p:cNvPr id="78" name="Google Shape;78;p15"/>
          <p:cNvSpPr txBox="1"/>
          <p:nvPr>
            <p:ph type="title"/>
          </p:nvPr>
        </p:nvSpPr>
        <p:spPr>
          <a:xfrm>
            <a:off x="2218800" y="291300"/>
            <a:ext cx="470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i" sz="3220">
                <a:solidFill>
                  <a:srgbClr val="F6B26B"/>
                </a:solidFill>
                <a:latin typeface="Amatic SC"/>
                <a:ea typeface="Amatic SC"/>
                <a:cs typeface="Amatic SC"/>
                <a:sym typeface="Amatic SC"/>
              </a:rPr>
              <a:t>Koulun arvoista johdetut kysymykset</a:t>
            </a:r>
            <a:endParaRPr b="1" sz="3220">
              <a:solidFill>
                <a:srgbClr val="F6B26B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0" y="2873200"/>
            <a:ext cx="3094200" cy="18954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Mitä on hyvä opetus?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b="16117" l="0" r="0" t="-6968"/>
          <a:stretch/>
        </p:blipFill>
        <p:spPr>
          <a:xfrm>
            <a:off x="1924050" y="379100"/>
            <a:ext cx="5143501" cy="467277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>
            <p:ph type="title"/>
          </p:nvPr>
        </p:nvSpPr>
        <p:spPr>
          <a:xfrm>
            <a:off x="895725" y="199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i" sz="2920">
                <a:latin typeface="Amatic SC"/>
                <a:ea typeface="Amatic SC"/>
                <a:cs typeface="Amatic SC"/>
                <a:sym typeface="Amatic SC"/>
              </a:rPr>
              <a:t>Onko osallisuus ratkaiseva asia?</a:t>
            </a:r>
            <a:endParaRPr b="1" sz="292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146675" y="2787400"/>
            <a:ext cx="2612700" cy="13833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Mihin toimintaan oppilas voisi aktiivisesti osallistua?</a:t>
            </a:r>
            <a:endParaRPr/>
          </a:p>
        </p:txBody>
      </p:sp>
      <p:sp>
        <p:nvSpPr>
          <p:cNvPr id="88" name="Google Shape;88;p16"/>
          <p:cNvSpPr/>
          <p:nvPr/>
        </p:nvSpPr>
        <p:spPr>
          <a:xfrm>
            <a:off x="5991000" y="90925"/>
            <a:ext cx="2612700" cy="13833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Löytyisikö jokaiselle jokin oma juttu?</a:t>
            </a:r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6390975" y="2948800"/>
            <a:ext cx="2397600" cy="12219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Voisiko tiimirakenne jalkautua myös oppilastasolle?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 rotWithShape="1">
          <a:blip r:embed="rId3">
            <a:alphaModFix/>
          </a:blip>
          <a:srcRect b="26623" l="0" r="0" t="15081"/>
          <a:stretch/>
        </p:blipFill>
        <p:spPr>
          <a:xfrm>
            <a:off x="189300" y="0"/>
            <a:ext cx="8753700" cy="51029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>
            <p:ph type="title"/>
          </p:nvPr>
        </p:nvSpPr>
        <p:spPr>
          <a:xfrm>
            <a:off x="414150" y="-56025"/>
            <a:ext cx="3015900" cy="12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i" sz="1820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Lisää tähän kuvaan uusia “tummia pilviä” tai “muutoksen tuulia”. voit kirjoittaa pilvien tai nuolien sisään, mistä on kysymys.</a:t>
            </a:r>
            <a:endParaRPr b="1" sz="1820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6242450" y="329700"/>
            <a:ext cx="2956200" cy="10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fi" sz="1400">
                <a:solidFill>
                  <a:schemeClr val="accent4"/>
                </a:solidFill>
              </a:rPr>
              <a:t>VISIO</a:t>
            </a:r>
            <a:endParaRPr sz="1400">
              <a:solidFill>
                <a:schemeClr val="accent4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fi" sz="21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Oppilas oppii ja kasvaa ihmisenä turvallisessa ympäristössä</a:t>
            </a:r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-1690625" y="329688"/>
            <a:ext cx="1690632" cy="911952"/>
          </a:xfrm>
          <a:prstGeom prst="cloud">
            <a:avLst/>
          </a:prstGeom>
          <a:solidFill>
            <a:srgbClr val="20124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chemeClr val="lt2"/>
                </a:solidFill>
              </a:rPr>
              <a:t>Joopajoo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-1617950" y="1139213"/>
            <a:ext cx="1690632" cy="911952"/>
          </a:xfrm>
          <a:prstGeom prst="cloud">
            <a:avLst/>
          </a:prstGeom>
          <a:solidFill>
            <a:srgbClr val="20124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-2184425" y="1084913"/>
            <a:ext cx="1690632" cy="911952"/>
          </a:xfrm>
          <a:prstGeom prst="cloud">
            <a:avLst/>
          </a:prstGeom>
          <a:solidFill>
            <a:srgbClr val="20124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-2375700" y="2116663"/>
            <a:ext cx="1690632" cy="911952"/>
          </a:xfrm>
          <a:prstGeom prst="cloud">
            <a:avLst/>
          </a:prstGeom>
          <a:solidFill>
            <a:srgbClr val="20124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/>
          <p:nvPr/>
        </p:nvSpPr>
        <p:spPr>
          <a:xfrm>
            <a:off x="-2375700" y="2520188"/>
            <a:ext cx="1690632" cy="911952"/>
          </a:xfrm>
          <a:prstGeom prst="cloud">
            <a:avLst/>
          </a:prstGeom>
          <a:solidFill>
            <a:srgbClr val="20124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-2375700" y="2977388"/>
            <a:ext cx="1690632" cy="911952"/>
          </a:xfrm>
          <a:prstGeom prst="cloud">
            <a:avLst/>
          </a:prstGeom>
          <a:solidFill>
            <a:srgbClr val="20124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-2428225" y="3342313"/>
            <a:ext cx="1690632" cy="911952"/>
          </a:xfrm>
          <a:prstGeom prst="cloud">
            <a:avLst/>
          </a:prstGeom>
          <a:solidFill>
            <a:srgbClr val="20124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345975" y="1648875"/>
            <a:ext cx="1946700" cy="7071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latin typeface="Amatic SC"/>
                <a:ea typeface="Amatic SC"/>
                <a:cs typeface="Amatic SC"/>
                <a:sym typeface="Amatic SC"/>
              </a:rPr>
              <a:t>mahdollistaa</a:t>
            </a:r>
            <a:endParaRPr sz="1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9528900" y="377825"/>
            <a:ext cx="1946700" cy="7071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9637800" y="839350"/>
            <a:ext cx="1946700" cy="7071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9528900" y="1241650"/>
            <a:ext cx="1946700" cy="7071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9637800" y="1800013"/>
            <a:ext cx="1946700" cy="7071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 flipH="1">
            <a:off x="9206275" y="4027475"/>
            <a:ext cx="2051700" cy="7071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9454675" y="2719575"/>
            <a:ext cx="1946700" cy="7071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/>
          <p:nvPr/>
        </p:nvSpPr>
        <p:spPr>
          <a:xfrm flipH="1">
            <a:off x="6756175" y="3230550"/>
            <a:ext cx="2051700" cy="7071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latin typeface="Amatic SC"/>
                <a:ea typeface="Amatic SC"/>
                <a:cs typeface="Amatic SC"/>
                <a:sym typeface="Amatic SC"/>
              </a:rPr>
              <a:t>estää tai hidastaa</a:t>
            </a:r>
            <a:endParaRPr sz="1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2" name="Google Shape;112;p17"/>
          <p:cNvSpPr/>
          <p:nvPr/>
        </p:nvSpPr>
        <p:spPr>
          <a:xfrm flipH="1">
            <a:off x="9402175" y="4840725"/>
            <a:ext cx="2051700" cy="7071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7"/>
          <p:cNvSpPr/>
          <p:nvPr/>
        </p:nvSpPr>
        <p:spPr>
          <a:xfrm flipH="1">
            <a:off x="9402175" y="4332275"/>
            <a:ext cx="2051700" cy="7071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7"/>
          <p:cNvSpPr/>
          <p:nvPr/>
        </p:nvSpPr>
        <p:spPr>
          <a:xfrm flipH="1">
            <a:off x="9402175" y="3320375"/>
            <a:ext cx="2051700" cy="7071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7"/>
          <p:cNvSpPr/>
          <p:nvPr/>
        </p:nvSpPr>
        <p:spPr>
          <a:xfrm flipH="1">
            <a:off x="9476400" y="3731325"/>
            <a:ext cx="2051700" cy="7071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8"/>
          <p:cNvPicPr preferRelativeResize="0"/>
          <p:nvPr/>
        </p:nvPicPr>
        <p:blipFill rotWithShape="1">
          <a:blip r:embed="rId3">
            <a:alphaModFix/>
          </a:blip>
          <a:srcRect b="26623" l="0" r="0" t="15081"/>
          <a:stretch/>
        </p:blipFill>
        <p:spPr>
          <a:xfrm>
            <a:off x="189300" y="0"/>
            <a:ext cx="8753700" cy="510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/>
          <p:nvPr>
            <p:ph type="title"/>
          </p:nvPr>
        </p:nvSpPr>
        <p:spPr>
          <a:xfrm>
            <a:off x="414150" y="-56025"/>
            <a:ext cx="3015900" cy="12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i" sz="1820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Lisää tähän kuvaan uusia “tummia pilviä” tai “muutoksen tuulia”. voit kirjoittaa pilvien tai nuolien sisään, mistä on kysymys.</a:t>
            </a:r>
            <a:endParaRPr b="1" sz="1820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6242450" y="329700"/>
            <a:ext cx="2956200" cy="10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400">
                <a:solidFill>
                  <a:schemeClr val="accent4"/>
                </a:solidFill>
              </a:rPr>
              <a:t>VISIO</a:t>
            </a:r>
            <a:endParaRPr sz="1400">
              <a:solidFill>
                <a:schemeClr val="accent4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21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Oppilas oppii ja kasvaa ihmisenä turvallisessa ympäristössä</a:t>
            </a:r>
            <a:endParaRPr/>
          </a:p>
        </p:txBody>
      </p:sp>
      <p:sp>
        <p:nvSpPr>
          <p:cNvPr id="123" name="Google Shape;123;p18"/>
          <p:cNvSpPr/>
          <p:nvPr/>
        </p:nvSpPr>
        <p:spPr>
          <a:xfrm>
            <a:off x="2576988" y="736913"/>
            <a:ext cx="1690632" cy="911952"/>
          </a:xfrm>
          <a:prstGeom prst="cloud">
            <a:avLst/>
          </a:prstGeom>
          <a:solidFill>
            <a:srgbClr val="20124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chemeClr val="lt2"/>
                </a:solidFill>
              </a:rPr>
              <a:t>Lisää tähän sisältöä 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24" name="Google Shape;124;p18"/>
          <p:cNvSpPr/>
          <p:nvPr/>
        </p:nvSpPr>
        <p:spPr>
          <a:xfrm>
            <a:off x="-2297525" y="1320063"/>
            <a:ext cx="1690632" cy="911952"/>
          </a:xfrm>
          <a:prstGeom prst="cloud">
            <a:avLst/>
          </a:prstGeom>
          <a:solidFill>
            <a:srgbClr val="20124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-2297525" y="1760638"/>
            <a:ext cx="1690632" cy="911952"/>
          </a:xfrm>
          <a:prstGeom prst="cloud">
            <a:avLst/>
          </a:prstGeom>
          <a:solidFill>
            <a:srgbClr val="20124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8"/>
          <p:cNvSpPr/>
          <p:nvPr/>
        </p:nvSpPr>
        <p:spPr>
          <a:xfrm>
            <a:off x="-2375700" y="2116663"/>
            <a:ext cx="1690632" cy="911952"/>
          </a:xfrm>
          <a:prstGeom prst="cloud">
            <a:avLst/>
          </a:prstGeom>
          <a:solidFill>
            <a:srgbClr val="20124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8"/>
          <p:cNvSpPr/>
          <p:nvPr/>
        </p:nvSpPr>
        <p:spPr>
          <a:xfrm>
            <a:off x="-2375700" y="2520188"/>
            <a:ext cx="1690632" cy="911952"/>
          </a:xfrm>
          <a:prstGeom prst="cloud">
            <a:avLst/>
          </a:prstGeom>
          <a:solidFill>
            <a:srgbClr val="20124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8"/>
          <p:cNvSpPr/>
          <p:nvPr/>
        </p:nvSpPr>
        <p:spPr>
          <a:xfrm>
            <a:off x="-2375700" y="2977388"/>
            <a:ext cx="1690632" cy="911952"/>
          </a:xfrm>
          <a:prstGeom prst="cloud">
            <a:avLst/>
          </a:prstGeom>
          <a:solidFill>
            <a:srgbClr val="20124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8"/>
          <p:cNvSpPr/>
          <p:nvPr/>
        </p:nvSpPr>
        <p:spPr>
          <a:xfrm>
            <a:off x="-2428225" y="3342313"/>
            <a:ext cx="1690632" cy="911952"/>
          </a:xfrm>
          <a:prstGeom prst="cloud">
            <a:avLst/>
          </a:prstGeom>
          <a:solidFill>
            <a:srgbClr val="20124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8"/>
          <p:cNvSpPr/>
          <p:nvPr/>
        </p:nvSpPr>
        <p:spPr>
          <a:xfrm>
            <a:off x="345975" y="1648875"/>
            <a:ext cx="1946700" cy="7071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latin typeface="Amatic SC"/>
                <a:ea typeface="Amatic SC"/>
                <a:cs typeface="Amatic SC"/>
                <a:sym typeface="Amatic SC"/>
              </a:rPr>
              <a:t>mahdollistaa</a:t>
            </a:r>
            <a:endParaRPr sz="1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9528900" y="377825"/>
            <a:ext cx="1946700" cy="7071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8"/>
          <p:cNvSpPr/>
          <p:nvPr/>
        </p:nvSpPr>
        <p:spPr>
          <a:xfrm>
            <a:off x="9637800" y="839350"/>
            <a:ext cx="1946700" cy="7071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8"/>
          <p:cNvSpPr/>
          <p:nvPr/>
        </p:nvSpPr>
        <p:spPr>
          <a:xfrm>
            <a:off x="9528900" y="1241650"/>
            <a:ext cx="1946700" cy="7071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8"/>
          <p:cNvSpPr/>
          <p:nvPr/>
        </p:nvSpPr>
        <p:spPr>
          <a:xfrm>
            <a:off x="9637800" y="1800013"/>
            <a:ext cx="1946700" cy="7071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8"/>
          <p:cNvSpPr/>
          <p:nvPr/>
        </p:nvSpPr>
        <p:spPr>
          <a:xfrm flipH="1">
            <a:off x="9206275" y="4027475"/>
            <a:ext cx="2051700" cy="7071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8"/>
          <p:cNvSpPr/>
          <p:nvPr/>
        </p:nvSpPr>
        <p:spPr>
          <a:xfrm>
            <a:off x="9454675" y="2719575"/>
            <a:ext cx="1946700" cy="7071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8"/>
          <p:cNvSpPr/>
          <p:nvPr/>
        </p:nvSpPr>
        <p:spPr>
          <a:xfrm flipH="1">
            <a:off x="6756175" y="3230550"/>
            <a:ext cx="2051700" cy="7071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latin typeface="Amatic SC"/>
                <a:ea typeface="Amatic SC"/>
                <a:cs typeface="Amatic SC"/>
                <a:sym typeface="Amatic SC"/>
              </a:rPr>
              <a:t>estää tai hidastaa</a:t>
            </a:r>
            <a:endParaRPr sz="1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9402175" y="4840725"/>
            <a:ext cx="2051700" cy="7071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8"/>
          <p:cNvSpPr/>
          <p:nvPr/>
        </p:nvSpPr>
        <p:spPr>
          <a:xfrm flipH="1">
            <a:off x="9402175" y="4332275"/>
            <a:ext cx="2051700" cy="7071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8"/>
          <p:cNvSpPr/>
          <p:nvPr/>
        </p:nvSpPr>
        <p:spPr>
          <a:xfrm flipH="1">
            <a:off x="9402175" y="3320375"/>
            <a:ext cx="2051700" cy="7071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8"/>
          <p:cNvSpPr/>
          <p:nvPr/>
        </p:nvSpPr>
        <p:spPr>
          <a:xfrm flipH="1">
            <a:off x="9476400" y="3731325"/>
            <a:ext cx="2051700" cy="7071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