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992D07-2586-BFAE-2134-4D05F5FC7A2E}" v="1024" dt="2022-08-17T09:57:05.6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17.8.2022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17.8.2022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17.8.2022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17.8.2022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17.8.2022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17.8.2022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17.8.2022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17.8.2022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17.8.2022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17.8.2022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17.8.2022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17.8.2022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peda.net/id/c460122013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815707"/>
            <a:ext cx="9144000" cy="3790793"/>
          </a:xfrm>
        </p:spPr>
        <p:txBody>
          <a:bodyPr>
            <a:normAutofit fontScale="90000"/>
          </a:bodyPr>
          <a:lstStyle/>
          <a:p>
            <a:r>
              <a:rPr lang="fi-FI" dirty="0">
                <a:ea typeface="+mj-lt"/>
                <a:cs typeface="+mj-lt"/>
              </a:rPr>
              <a:t>Kasvatuskeskustelujen ja kurinpitomenettelyjen toteuttamista koskeva suunnitelma Nilakan yhtenäiskoulussa 1.8.2022 alkaen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5376941"/>
            <a:ext cx="9144000" cy="61498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cs typeface="Calibri"/>
              </a:rPr>
              <a:t>Keiteleen sivistyslautakunta 24.8.2022 § 40 liite 2.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383BC9F-A810-4738-10F7-8C56470DB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Opetussuunnitelma ja koulun toimintakulttuuri luo perustan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17BB79B-7B87-A6D9-F204-165F38361B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dirty="0">
                <a:cs typeface="Calibri" panose="020F0502020204030204"/>
              </a:rPr>
              <a:t>Seuraavat mallit on koottu voimassa olevasta opetussuunnitelmasta ja koulun toimintaprosesseista ja – kulttuurista.  </a:t>
            </a:r>
          </a:p>
        </p:txBody>
      </p:sp>
    </p:spTree>
    <p:extLst>
      <p:ext uri="{BB962C8B-B14F-4D97-AF65-F5344CB8AC3E}">
        <p14:creationId xmlns:p14="http://schemas.microsoft.com/office/powerpoint/2010/main" val="2603556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36C6B0-380E-53B8-B2B4-83857EA9EA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7857"/>
            <a:ext cx="10515600" cy="507807"/>
          </a:xfrm>
        </p:spPr>
        <p:txBody>
          <a:bodyPr>
            <a:normAutofit fontScale="90000"/>
          </a:bodyPr>
          <a:lstStyle/>
          <a:p>
            <a:r>
              <a:rPr lang="fi-FI" dirty="0">
                <a:cs typeface="Calibri Light"/>
              </a:rPr>
              <a:t>Lähtökohtana ovat  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4806669-CC1E-AA68-ADEF-54547F4E2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66260"/>
            <a:ext cx="10589941" cy="565231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dirty="0">
                <a:ea typeface="+mn-lt"/>
                <a:cs typeface="+mn-lt"/>
              </a:rPr>
              <a:t>Oppilaan iän mukana kasvava</a:t>
            </a:r>
            <a:endParaRPr lang="fi-FI" dirty="0"/>
          </a:p>
          <a:p>
            <a:r>
              <a:rPr lang="fi-FI" b="1" dirty="0">
                <a:ea typeface="+mn-lt"/>
                <a:cs typeface="+mn-lt"/>
              </a:rPr>
              <a:t>vastuu huolehtia</a:t>
            </a:r>
            <a:r>
              <a:rPr lang="fi-FI" dirty="0">
                <a:ea typeface="+mn-lt"/>
                <a:cs typeface="+mn-lt"/>
              </a:rPr>
              <a:t> omalta osaltaan koulun turvallisuudesta ja työrauhasta</a:t>
            </a:r>
            <a:endParaRPr lang="fi-FI">
              <a:cs typeface="Calibri"/>
            </a:endParaRPr>
          </a:p>
          <a:p>
            <a:r>
              <a:rPr lang="fi-FI" b="1" dirty="0">
                <a:latin typeface="Calibri Light"/>
                <a:ea typeface="+mn-lt"/>
                <a:cs typeface="Calibri Light"/>
              </a:rPr>
              <a:t>vastuuntunto</a:t>
            </a:r>
            <a:r>
              <a:rPr lang="fi-FI" dirty="0">
                <a:ea typeface="+mn-lt"/>
                <a:cs typeface="+mn-lt"/>
              </a:rPr>
              <a:t> toisen kunnioittamisesta.</a:t>
            </a:r>
            <a:endParaRPr lang="fi-FI" dirty="0"/>
          </a:p>
          <a:p>
            <a:pPr marL="0" indent="0">
              <a:buNone/>
            </a:pPr>
            <a:endParaRPr lang="fi-FI" dirty="0">
              <a:cs typeface="Calibri"/>
            </a:endParaRPr>
          </a:p>
          <a:p>
            <a:pPr marL="0" indent="0">
              <a:buNone/>
            </a:pPr>
            <a:r>
              <a:rPr lang="fi-FI" dirty="0">
                <a:cs typeface="Calibri"/>
              </a:rPr>
              <a:t>Kodin ja koulun aikuisten velvollisuus </a:t>
            </a:r>
            <a:r>
              <a:rPr lang="fi-FI" b="1" dirty="0">
                <a:cs typeface="Calibri"/>
              </a:rPr>
              <a:t>opastaa ja tukea</a:t>
            </a:r>
            <a:r>
              <a:rPr lang="fi-FI" dirty="0">
                <a:cs typeface="Calibri"/>
              </a:rPr>
              <a:t> oppilaan kasvamista ihmisyyteen. </a:t>
            </a:r>
          </a:p>
          <a:p>
            <a:pPr marL="0" indent="0">
              <a:buNone/>
            </a:pPr>
            <a:endParaRPr lang="fi-FI" dirty="0">
              <a:cs typeface="Calibri"/>
            </a:endParaRPr>
          </a:p>
          <a:p>
            <a:pPr marL="0" indent="0">
              <a:buNone/>
            </a:pPr>
            <a:r>
              <a:rPr lang="fi-FI" b="1" dirty="0">
                <a:cs typeface="Calibri"/>
              </a:rPr>
              <a:t>Koulun sääntöpuu</a:t>
            </a:r>
            <a:r>
              <a:rPr lang="fi-FI" dirty="0">
                <a:cs typeface="Calibri"/>
              </a:rPr>
              <a:t>, josta löytyvät</a:t>
            </a:r>
          </a:p>
          <a:p>
            <a:pPr marL="0" indent="0">
              <a:buNone/>
            </a:pPr>
            <a:r>
              <a:rPr lang="fi-FI" dirty="0">
                <a:cs typeface="Calibri"/>
              </a:rPr>
              <a:t> seuraavat oksat: </a:t>
            </a:r>
            <a:endParaRPr lang="fi-FI"/>
          </a:p>
          <a:p>
            <a:endParaRPr lang="fi-FI" dirty="0">
              <a:cs typeface="Calibri"/>
            </a:endParaRPr>
          </a:p>
        </p:txBody>
      </p:sp>
      <p:pic>
        <p:nvPicPr>
          <p:cNvPr id="4" name="Kuva 4">
            <a:extLst>
              <a:ext uri="{FF2B5EF4-FFF2-40B4-BE49-F238E27FC236}">
                <a16:creationId xmlns:a16="http://schemas.microsoft.com/office/drawing/2014/main" id="{79C64FF4-D959-8847-E31B-46F3EA9844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7986" y="4192673"/>
            <a:ext cx="4722540" cy="222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58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6C1A21-7CF8-05D9-716D-5CD0DED30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Kun kaikki ei suju sääntöjen mukaan </a:t>
            </a:r>
            <a:br>
              <a:rPr lang="fi-FI" dirty="0">
                <a:cs typeface="Calibri Light"/>
              </a:rPr>
            </a:br>
            <a:r>
              <a:rPr lang="fi-FI" dirty="0">
                <a:cs typeface="Calibri Light"/>
              </a:rPr>
              <a:t>1. VAIHE KAKE 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D66AD41-ADD1-32B2-92E6-00889DF485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dirty="0" err="1">
                <a:cs typeface="Calibri" panose="020F0502020204030204"/>
              </a:rPr>
              <a:t>KAsvatusKEskustelussa</a:t>
            </a:r>
            <a:r>
              <a:rPr lang="fi-FI" dirty="0">
                <a:cs typeface="Calibri" panose="020F0502020204030204"/>
              </a:rPr>
              <a:t> koulu, </a:t>
            </a:r>
            <a:r>
              <a:rPr lang="fi-FI" dirty="0">
                <a:ea typeface="+mn-lt"/>
                <a:cs typeface="+mn-lt"/>
              </a:rPr>
              <a:t>huoltaja ja oppilas yhdessä miettivät mitä </a:t>
            </a:r>
            <a:r>
              <a:rPr lang="fi-FI" b="1" dirty="0">
                <a:ea typeface="+mn-lt"/>
                <a:cs typeface="+mn-lt"/>
              </a:rPr>
              <a:t>voidaan tehdä</a:t>
            </a:r>
            <a:r>
              <a:rPr lang="fi-FI" dirty="0">
                <a:ea typeface="+mn-lt"/>
                <a:cs typeface="+mn-lt"/>
              </a:rPr>
              <a:t> asian korjaamiseksi ja onko oppilaalla </a:t>
            </a:r>
            <a:r>
              <a:rPr lang="fi-FI" b="1" dirty="0">
                <a:ea typeface="+mn-lt"/>
                <a:cs typeface="+mn-lt"/>
              </a:rPr>
              <a:t>kyky noudattaa</a:t>
            </a:r>
            <a:r>
              <a:rPr lang="fi-FI" dirty="0">
                <a:ea typeface="+mn-lt"/>
                <a:cs typeface="+mn-lt"/>
              </a:rPr>
              <a:t> sääntöjä. Keskustelun tuloksesta riippuen otetaan käyttöön</a:t>
            </a:r>
          </a:p>
          <a:p>
            <a:pPr marL="0" indent="0">
              <a:buNone/>
            </a:pPr>
            <a:r>
              <a:rPr lang="fi-FI" b="1" dirty="0">
                <a:ea typeface="+mn-lt"/>
                <a:cs typeface="+mn-lt"/>
              </a:rPr>
              <a:t>Tukitoimia (</a:t>
            </a:r>
            <a:r>
              <a:rPr lang="fi-FI" dirty="0">
                <a:ea typeface="+mn-lt"/>
                <a:cs typeface="+mn-lt"/>
              </a:rPr>
              <a:t>Kyky puuttuu)=&gt; </a:t>
            </a:r>
          </a:p>
          <a:p>
            <a:pPr marL="0" indent="0">
              <a:buNone/>
            </a:pPr>
            <a:r>
              <a:rPr lang="fi-FI" b="1" dirty="0">
                <a:ea typeface="+mn-lt"/>
                <a:cs typeface="+mn-lt"/>
              </a:rPr>
              <a:t>Sanktiota (</a:t>
            </a:r>
            <a:r>
              <a:rPr lang="fi-FI" dirty="0">
                <a:ea typeface="+mn-lt"/>
                <a:cs typeface="+mn-lt"/>
              </a:rPr>
              <a:t>Halu puuttuu, toiminta on piittaamatonta)=&gt; </a:t>
            </a:r>
            <a:endParaRPr lang="fi-FI" dirty="0">
              <a:cs typeface="Calibri" panose="020F0502020204030204"/>
            </a:endParaRPr>
          </a:p>
          <a:p>
            <a:pPr marL="0" indent="0">
              <a:buNone/>
            </a:pPr>
            <a:r>
              <a:rPr lang="fi-FI" dirty="0">
                <a:cs typeface="Calibri" panose="020F0502020204030204"/>
              </a:rPr>
              <a:t>Käyttöön otettujen toimien vaikutusta seurataan ja säädetään yhdessä.</a:t>
            </a:r>
          </a:p>
          <a:p>
            <a:pPr marL="0" indent="0">
              <a:buNone/>
            </a:pPr>
            <a:endParaRPr lang="fi-FI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0201407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9CD17B-807E-9F5C-2A75-D36524400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224" y="151393"/>
            <a:ext cx="10515600" cy="442759"/>
          </a:xfrm>
        </p:spPr>
        <p:txBody>
          <a:bodyPr>
            <a:normAutofit fontScale="90000"/>
          </a:bodyPr>
          <a:lstStyle/>
          <a:p>
            <a:r>
              <a:rPr lang="fi-FI" dirty="0">
                <a:cs typeface="Calibri Light"/>
              </a:rPr>
              <a:t>SANKTIOT</a:t>
            </a:r>
            <a:endParaRPr lang="fi-FI" dirty="0"/>
          </a:p>
        </p:txBody>
      </p:sp>
      <p:graphicFrame>
        <p:nvGraphicFramePr>
          <p:cNvPr id="5" name="Taulukko 4">
            <a:extLst>
              <a:ext uri="{FF2B5EF4-FFF2-40B4-BE49-F238E27FC236}">
                <a16:creationId xmlns:a16="http://schemas.microsoft.com/office/drawing/2014/main" id="{C3A39254-3DDA-CD65-6519-96FB71B5ED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0440715"/>
              </p:ext>
            </p:extLst>
          </p:nvPr>
        </p:nvGraphicFramePr>
        <p:xfrm>
          <a:off x="511097" y="538975"/>
          <a:ext cx="11303332" cy="62718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1862">
                  <a:extLst>
                    <a:ext uri="{9D8B030D-6E8A-4147-A177-3AD203B41FA5}">
                      <a16:colId xmlns:a16="http://schemas.microsoft.com/office/drawing/2014/main" val="4082809841"/>
                    </a:ext>
                  </a:extLst>
                </a:gridCol>
                <a:gridCol w="8431470">
                  <a:extLst>
                    <a:ext uri="{9D8B030D-6E8A-4147-A177-3AD203B41FA5}">
                      <a16:colId xmlns:a16="http://schemas.microsoft.com/office/drawing/2014/main" val="69787489"/>
                    </a:ext>
                  </a:extLst>
                </a:gridCol>
              </a:tblGrid>
              <a:tr h="373437">
                <a:tc>
                  <a:txBody>
                    <a:bodyPr/>
                    <a:lstStyle/>
                    <a:p>
                      <a:pPr marL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400" kern="1200" dirty="0">
                          <a:effectLst/>
                        </a:rPr>
                        <a:t>Esim. Tapahtumat</a:t>
                      </a:r>
                      <a:endParaRPr lang="fi-FI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400" kern="1200" dirty="0">
                          <a:effectLst/>
                        </a:rPr>
                        <a:t>Prosessi /Sanktio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3220081"/>
                  </a:ext>
                </a:extLst>
              </a:tr>
              <a:tr h="1219200">
                <a:tc>
                  <a:txBody>
                    <a:bodyPr/>
                    <a:lstStyle/>
                    <a:p>
                      <a:pPr marL="0" lv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2000" kern="1200" dirty="0" err="1">
                          <a:effectLst/>
                        </a:rPr>
                        <a:t>Sanktioiden"portaat</a:t>
                      </a:r>
                      <a:r>
                        <a:rPr lang="fi-FI" sz="2000" kern="1200" dirty="0">
                          <a:effectLst/>
                        </a:rPr>
                        <a:t>"</a:t>
                      </a:r>
                    </a:p>
                    <a:p>
                      <a:pPr marL="0" lv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2000" kern="1200" dirty="0">
                          <a:effectLst/>
                        </a:rPr>
                        <a:t>Yhteys kotiin</a:t>
                      </a:r>
                    </a:p>
                    <a:p>
                      <a:pPr marL="0" lv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i-FI" sz="2000" kern="1200" dirty="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2000" b="0" i="0" u="none" strike="noStrike" kern="1200" noProof="0" dirty="0">
                          <a:effectLst/>
                          <a:latin typeface="Calibri"/>
                        </a:rPr>
                        <a:t>KAKE=&gt; Opetuksesta epääminen/ Jälki-istunto / Työrauha/Turvallisuus suunnitelma/ OH-tuki=&gt; Kirjallinen varoitus (</a:t>
                      </a:r>
                      <a:r>
                        <a:rPr lang="fi-FI" sz="2000" b="0" i="0" u="none" strike="noStrike" kern="1200" noProof="0" dirty="0" err="1">
                          <a:effectLst/>
                          <a:latin typeface="Calibri"/>
                        </a:rPr>
                        <a:t>sj</a:t>
                      </a:r>
                      <a:r>
                        <a:rPr lang="fi-FI" sz="2000" b="0" i="0" u="none" strike="noStrike" kern="1200" noProof="0" dirty="0">
                          <a:effectLst/>
                          <a:latin typeface="Calibri"/>
                        </a:rPr>
                        <a:t>)=&gt; Määräaikainen erottaminen (</a:t>
                      </a:r>
                      <a:r>
                        <a:rPr lang="fi-FI" sz="2000" b="0" i="0" u="none" strike="noStrike" kern="1200" noProof="0" dirty="0" err="1">
                          <a:effectLst/>
                          <a:latin typeface="Calibri"/>
                        </a:rPr>
                        <a:t>siv</a:t>
                      </a:r>
                      <a:r>
                        <a:rPr lang="fi-FI" sz="2000" b="0" i="0" u="none" strike="noStrike" kern="1200" noProof="0" dirty="0">
                          <a:effectLst/>
                          <a:latin typeface="Calibri"/>
                        </a:rPr>
                        <a:t> ltk).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2000" b="0" i="0" u="none" strike="noStrike" kern="1200" noProof="0" dirty="0">
                          <a:effectLst/>
                          <a:latin typeface="Calibri"/>
                        </a:rPr>
                        <a:t>Huom. Tupakoinnista kouluaikana aina jälki-istunto =&gt; seuraava kerta ilmoitus poliisille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464999399"/>
                  </a:ext>
                </a:extLst>
              </a:tr>
              <a:tr h="1257493">
                <a:tc>
                  <a:txBody>
                    <a:bodyPr/>
                    <a:lstStyle/>
                    <a:p>
                      <a:pPr marL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kern="1200" dirty="0">
                          <a:effectLst/>
                        </a:rPr>
                        <a:t>Työrauhan häirintä</a:t>
                      </a:r>
                      <a:endParaRPr lang="fi-FI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kern="1200" dirty="0">
                          <a:effectLst/>
                        </a:rPr>
                        <a:t>Wilma merkinnät=&gt;</a:t>
                      </a:r>
                      <a:r>
                        <a:rPr lang="fi-FI" sz="2000" b="1" kern="1200" dirty="0">
                          <a:effectLst/>
                        </a:rPr>
                        <a:t> Sanktioiden portaat</a:t>
                      </a:r>
                      <a:endParaRPr lang="fi-FI" b="1" dirty="0">
                        <a:effectLst/>
                      </a:endParaRPr>
                    </a:p>
                    <a:p>
                      <a:pPr marL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b="1" kern="1200" dirty="0">
                          <a:effectLst/>
                        </a:rPr>
                        <a:t>Oppitunnilta poistaminen</a:t>
                      </a:r>
                      <a:endParaRPr lang="fi-FI" b="1" dirty="0">
                        <a:effectLst/>
                      </a:endParaRPr>
                    </a:p>
                    <a:p>
                      <a:pPr marL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kern="1200" dirty="0">
                          <a:effectLst/>
                        </a:rPr>
                        <a:t>Syyn selvittäminen=&gt; Tuki / </a:t>
                      </a:r>
                      <a:r>
                        <a:rPr lang="fi-FI" sz="2000" kern="1200" dirty="0">
                          <a:effectLst/>
                          <a:hlinkClick r:id="rId2"/>
                        </a:rPr>
                        <a:t>Työrauhasuunnitelm</a:t>
                      </a:r>
                      <a:r>
                        <a:rPr lang="fi-FI" sz="2000" kern="1200" dirty="0">
                          <a:effectLst/>
                        </a:rPr>
                        <a:t>a=&gt; Toimintamalli</a:t>
                      </a:r>
                      <a:endParaRPr lang="fi-FI" dirty="0">
                        <a:effectLst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61361976"/>
                  </a:ext>
                </a:extLst>
              </a:tr>
              <a:tr h="945028">
                <a:tc>
                  <a:txBody>
                    <a:bodyPr/>
                    <a:lstStyle/>
                    <a:p>
                      <a:pPr marL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kern="1200" dirty="0">
                          <a:effectLst/>
                        </a:rPr>
                        <a:t>Kiusaaminen</a:t>
                      </a:r>
                      <a:endParaRPr lang="fi-FI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kern="1200" dirty="0">
                          <a:effectLst/>
                        </a:rPr>
                        <a:t>Kirjauskoulussa tapahtuneesta =&gt; Sopimus=&gt; seuranta</a:t>
                      </a:r>
                      <a:r>
                        <a:rPr lang="fi-FI" sz="2000" b="0" i="0" u="none" strike="noStrike" kern="1200" noProof="0" dirty="0">
                          <a:effectLst/>
                          <a:latin typeface="Calibri"/>
                        </a:rPr>
                        <a:t>=&gt;</a:t>
                      </a:r>
                      <a:r>
                        <a:rPr lang="fi-FI" sz="2000" b="1" i="0" u="none" strike="noStrike" kern="1200" noProof="0" dirty="0">
                          <a:effectLst/>
                          <a:latin typeface="Calibri"/>
                        </a:rPr>
                        <a:t> Sanktioiden portaat</a:t>
                      </a:r>
                      <a:endParaRPr lang="fi-FI" b="1" dirty="0">
                        <a:effectLst/>
                      </a:endParaRPr>
                    </a:p>
                    <a:p>
                      <a:pPr marL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kern="1200" dirty="0">
                          <a:effectLst/>
                        </a:rPr>
                        <a:t>Yhteys huoltajiin</a:t>
                      </a:r>
                      <a:endParaRPr lang="fi-FI" dirty="0">
                        <a:effectLst/>
                      </a:endParaRPr>
                    </a:p>
                    <a:p>
                      <a:pPr marL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kern="1200" dirty="0">
                          <a:effectLst/>
                        </a:rPr>
                        <a:t>Ks. väkivalta</a:t>
                      </a:r>
                      <a:endParaRPr lang="fi-FI" dirty="0">
                        <a:effectLst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61065993"/>
                  </a:ext>
                </a:extLst>
              </a:tr>
              <a:tr h="1257493">
                <a:tc>
                  <a:txBody>
                    <a:bodyPr/>
                    <a:lstStyle/>
                    <a:p>
                      <a:pPr marL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kern="1200" dirty="0">
                          <a:effectLst/>
                        </a:rPr>
                        <a:t>Uhkaus, väkivalta</a:t>
                      </a:r>
                      <a:endParaRPr lang="fi-FI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kern="1200" dirty="0">
                          <a:effectLst/>
                        </a:rPr>
                        <a:t>Opetuksesta epääminen (</a:t>
                      </a:r>
                      <a:r>
                        <a:rPr lang="fi-FI" sz="2000" kern="1200" dirty="0" err="1">
                          <a:effectLst/>
                        </a:rPr>
                        <a:t>max</a:t>
                      </a:r>
                      <a:r>
                        <a:rPr lang="fi-FI" sz="2000" kern="1200" dirty="0">
                          <a:effectLst/>
                        </a:rPr>
                        <a:t> 2 p)</a:t>
                      </a:r>
                      <a:endParaRPr lang="fi-FI" dirty="0">
                        <a:effectLst/>
                      </a:endParaRPr>
                    </a:p>
                    <a:p>
                      <a:pPr marL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kern="1200" dirty="0">
                          <a:effectLst/>
                        </a:rPr>
                        <a:t>KAKE=&gt; Kirjaus koulussa tapahtuneesta=&gt; Mahdollinen rikosilmoitus (uhrille vähäistä suurempia vammoja)</a:t>
                      </a:r>
                      <a:r>
                        <a:rPr lang="fi-FI" sz="2000" b="0" i="0" u="none" strike="noStrike" kern="1200" noProof="0" dirty="0">
                          <a:effectLst/>
                          <a:latin typeface="Calibri"/>
                        </a:rPr>
                        <a:t>=&gt;</a:t>
                      </a:r>
                      <a:r>
                        <a:rPr lang="fi-FI" sz="2000" b="1" i="0" u="none" strike="noStrike" kern="1200" noProof="0" dirty="0">
                          <a:effectLst/>
                          <a:latin typeface="Calibri"/>
                        </a:rPr>
                        <a:t> Sanktioiden portaat</a:t>
                      </a:r>
                      <a:endParaRPr lang="fi-FI" dirty="0">
                        <a:effectLst/>
                      </a:endParaRPr>
                    </a:p>
                    <a:p>
                      <a:pPr marL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kern="1200" dirty="0">
                          <a:effectLst/>
                        </a:rPr>
                        <a:t>OH-Tuki =&gt;Turvallisuussuunnitelma =&gt; Toimintamalli</a:t>
                      </a:r>
                      <a:endParaRPr lang="fi-FI" dirty="0">
                        <a:effectLst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5135334"/>
                  </a:ext>
                </a:extLst>
              </a:tr>
              <a:tr h="632557">
                <a:tc>
                  <a:txBody>
                    <a:bodyPr/>
                    <a:lstStyle/>
                    <a:p>
                      <a:pPr marL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kern="1200" dirty="0">
                          <a:effectLst/>
                        </a:rPr>
                        <a:t>Vahingonteko</a:t>
                      </a:r>
                      <a:endParaRPr lang="fi-FI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kern="1200" dirty="0">
                          <a:effectLst/>
                        </a:rPr>
                        <a:t>Vahingonkorvaus</a:t>
                      </a:r>
                      <a:endParaRPr lang="fi-FI" dirty="0">
                        <a:effectLst/>
                      </a:endParaRPr>
                    </a:p>
                    <a:p>
                      <a:pPr marL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2000" kern="1200" dirty="0">
                          <a:effectLst/>
                        </a:rPr>
                        <a:t>Mahdollinen rikosilmoitus </a:t>
                      </a:r>
                    </a:p>
                    <a:p>
                      <a:pPr marL="0" lv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2000" b="0" i="0" u="none" strike="noStrike" kern="1200" noProof="0" dirty="0">
                          <a:effectLst/>
                          <a:latin typeface="Calibri"/>
                        </a:rPr>
                        <a:t>=&gt;</a:t>
                      </a:r>
                      <a:r>
                        <a:rPr lang="fi-FI" sz="2000" b="1" i="0" u="none" strike="noStrike" kern="1200" noProof="0" dirty="0">
                          <a:effectLst/>
                          <a:latin typeface="Calibri"/>
                        </a:rPr>
                        <a:t> Sanktioiden portaat</a:t>
                      </a:r>
                      <a:endParaRPr lang="fi-FI" dirty="0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11740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8729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5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6" baseType="lpstr">
      <vt:lpstr>Office-teema</vt:lpstr>
      <vt:lpstr>Kasvatuskeskustelujen ja kurinpitomenettelyjen toteuttamista koskeva suunnitelma Nilakan yhtenäiskoulussa 1.8.2022 alkaen</vt:lpstr>
      <vt:lpstr>Opetussuunnitelma ja koulun toimintakulttuuri luo perustan</vt:lpstr>
      <vt:lpstr>Lähtökohtana ovat  </vt:lpstr>
      <vt:lpstr>Kun kaikki ei suju sääntöjen mukaan  1. VAIHE KAKE </vt:lpstr>
      <vt:lpstr>SANKTIOT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229</cp:revision>
  <dcterms:created xsi:type="dcterms:W3CDTF">2022-08-17T08:22:14Z</dcterms:created>
  <dcterms:modified xsi:type="dcterms:W3CDTF">2022-08-17T11:45:10Z</dcterms:modified>
</cp:coreProperties>
</file>