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257" r:id="rId4"/>
    <p:sldId id="271" r:id="rId5"/>
    <p:sldId id="270" r:id="rId6"/>
    <p:sldId id="258" r:id="rId7"/>
    <p:sldId id="259" r:id="rId8"/>
    <p:sldId id="280" r:id="rId9"/>
    <p:sldId id="276" r:id="rId10"/>
    <p:sldId id="260" r:id="rId11"/>
    <p:sldId id="268" r:id="rId12"/>
    <p:sldId id="267" r:id="rId13"/>
    <p:sldId id="272" r:id="rId14"/>
    <p:sldId id="261" r:id="rId15"/>
    <p:sldId id="273" r:id="rId16"/>
    <p:sldId id="275" r:id="rId17"/>
    <p:sldId id="274" r:id="rId18"/>
    <p:sldId id="278" r:id="rId19"/>
    <p:sldId id="281" r:id="rId20"/>
    <p:sldId id="265" r:id="rId21"/>
    <p:sldId id="266" r:id="rId22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17055-BDA1-289B-6E07-D93BF967A50D}" v="125" dt="2022-04-04T11:00:42.860"/>
    <p1510:client id="{B97828F1-A3D1-899C-BB6A-105427C457BF}" v="35" dt="2022-04-05T05:42:12.228"/>
    <p1510:client id="{BB1534F1-FADB-47F9-170F-49D43D2FEB9F}" v="19" dt="2022-04-06T10:53:41.390"/>
    <p1510:client id="{E60A923B-E4A8-5103-4159-3D3F57FA7120}" v="276" dt="2022-04-06T07:14:08.891"/>
    <p1510:client id="{FD5E4260-BFEB-3738-2C22-28BB97B9208B}" v="153" dt="2022-04-04T09:59:45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64364B9-2040-40F1-BD5B-3A712D88A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953FDA2-4F22-4EBC-8CFE-7C7A1D4C68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2F25-2613-415B-85B4-BB63BBEF444F}" type="datetime1">
              <a:rPr lang="fi-FI" smtClean="0"/>
              <a:t>18.4.2022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F4EC1D3-0E53-4BD5-933A-CC854000C5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FDACC16-64DD-4921-A6AF-3BBC11AB2E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8AC91-B3BA-4E83-9C97-285117D643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203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796A-BFDF-488E-BF68-F23446FE36A0}" type="datetime1">
              <a:rPr lang="fi-FI" smtClean="0"/>
              <a:pPr/>
              <a:t>18.4.2022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A166F-3E40-4634-B70E-04B420661D4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69199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A166F-3E40-4634-B70E-04B420661D4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25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Kuva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Suorakulmio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Kuva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Kuva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fi-FI" noProof="0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286B082-5C6E-43F2-932C-484A84BF47DE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C315D-E361-43BC-8D78-55335CAB5EF1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15A1C9-8550-477F-985C-3E9A0BE52B81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4EA1E4-3C05-4893-ABA6-ABBA171D413A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14" name="Tekstiruutu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uora yhdysviiva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972A0F-6AF0-469E-825F-D4B5CFB735D7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3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8E0C36-3758-4C9A-82A7-7F220322AF78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sp>
        <p:nvSpPr>
          <p:cNvPr id="12" name="Tekstiruutu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fi-FI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uora yhdysviiva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fi-FI" noProof="0"/>
              <a:t>Muokkaa otsikon perustyyliä napsauttamalla</a:t>
            </a:r>
          </a:p>
        </p:txBody>
      </p:sp>
      <p:sp>
        <p:nvSpPr>
          <p:cNvPr id="20" name="Tekstin paikkamerkki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658CA2-9000-4404-996F-EE313AE024EA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5" name="Suora yhdysviiva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C398B-3557-4FAF-8A28-0C2DB95251EB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9F52B8-B0DA-417E-875C-D5A43286EE42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uora yhdysviiva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B6A0A6-DA6C-4CF6-AEFB-CE9CAB8F058F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97799C9-84D9-46D2-A11E-BCF8A720529D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1505B-88ED-44B8-8136-C489FA6D7761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uora yhdysviiva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D0457-9FE1-42AC-8B63-B0685B77112A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2DACD0-8A78-47CC-BA85-63E519A8C734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8" name="Suora yhdysviiva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8D6F8-A51A-4A0E-829A-BF8A0205E289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4" name="Suora yhdysviiva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BC1831-803B-4E26-896C-EA7166DCED56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2283-A8FD-4B59-A954-6F0457D99483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  <p:cxnSp>
        <p:nvCxnSpPr>
          <p:cNvPr id="16" name="Suora yhdysviiva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17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B02B15-2B7A-40ED-9919-3A724A9B5DC2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Kuva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Suorakulmio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Kuva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Kuva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610D51D7-F202-4770-81F1-9F69BF0D8646}" type="datetime1">
              <a:rPr lang="fi-FI" noProof="0" smtClean="0"/>
              <a:t>18.4.2022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fi-FI" noProof="0" smtClean="0"/>
              <a:pPr rtl="0"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hkaisu.f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ilakka-my.sharepoint.com/:p:/g/personal/merja_tissari_keitele_fi/EajWAAecqyhNvqjQ13x7EUoBDIEwS2gmFVquwzV-6LF-IQ" TargetMode="External"/><Relationship Id="rId2" Type="http://schemas.openxmlformats.org/officeDocument/2006/relationships/hyperlink" Target="https://nilakka-my.sharepoint.com/:p:/r/personal/merja_tissari_keitele_fi/Documents/TUVA-diat_YLEISESITYS.pptx?d=w1305bc2a88474505937fe58ed2364681&amp;csf=1&amp;web=1&amp;e=5N8D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uonenjoki.fi/etusivu/kasvatus-ja-koulutus/tuv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itele.fi/etusivu/Vapaa-aika-ja-liikunta/Luonto-ja-ulkoilu/Keiteleen-Puupolku" TargetMode="External"/><Relationship Id="rId2" Type="http://schemas.openxmlformats.org/officeDocument/2006/relationships/hyperlink" Target="https://nilakka-my.sharepoint.com/:p:/r/personal/merja_tissari_keitele_fi/Documents/TET-%20tuotteistaminen%20Keitele.pptx?d=w20cf84a023ca46829bc45c973c66352e&amp;csf=1&amp;web=1&amp;e=YqWc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pielavesi/perusopetus/pyp69l/valinnaisaineet/k%C3%A4sity%C3%B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tutkimus-ja-kehittaminen/tutkimukset-ja-hankkeet/segregaation-purku-tyokaluja-tasa-arvoisempaan-tyoelamaan" TargetMode="External"/><Relationship Id="rId2" Type="http://schemas.openxmlformats.org/officeDocument/2006/relationships/hyperlink" Target="https://okm.fi/tapahtumat/2022-04-07/tetti-hankkeen-webinaar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tapahtumat/2021/ohjauksen-aamukahvit-tehostettu-henkilokohtainen-oppilaanohjaus-15" TargetMode="External"/><Relationship Id="rId2" Type="http://schemas.openxmlformats.org/officeDocument/2006/relationships/hyperlink" Target="https://www.oph.fi/fi/tapahtumat/2021/ohjauksen-paivat-2021-oppivelvollisuus-laajenee-muuttuuko-ohjaus-webinaar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vi.fi/tapahtuma/-/c/884920" TargetMode="External"/><Relationship Id="rId5" Type="http://schemas.openxmlformats.org/officeDocument/2006/relationships/hyperlink" Target="https://avi.fi/tapahtuma/-/c/885580" TargetMode="External"/><Relationship Id="rId4" Type="http://schemas.openxmlformats.org/officeDocument/2006/relationships/hyperlink" Target="https://oikeusoppia.sourcehub.fi/#/pag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h.fi/fi/tapahtumat/2022/oppivelvollisuuden-laajentamisen-webinaarit-kevaalla-2022" TargetMode="External"/><Relationship Id="rId2" Type="http://schemas.openxmlformats.org/officeDocument/2006/relationships/hyperlink" Target="https://www.oph.fi/fi/tapahtumat/2022/ohjauksen-kahvituokiot-opinto-ohjauksen-tehostamin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h.fi/fi/tapahtumat/2022/tuva-kahvittelu-162-klo-830-930" TargetMode="External"/><Relationship Id="rId5" Type="http://schemas.openxmlformats.org/officeDocument/2006/relationships/hyperlink" Target="https://www.oph.fi/fi/tapahtumat/2021/tuva-tyokalun-julkaisu-69-klo-1400-1500" TargetMode="External"/><Relationship Id="rId4" Type="http://schemas.openxmlformats.org/officeDocument/2006/relationships/hyperlink" Target="https://www.oph.fi/fi/tapahtumat/2021/tuva-tutuksi-webinaari-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tapahtumat/2021-12-10/oikeus-oppia-tutkimuspohjainen-seminaarisarja-perusopetuksen-oppilaanohjauksen-hankkeiden-tueksi" TargetMode="External"/><Relationship Id="rId2" Type="http://schemas.openxmlformats.org/officeDocument/2006/relationships/hyperlink" Target="https://okm.fi/tapahtumat/2021-10-29/oikeus-oppia-tutkimuspohjainen-seminaarisarja-perusopetuksen-oppilaanohjauksen-hankkeiden-tuek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km.fi/tapahtumat/2022-05-06/oikeus-oppia-tutkimuspohjainen-seminaarisarja-perusopetuksen-oppilaanohjauksen-hankkeiden-tueksi" TargetMode="External"/><Relationship Id="rId4" Type="http://schemas.openxmlformats.org/officeDocument/2006/relationships/hyperlink" Target="https://okm.fi/tapahtumat/2022-01-21/oikeus-oppia-tutkimuspohjainen-seminaarisarja-perusopetuksen-oppilaanohjauksen-hankkeiden-tueks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>
              <a:lnSpc>
                <a:spcPct val="90000"/>
              </a:lnSpc>
            </a:pPr>
            <a:r>
              <a:rPr lang="fi-FI"/>
              <a:t>OHJAUKSELLA OMALLE POLULLE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r>
              <a:rPr lang="fi-FI" err="1"/>
              <a:t>SG:n</a:t>
            </a:r>
            <a:r>
              <a:rPr lang="fi-FI"/>
              <a:t> kunnat</a:t>
            </a:r>
            <a:endParaRPr lang="en-US"/>
          </a:p>
          <a:p>
            <a:r>
              <a:rPr lang="fi-FI"/>
              <a:t>Keitele, Pielavesi, Rautalampi, Suonenjoki, Tervo ja Vesanto</a:t>
            </a:r>
          </a:p>
          <a:p>
            <a:r>
              <a:rPr lang="fi-FI"/>
              <a:t>hankeaika 1.8.2021-31.12.2022</a:t>
            </a:r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564-658C-4E2C-9F17-0986BFC3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 </a:t>
            </a:r>
            <a:r>
              <a:rPr lang="en-US" err="1">
                <a:solidFill>
                  <a:srgbClr val="FF0000"/>
                </a:solidFill>
              </a:rPr>
              <a:t>pää</a:t>
            </a:r>
            <a:r>
              <a:rPr lang="en-US" err="1"/>
              <a:t>tavoitteet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A97D-E234-42CF-9D4F-D8CB2B15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P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arantaa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SGn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kuntien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opinto-ohjauksen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laatua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T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uetaan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kehitetään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vahvistetaan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alueellisia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opinto-ohjauksen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toimintatapoja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Tavoitteena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mm.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oppilaanohjauksen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vaikuttavuuden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vahvistaminen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ja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sen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arvioinnin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kehittäminen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</a:rPr>
              <a:t>K</a:t>
            </a:r>
            <a:r>
              <a:rPr lang="en-US" dirty="0" err="1"/>
              <a:t>ehitetään</a:t>
            </a:r>
            <a:r>
              <a:rPr lang="en-US" dirty="0"/>
              <a:t> </a:t>
            </a:r>
            <a:r>
              <a:rPr lang="en-US" dirty="0" err="1"/>
              <a:t>nivelvaiheen</a:t>
            </a:r>
            <a:r>
              <a:rPr lang="en-US" dirty="0"/>
              <a:t> </a:t>
            </a:r>
            <a:r>
              <a:rPr lang="en-US" dirty="0" err="1"/>
              <a:t>siirtymiä</a:t>
            </a:r>
            <a:r>
              <a:rPr lang="en-US" dirty="0"/>
              <a:t> </a:t>
            </a:r>
            <a:r>
              <a:rPr lang="en-US" dirty="0" err="1"/>
              <a:t>tukevia</a:t>
            </a:r>
            <a:r>
              <a:rPr lang="en-US" dirty="0"/>
              <a:t> </a:t>
            </a:r>
            <a:r>
              <a:rPr lang="en-US" dirty="0" err="1"/>
              <a:t>oppilaanohjauksen</a:t>
            </a:r>
            <a:r>
              <a:rPr lang="en-US" dirty="0"/>
              <a:t> </a:t>
            </a:r>
            <a:r>
              <a:rPr lang="en-US" dirty="0" err="1"/>
              <a:t>toimintatapoja</a:t>
            </a:r>
            <a:r>
              <a:rPr lang="en-US" dirty="0"/>
              <a:t> 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TEHOn</a:t>
            </a:r>
            <a:r>
              <a:rPr lang="en-US" dirty="0"/>
              <a:t> </a:t>
            </a:r>
            <a:r>
              <a:rPr lang="en-US" dirty="0" err="1"/>
              <a:t>käytänteillä</a:t>
            </a:r>
            <a:r>
              <a:rPr lang="en-US" dirty="0"/>
              <a:t> (</a:t>
            </a:r>
            <a:r>
              <a:rPr lang="en-US" dirty="0" err="1">
                <a:ea typeface="+mn-lt"/>
                <a:cs typeface="+mn-lt"/>
              </a:rPr>
              <a:t>mallin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luominen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kuntakohtainen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toteutus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</a:t>
            </a:r>
            <a:r>
              <a:rPr lang="en-US" dirty="0" err="1">
                <a:ea typeface="+mn-lt"/>
                <a:cs typeface="+mn-lt"/>
              </a:rPr>
              <a:t>aikki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ohjaa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periaatteen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vahvistaminen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koko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koulupolun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ohjauksessa</a:t>
            </a:r>
            <a:endParaRPr lang="en-US" dirty="0"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 err="1">
                <a:ea typeface="+mn-lt"/>
                <a:cs typeface="+mn-lt"/>
              </a:rPr>
              <a:t>Luodaan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yhteiset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käytänteet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tukemaan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opinto-ohjaajien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kollegiaalista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tukea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buFontTx/>
              <a:buChar char="-"/>
            </a:pPr>
            <a:r>
              <a:rPr lang="en-US" dirty="0" err="1">
                <a:ea typeface="+mn-lt"/>
                <a:cs typeface="+mn-lt"/>
              </a:rPr>
              <a:t>Yhtenäistetään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opinto-ohjauksen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vuosikello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>
              <a:buFontTx/>
              <a:buChar char="-"/>
            </a:pPr>
            <a:endParaRPr lang="en-US">
              <a:ea typeface="+mn-lt"/>
              <a:cs typeface="+mn-lt"/>
            </a:endParaRP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pPr>
              <a:buSzPct val="114999"/>
            </a:pPr>
            <a:endParaRPr lang="en-US">
              <a:solidFill>
                <a:srgbClr val="FF0000"/>
              </a:solidFill>
            </a:endParaRPr>
          </a:p>
          <a:p>
            <a:pPr>
              <a:buSzPct val="114999"/>
            </a:pPr>
            <a:endParaRPr lang="en-US">
              <a:solidFill>
                <a:srgbClr val="FF0000"/>
              </a:solidFill>
            </a:endParaRPr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B48105-9F08-4B6F-81F3-21D8AF5C3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 </a:t>
            </a:r>
            <a:r>
              <a:rPr lang="en-US" err="1">
                <a:solidFill>
                  <a:srgbClr val="FF0000"/>
                </a:solidFill>
              </a:rPr>
              <a:t>pää</a:t>
            </a:r>
            <a:r>
              <a:rPr lang="en-US" err="1"/>
              <a:t>tavoitteet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D8C05D-3048-42B5-ACEA-4672E7AE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SG </a:t>
            </a:r>
            <a:r>
              <a:rPr lang="fi-FI" err="1"/>
              <a:t>OPOt</a:t>
            </a:r>
            <a:r>
              <a:rPr lang="fi-FI"/>
              <a:t> &amp; Koordinaattori </a:t>
            </a:r>
            <a:r>
              <a:rPr lang="fi-FI" err="1"/>
              <a:t>elokk-maaliskk</a:t>
            </a:r>
            <a:r>
              <a:rPr lang="fi-FI"/>
              <a:t> (ei </a:t>
            </a:r>
            <a:r>
              <a:rPr lang="fi-FI" err="1"/>
              <a:t>helmikk</a:t>
            </a:r>
            <a:r>
              <a:rPr lang="fi-FI"/>
              <a:t>)</a:t>
            </a:r>
          </a:p>
          <a:p>
            <a:pPr>
              <a:buFontTx/>
              <a:buChar char="-"/>
            </a:pPr>
            <a:r>
              <a:rPr lang="fi-FI"/>
              <a:t>Palavereja 12, joissa käsitelty hankkeen teemoja ja muita ajankohtaisia asioita, materiaalien ja hyvien käytänteiden jakaminen (</a:t>
            </a:r>
            <a:r>
              <a:rPr lang="fi-FI" err="1"/>
              <a:t>parastaminen</a:t>
            </a:r>
            <a:r>
              <a:rPr lang="fi-FI"/>
              <a:t>)</a:t>
            </a:r>
          </a:p>
          <a:p>
            <a:pPr>
              <a:buFontTx/>
              <a:buChar char="-"/>
            </a:pPr>
            <a:r>
              <a:rPr lang="fi-FI"/>
              <a:t>SG </a:t>
            </a:r>
            <a:r>
              <a:rPr lang="fi-FI" err="1"/>
              <a:t>TUVAn</a:t>
            </a:r>
            <a:r>
              <a:rPr lang="fi-FI"/>
              <a:t> varmistuttua mukana tiedottamassa myös tuleva TUVA-opettaja Sanna </a:t>
            </a:r>
            <a:r>
              <a:rPr lang="fi-FI" err="1"/>
              <a:t>Kokander</a:t>
            </a:r>
            <a:endParaRPr lang="fi-FI"/>
          </a:p>
          <a:p>
            <a:pPr>
              <a:buFontTx/>
              <a:buChar char="-"/>
            </a:pPr>
            <a:r>
              <a:rPr lang="fi-FI"/>
              <a:t>Koko ryhmän työnohjaukset alkavat toukokuussa </a:t>
            </a:r>
            <a:r>
              <a:rPr lang="fi-FI">
                <a:hlinkClick r:id="rId2"/>
              </a:rPr>
              <a:t>Rohkaisu Saija Kekäläinen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01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2433AF-E217-4DED-8DD3-87D48D00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 </a:t>
            </a:r>
            <a:r>
              <a:rPr lang="en-US" err="1">
                <a:solidFill>
                  <a:srgbClr val="FF0000"/>
                </a:solidFill>
              </a:rPr>
              <a:t>pää</a:t>
            </a:r>
            <a:r>
              <a:rPr lang="en-US" err="1"/>
              <a:t>tavoitteet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7BAA5D-215B-41FA-8BF5-BA1703B6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  <a:ea typeface="+mn-lt"/>
                <a:cs typeface="+mn-lt"/>
              </a:rPr>
              <a:t>S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aumattoman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yhteistyön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varmistaminen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alueen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2.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asteen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toimijoiden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- ja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verkostojen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kanssa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T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UVA-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koulutuksen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alueellinen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kehittäminen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SG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Ohjaus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kokoontunut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9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kertaa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elo-huhti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SG TUVA: YSAO, SAKKY, ESEDU</a:t>
            </a:r>
          </a:p>
          <a:p>
            <a:pPr>
              <a:buSzPct val="114999"/>
              <a:buFontTx/>
              <a:buChar char="-"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SG TUVA - yleisesitys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- 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SG TUVA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  <a:hlinkClick r:id="rId3"/>
              </a:rPr>
              <a:t>ePerusteet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  <a:hlinkClick r:id="rId3"/>
              </a:rPr>
              <a:t> 120422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fi-FI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96C7F40-410E-5541-9579-C5934FD69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6969" y="3095487"/>
            <a:ext cx="4565372" cy="28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022A89-2C9E-4337-BB69-FBAD8A80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solidFill>
                  <a:srgbClr val="FF0000"/>
                </a:solidFill>
                <a:ea typeface="+mj-lt"/>
                <a:cs typeface="+mj-lt"/>
              </a:rPr>
              <a:t>pää</a:t>
            </a:r>
            <a:r>
              <a:rPr lang="en-US" err="1">
                <a:ea typeface="+mj-lt"/>
                <a:cs typeface="+mj-lt"/>
              </a:rPr>
              <a:t>tavoitteet</a:t>
            </a:r>
            <a:endParaRPr lang="fi-FI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40C65AC4-26F7-4320-B06B-850B226D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Suonenjoen lukion TUVA-koulutus</a:t>
            </a:r>
            <a:endParaRPr lang="fi-FI"/>
          </a:p>
          <a:p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C1F19E3A-5FC8-4925-B360-A6F809382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60" y="3058160"/>
            <a:ext cx="644821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3D1A0-2234-4A66-B8E9-DCBBC0C5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solidFill>
                  <a:srgbClr val="FF0000"/>
                </a:solidFill>
                <a:ea typeface="+mj-lt"/>
                <a:cs typeface="+mj-lt"/>
              </a:rPr>
              <a:t>pää</a:t>
            </a:r>
            <a:r>
              <a:rPr lang="en-US" err="1">
                <a:ea typeface="+mj-lt"/>
                <a:cs typeface="+mj-lt"/>
              </a:rPr>
              <a:t>tavoitteet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62D3A-F02E-4423-9D66-66165DC5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Lisätään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alueellista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yhtenäisyyttä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OPS-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työn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n-lt"/>
                <a:cs typeface="+mn-lt"/>
              </a:rPr>
              <a:t>kautta</a:t>
            </a: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- 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Yhdenmukaistetaan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opetussuunnitelmat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(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tausta-ajatus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: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alueemme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oppilaat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hakeutuvat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pääsääntöisesti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samoihin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2.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asteen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koulutuspaikkoihin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-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Toteutuuko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Kaikki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ohjaa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periaate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käytännössä</a:t>
            </a:r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Edistetään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maahanmuuttajataustaisten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oppilaiden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jatko-opintoihin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siirtymistä</a:t>
            </a: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- </a:t>
            </a:r>
            <a:r>
              <a:rPr lang="en-US" dirty="0" err="1">
                <a:ea typeface="+mn-lt"/>
                <a:cs typeface="+mn-lt"/>
              </a:rPr>
              <a:t>Ohjauksen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toimintamallit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sopivat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riippumatta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kieli</a:t>
            </a:r>
            <a:r>
              <a:rPr lang="en-US" dirty="0">
                <a:ea typeface="+mn-lt"/>
                <a:cs typeface="+mn-lt"/>
              </a:rPr>
              <a:t>- ja </a:t>
            </a:r>
            <a:r>
              <a:rPr lang="en-US" dirty="0" err="1">
                <a:ea typeface="+mn-lt"/>
                <a:cs typeface="+mn-lt"/>
              </a:rPr>
              <a:t>kulttuuritaustasta</a:t>
            </a:r>
            <a:r>
              <a:rPr lang="en-US" dirty="0">
                <a:ea typeface="+mn-lt"/>
                <a:cs typeface="+mn-lt"/>
              </a:rPr>
              <a:t> (TEHO </a:t>
            </a:r>
            <a:r>
              <a:rPr lang="en-US" dirty="0" err="1">
                <a:ea typeface="+mn-lt"/>
                <a:cs typeface="+mn-lt"/>
              </a:rPr>
              <a:t>käytössä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0" indent="0">
              <a:buSzPct val="114999"/>
              <a:buNone/>
            </a:pP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371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8CFFBF-6FC1-47B6-9D38-769D427A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solidFill>
                  <a:srgbClr val="FF0000"/>
                </a:solidFill>
                <a:ea typeface="+mj-lt"/>
                <a:cs typeface="+mj-lt"/>
              </a:rPr>
              <a:t>pää</a:t>
            </a:r>
            <a:r>
              <a:rPr lang="en-US" err="1">
                <a:ea typeface="+mj-lt"/>
                <a:cs typeface="+mj-lt"/>
              </a:rPr>
              <a:t>tavoitteet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EA097D-F9F4-4B33-86CC-27D4497E5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14999"/>
            </a:pPr>
            <a:r>
              <a:rPr lang="en-US" dirty="0" err="1">
                <a:ea typeface="+mn-lt"/>
                <a:cs typeface="+mn-lt"/>
              </a:rPr>
              <a:t>Tehdään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työelämän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mahdollisuudet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tulevaisuudessa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tarvittava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osaaminen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nykyistä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paremmin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näkyviksi</a:t>
            </a: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	- </a:t>
            </a:r>
            <a:r>
              <a:rPr lang="en-US" dirty="0" err="1">
                <a:ea typeface="+mn-lt"/>
                <a:cs typeface="+mn-lt"/>
              </a:rPr>
              <a:t>Järjestetään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koulutuksia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työpajoja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tutustumisia</a:t>
            </a:r>
            <a:r>
              <a:rPr lang="en-US" dirty="0">
                <a:ea typeface="+mn-lt"/>
                <a:cs typeface="+mn-lt"/>
              </a:rPr>
              <a:t> (mm. </a:t>
            </a:r>
            <a:r>
              <a:rPr lang="en-US" dirty="0" err="1">
                <a:ea typeface="+mn-lt"/>
                <a:cs typeface="+mn-lt"/>
              </a:rPr>
              <a:t>Pielavesi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Metalpa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	- TET </a:t>
            </a:r>
            <a:r>
              <a:rPr lang="en-US" dirty="0" err="1">
                <a:ea typeface="+mn-lt"/>
                <a:cs typeface="+mn-lt"/>
              </a:rPr>
              <a:t>houkuttelevaksi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työnantajille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merkityksellisempiä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kokemuksia</a:t>
            </a:r>
            <a:r>
              <a:rPr lang="en-US" dirty="0">
                <a:ea typeface="+mn-lt"/>
                <a:cs typeface="+mn-lt"/>
              </a:rPr>
              <a:t> 	</a:t>
            </a:r>
            <a:r>
              <a:rPr lang="en-US" dirty="0" err="1">
                <a:ea typeface="+mn-lt"/>
                <a:cs typeface="+mn-lt"/>
              </a:rPr>
              <a:t>oppilaalle</a:t>
            </a:r>
            <a:endParaRPr lang="en-US" dirty="0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 dirty="0">
                <a:ea typeface="+mn-lt"/>
                <a:cs typeface="+mn-lt"/>
              </a:rPr>
              <a:t>	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91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AE2C39-E481-40F2-AC00-9FC0ACAF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solidFill>
                  <a:srgbClr val="FF0000"/>
                </a:solidFill>
                <a:ea typeface="+mj-lt"/>
                <a:cs typeface="+mj-lt"/>
              </a:rPr>
              <a:t>pää</a:t>
            </a:r>
            <a:r>
              <a:rPr lang="en-US" err="1">
                <a:ea typeface="+mj-lt"/>
                <a:cs typeface="+mj-lt"/>
              </a:rPr>
              <a:t>tavoitteet</a:t>
            </a:r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A7E572-1CB3-A9F2-600C-90D83D67F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SzPct val="114999"/>
              <a:buNone/>
            </a:pPr>
            <a:r>
              <a:rPr lang="en-US" dirty="0" err="1"/>
              <a:t>Esimerkkejä</a:t>
            </a:r>
            <a:r>
              <a:rPr lang="en-US" dirty="0"/>
              <a:t>:</a:t>
            </a:r>
          </a:p>
          <a:p>
            <a:pPr>
              <a:buSzPct val="114999"/>
            </a:pPr>
            <a:r>
              <a:rPr lang="en-US" dirty="0">
                <a:hlinkClick r:id="rId2"/>
              </a:rPr>
              <a:t>TET-tuotteistaminen Keiteleen Puupolku</a:t>
            </a:r>
            <a:endParaRPr lang="en-US" dirty="0"/>
          </a:p>
          <a:p>
            <a:pPr>
              <a:buSzPct val="114999"/>
            </a:pPr>
            <a:r>
              <a:rPr lang="en-US" dirty="0">
                <a:hlinkClick r:id="rId3"/>
              </a:rPr>
              <a:t>Keiteleen Puupolku</a:t>
            </a:r>
          </a:p>
          <a:p>
            <a:pPr>
              <a:buSzPct val="114999"/>
            </a:pPr>
            <a:r>
              <a:rPr lang="en-US" dirty="0">
                <a:hlinkClick r:id="rId4"/>
              </a:rPr>
              <a:t>Pielaveden Puustellin 8. lk valinnaiset</a:t>
            </a:r>
          </a:p>
          <a:p>
            <a:pPr>
              <a:buNone/>
            </a:pPr>
            <a:r>
              <a:rPr lang="en-US" dirty="0" err="1">
                <a:ea typeface="+mn-lt"/>
                <a:cs typeface="+mn-lt"/>
              </a:rPr>
              <a:t>Metallitaiturit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Teknologiateollisuuden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tukema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valinnaisaine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Hitsaaminen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sen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eri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menetelmät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Ryhmä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tekee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vierailuja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alan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yrityksiin</a:t>
            </a:r>
            <a:r>
              <a:rPr lang="en-US" dirty="0">
                <a:ea typeface="+mn-lt"/>
                <a:cs typeface="+mn-lt"/>
              </a:rPr>
              <a:t> ja </a:t>
            </a:r>
            <a:r>
              <a:rPr lang="en-US" dirty="0" err="1">
                <a:ea typeface="+mn-lt"/>
                <a:cs typeface="+mn-lt"/>
              </a:rPr>
              <a:t>metallialan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oppilaitoksiin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dirty="0" err="1">
                <a:ea typeface="+mn-lt"/>
                <a:cs typeface="+mn-lt"/>
              </a:rPr>
              <a:t>Yhteistyö</a:t>
            </a:r>
            <a:r>
              <a:rPr lang="en-US" dirty="0">
                <a:ea typeface="+mn-lt"/>
                <a:cs typeface="+mn-lt"/>
              </a:rPr>
              <a:t> mm </a:t>
            </a:r>
            <a:r>
              <a:rPr lang="en-US" dirty="0" err="1">
                <a:ea typeface="+mn-lt"/>
                <a:cs typeface="+mn-lt"/>
              </a:rPr>
              <a:t>Metalpan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kanssa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20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46436-4C2F-49FD-8B1D-E3AACC90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solidFill>
                  <a:srgbClr val="FF0000"/>
                </a:solidFill>
                <a:ea typeface="+mj-lt"/>
                <a:cs typeface="+mj-lt"/>
              </a:rPr>
              <a:t>pää</a:t>
            </a:r>
            <a:r>
              <a:rPr lang="en-US" err="1">
                <a:ea typeface="+mj-lt"/>
                <a:cs typeface="+mj-lt"/>
              </a:rPr>
              <a:t>tavoitteet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3213FF-BD0B-4FC7-9CF0-6BBCA07F1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err="1">
                <a:ea typeface="+mn-lt"/>
                <a:cs typeface="+mn-lt"/>
              </a:rPr>
              <a:t>Tehdään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työelämän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mahdollisuudet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tulevaisuudessa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tarvittava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osaaminen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näkyvämmäksi</a:t>
            </a: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b="1">
                <a:ea typeface="+mn-lt"/>
                <a:cs typeface="+mn-lt"/>
              </a:rPr>
              <a:t>S</a:t>
            </a:r>
            <a:r>
              <a:rPr lang="en-US">
                <a:ea typeface="+mn-lt"/>
                <a:cs typeface="+mn-lt"/>
              </a:rPr>
              <a:t>G </a:t>
            </a:r>
            <a:r>
              <a:rPr lang="en-US" err="1">
                <a:ea typeface="+mn-lt"/>
                <a:cs typeface="+mn-lt"/>
              </a:rPr>
              <a:t>kehitysyhtiön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paikallisten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yrittäjäyhdistysten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tuki</a:t>
            </a:r>
            <a:r>
              <a:rPr lang="en-US">
                <a:ea typeface="+mn-lt"/>
                <a:cs typeface="+mn-lt"/>
              </a:rPr>
              <a:t> (SG </a:t>
            </a:r>
            <a:r>
              <a:rPr lang="en-US" err="1">
                <a:ea typeface="+mn-lt"/>
                <a:cs typeface="+mn-lt"/>
              </a:rPr>
              <a:t>Yrittäjien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teemapäivä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Puustellilla</a:t>
            </a:r>
            <a:r>
              <a:rPr lang="en-US">
                <a:ea typeface="+mn-lt"/>
                <a:cs typeface="+mn-lt"/>
              </a:rPr>
              <a:t> 1.6.22)</a:t>
            </a: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-  </a:t>
            </a:r>
            <a:r>
              <a:rPr lang="en-US" err="1">
                <a:ea typeface="+mn-lt"/>
                <a:cs typeface="+mn-lt"/>
              </a:rPr>
              <a:t>Vierailijoita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kertomaan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kokemuksistaan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aiheen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onnistumista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haasteista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marL="0" indent="0">
              <a:buSzPct val="114999"/>
              <a:buNone/>
            </a:pPr>
            <a:r>
              <a:rPr lang="fi-FI">
                <a:ea typeface="+mn-lt"/>
                <a:cs typeface="+mn-lt"/>
                <a:hlinkClick r:id="rId2"/>
              </a:rPr>
              <a:t>OKM TETTI-hanke Työelämään tutustumisjaksojen toteutus, yhdenvertaisuus, tasa-arvo ja saavutettavuus perusopetuksen aikana 7.4.2022</a:t>
            </a:r>
            <a:endParaRPr lang="en-US">
              <a:ea typeface="+mn-lt"/>
              <a:cs typeface="+mn-lt"/>
            </a:endParaRPr>
          </a:p>
          <a:p>
            <a:pPr>
              <a:buSzPct val="114999"/>
            </a:pPr>
            <a:r>
              <a:rPr lang="en-US" err="1">
                <a:ea typeface="+mn-lt"/>
                <a:cs typeface="+mn-lt"/>
              </a:rPr>
              <a:t>Vähennetään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työelämän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sukupuolisegregaatiota</a:t>
            </a: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fi-FI">
                <a:ea typeface="+mn-lt"/>
                <a:cs typeface="+mn-lt"/>
                <a:hlinkClick r:id="rId3"/>
              </a:rPr>
              <a:t>THL Segregaation purku Pohjois- ja Etelä-Savossa sekä Pohjois-Karjalassa -verkostotyöpaja 25.4.2022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82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11A5-2139-6384-6298-40B81DDB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Menti.com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87BE-1A61-2B3A-DD3C-A780F601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SzPct val="114999"/>
              <a:buNone/>
            </a:pP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13F788-2516-4CD4-A262-CE5DAA3E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11A5-2139-6384-6298-40B81DDB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Menti.com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C87BE-1A61-2B3A-DD3C-A780F6018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SzPct val="114999"/>
              <a:buNone/>
            </a:pPr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AADDFF3-4ADE-4E96-8D7B-E635D087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94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3B67FD0-2759-406D-90B1-20F967E7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OHJAUKSELLA OMALLE POLULLE</a:t>
            </a:r>
            <a:br>
              <a:rPr lang="fi-FI"/>
            </a:b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BDF3E7-498B-4CE5-A3AF-6E84A9740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Hankkeen kaikkien toimijoiden kevätkokoontuminen 6.4.2022 Vesannon yhtenäiskoululla ja lukiolla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dirty="0"/>
              <a:t>Ohjelma: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11:30-12:00	Lounas </a:t>
            </a:r>
            <a:endParaRPr lang="fi-FI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12:00-12:45	Kierros tiloissa  </a:t>
            </a:r>
            <a:endParaRPr lang="fi-FI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12:45-14:45	SG Ohjauksella Omalle Polulle hankekatsaus ja Porinaryhmät</a:t>
            </a:r>
            <a:endParaRPr lang="fi-FI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ct val="114999"/>
              <a:buNone/>
            </a:pPr>
            <a:r>
              <a:rPr lang="fi-FI" sz="1800" dirty="0">
                <a:latin typeface="Calibri"/>
                <a:ea typeface="+mn-lt"/>
                <a:cs typeface="Calibri"/>
              </a:rPr>
              <a:t>- Feedback</a:t>
            </a:r>
            <a:endParaRPr lang="fi-FI" sz="1800" dirty="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ct val="114999"/>
              <a:buNone/>
            </a:pPr>
            <a:r>
              <a:rPr lang="fi-FI" sz="1800" dirty="0">
                <a:latin typeface="Calibri"/>
                <a:ea typeface="+mn-lt"/>
                <a:cs typeface="Calibri"/>
              </a:rPr>
              <a:t>- TUVA</a:t>
            </a:r>
            <a:endParaRPr lang="fi-FI" sz="1800" dirty="0"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SzPct val="114999"/>
              <a:buNone/>
            </a:pPr>
            <a:r>
              <a:rPr lang="fi-FI" sz="1800" dirty="0">
                <a:latin typeface="Calibri"/>
                <a:ea typeface="+mn-lt"/>
                <a:cs typeface="Calibri"/>
              </a:rPr>
              <a:t>- Kaikki ohjaa periaate kuntien vuosisuunnitelmiin 2022-2023; 0,5 </a:t>
            </a:r>
            <a:r>
              <a:rPr lang="fi-FI" sz="1800" dirty="0" err="1">
                <a:latin typeface="Calibri"/>
                <a:ea typeface="+mn-lt"/>
                <a:cs typeface="Calibri"/>
              </a:rPr>
              <a:t>VESOn</a:t>
            </a:r>
            <a:r>
              <a:rPr lang="fi-FI" sz="1800" dirty="0">
                <a:latin typeface="Calibri"/>
                <a:ea typeface="+mn-lt"/>
                <a:cs typeface="Calibri"/>
              </a:rPr>
              <a:t> sisältö</a:t>
            </a:r>
            <a:endParaRPr lang="fi-FI" sz="1800" dirty="0">
              <a:ea typeface="+mn-lt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ct val="114999"/>
            </a:pPr>
            <a:r>
              <a:rPr lang="fi-FI" sz="1800" dirty="0">
                <a:latin typeface="Calibri"/>
                <a:ea typeface="Times New Roman" panose="02020603050405020304" pitchFamily="18" charset="0"/>
                <a:cs typeface="Calibri"/>
              </a:rPr>
              <a:t>14:45-15:00 Yhteenveto ja lopetus</a:t>
            </a: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	</a:t>
            </a:r>
            <a:endParaRPr lang="fi-FI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46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3B6F-CF04-424D-BCCF-CD2B20C7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tavoiteltavat</a:t>
            </a:r>
            <a:r>
              <a:rPr lang="en-US"/>
              <a:t> </a:t>
            </a:r>
            <a:r>
              <a:rPr lang="en-US" err="1"/>
              <a:t>tulokset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6943-A979-4ED9-9A25-8D5E818EA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 SG </a:t>
            </a:r>
            <a:r>
              <a:rPr lang="en-US" err="1"/>
              <a:t>alueen</a:t>
            </a:r>
            <a:r>
              <a:rPr lang="en-US"/>
              <a:t> </a:t>
            </a:r>
            <a:r>
              <a:rPr lang="en-US" err="1"/>
              <a:t>ohjauksen</a:t>
            </a:r>
            <a:r>
              <a:rPr lang="en-US"/>
              <a:t> </a:t>
            </a:r>
            <a:r>
              <a:rPr lang="en-US" err="1"/>
              <a:t>laatu</a:t>
            </a:r>
            <a:r>
              <a:rPr lang="en-US"/>
              <a:t> on </a:t>
            </a:r>
            <a:r>
              <a:rPr lang="en-US" err="1"/>
              <a:t>parantunut</a:t>
            </a:r>
            <a:r>
              <a:rPr lang="en-US"/>
              <a:t> ja </a:t>
            </a:r>
            <a:r>
              <a:rPr lang="en-US" err="1"/>
              <a:t>sisäinen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kumppaneiden</a:t>
            </a:r>
            <a:r>
              <a:rPr lang="en-US"/>
              <a:t> </a:t>
            </a:r>
            <a:r>
              <a:rPr lang="en-US" err="1"/>
              <a:t>kanssa</a:t>
            </a:r>
            <a:r>
              <a:rPr lang="en-US"/>
              <a:t> </a:t>
            </a:r>
            <a:r>
              <a:rPr lang="en-US" err="1"/>
              <a:t>tehtävä</a:t>
            </a:r>
            <a:r>
              <a:rPr lang="en-US"/>
              <a:t> </a:t>
            </a:r>
            <a:r>
              <a:rPr lang="en-US" err="1"/>
              <a:t>yhteistyö</a:t>
            </a:r>
            <a:r>
              <a:rPr lang="en-US"/>
              <a:t> on </a:t>
            </a:r>
            <a:r>
              <a:rPr lang="en-US" err="1"/>
              <a:t>tuloksellisempaa</a:t>
            </a:r>
            <a:r>
              <a:rPr lang="en-US"/>
              <a:t>.</a:t>
            </a:r>
          </a:p>
          <a:p>
            <a:pPr>
              <a:buSzPct val="114999"/>
            </a:pPr>
            <a:r>
              <a:rPr lang="en-US"/>
              <a:t>2. </a:t>
            </a:r>
            <a:r>
              <a:rPr lang="en-US" err="1"/>
              <a:t>Hankekuntien</a:t>
            </a:r>
            <a:r>
              <a:rPr lang="en-US"/>
              <a:t> </a:t>
            </a:r>
            <a:r>
              <a:rPr lang="en-US" err="1"/>
              <a:t>perusopetuksen</a:t>
            </a:r>
            <a:r>
              <a:rPr lang="en-US"/>
              <a:t> </a:t>
            </a:r>
            <a:r>
              <a:rPr lang="en-US" err="1"/>
              <a:t>ohjaus</a:t>
            </a:r>
            <a:r>
              <a:rPr lang="en-US"/>
              <a:t> on </a:t>
            </a:r>
            <a:r>
              <a:rPr lang="en-US" err="1"/>
              <a:t>koko</a:t>
            </a:r>
            <a:r>
              <a:rPr lang="en-US"/>
              <a:t> </a:t>
            </a:r>
            <a:r>
              <a:rPr lang="en-US" err="1"/>
              <a:t>koulupolun</a:t>
            </a:r>
            <a:r>
              <a:rPr lang="en-US"/>
              <a:t> </a:t>
            </a:r>
            <a:r>
              <a:rPr lang="en-US" err="1"/>
              <a:t>kestävää</a:t>
            </a:r>
            <a:r>
              <a:rPr lang="en-US"/>
              <a:t>. </a:t>
            </a:r>
            <a:r>
              <a:rPr lang="en-US" err="1"/>
              <a:t>Perusopetuksen</a:t>
            </a:r>
            <a:r>
              <a:rPr lang="en-US"/>
              <a:t> </a:t>
            </a:r>
            <a:r>
              <a:rPr lang="en-US" err="1"/>
              <a:t>loppuvaiheen</a:t>
            </a:r>
            <a:r>
              <a:rPr lang="en-US"/>
              <a:t> </a:t>
            </a:r>
            <a:r>
              <a:rPr lang="en-US" err="1"/>
              <a:t>ohjauksen</a:t>
            </a:r>
            <a:r>
              <a:rPr lang="en-US"/>
              <a:t> </a:t>
            </a:r>
            <a:r>
              <a:rPr lang="en-US" err="1"/>
              <a:t>toimintatavat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kehittyneet</a:t>
            </a:r>
            <a:r>
              <a:rPr lang="en-US"/>
              <a:t> ja </a:t>
            </a:r>
            <a:r>
              <a:rPr lang="en-US" err="1"/>
              <a:t>seuraavat</a:t>
            </a:r>
            <a:r>
              <a:rPr lang="en-US"/>
              <a:t> </a:t>
            </a:r>
            <a:r>
              <a:rPr lang="en-US" err="1"/>
              <a:t>toimintaympäristön</a:t>
            </a:r>
            <a:r>
              <a:rPr lang="en-US"/>
              <a:t> </a:t>
            </a:r>
            <a:r>
              <a:rPr lang="en-US" err="1"/>
              <a:t>muutosta</a:t>
            </a:r>
            <a:r>
              <a:rPr lang="en-US"/>
              <a:t> </a:t>
            </a:r>
            <a:r>
              <a:rPr lang="en-US" err="1"/>
              <a:t>OPOien</a:t>
            </a:r>
            <a:r>
              <a:rPr lang="en-US"/>
              <a:t> </a:t>
            </a:r>
            <a:r>
              <a:rPr lang="en-US" err="1"/>
              <a:t>verkostomaisen</a:t>
            </a:r>
            <a:r>
              <a:rPr lang="en-US"/>
              <a:t> </a:t>
            </a:r>
            <a:r>
              <a:rPr lang="en-US" err="1"/>
              <a:t>toiminnan</a:t>
            </a:r>
            <a:r>
              <a:rPr lang="en-US"/>
              <a:t> </a:t>
            </a:r>
            <a:r>
              <a:rPr lang="en-US" err="1"/>
              <a:t>avulla</a:t>
            </a:r>
            <a:r>
              <a:rPr lang="en-US"/>
              <a:t>.</a:t>
            </a:r>
          </a:p>
          <a:p>
            <a:pPr>
              <a:buSzPct val="114999"/>
            </a:pPr>
            <a:r>
              <a:rPr lang="en-US"/>
              <a:t>3. </a:t>
            </a:r>
            <a:r>
              <a:rPr lang="en-US" err="1"/>
              <a:t>Hankekunnilla</a:t>
            </a:r>
            <a:r>
              <a:rPr lang="en-US"/>
              <a:t> on </a:t>
            </a:r>
            <a:r>
              <a:rPr lang="en-US" err="1"/>
              <a:t>hyvät</a:t>
            </a:r>
            <a:r>
              <a:rPr lang="en-US"/>
              <a:t> </a:t>
            </a:r>
            <a:r>
              <a:rPr lang="en-US" err="1"/>
              <a:t>valmiudet</a:t>
            </a:r>
            <a:r>
              <a:rPr lang="en-US"/>
              <a:t> ja </a:t>
            </a:r>
            <a:r>
              <a:rPr lang="en-US" err="1"/>
              <a:t>työkalut</a:t>
            </a:r>
            <a:r>
              <a:rPr lang="en-US"/>
              <a:t> </a:t>
            </a:r>
            <a:r>
              <a:rPr lang="en-US" err="1"/>
              <a:t>vastaamaan</a:t>
            </a:r>
            <a:r>
              <a:rPr lang="en-US"/>
              <a:t> </a:t>
            </a:r>
            <a:r>
              <a:rPr lang="en-US" err="1"/>
              <a:t>laajentuneen</a:t>
            </a:r>
            <a:r>
              <a:rPr lang="en-US"/>
              <a:t> </a:t>
            </a:r>
            <a:r>
              <a:rPr lang="en-US" err="1"/>
              <a:t>oppivelvollisuuden</a:t>
            </a:r>
            <a:r>
              <a:rPr lang="en-US"/>
              <a:t> </a:t>
            </a:r>
            <a:r>
              <a:rPr lang="en-US" err="1"/>
              <a:t>vaatimuksiin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357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3BC-EBA3-44AB-8218-1CDA8B0D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+mj-lt"/>
                <a:cs typeface="+mj-lt"/>
              </a:rPr>
              <a:t>Hankkeen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tavoiteltavat</a:t>
            </a:r>
            <a:r>
              <a:rPr lang="en-US">
                <a:ea typeface="+mj-lt"/>
                <a:cs typeface="+mj-lt"/>
              </a:rPr>
              <a:t> </a:t>
            </a:r>
            <a:r>
              <a:rPr lang="en-US" err="1">
                <a:ea typeface="+mj-lt"/>
                <a:cs typeface="+mj-lt"/>
              </a:rPr>
              <a:t>tulokset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1B21-00F9-4CE0-ABDA-9233779E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4. </a:t>
            </a:r>
            <a:r>
              <a:rPr lang="en-US" err="1"/>
              <a:t>Kaikkien</a:t>
            </a:r>
            <a:r>
              <a:rPr lang="en-US"/>
              <a:t> </a:t>
            </a:r>
            <a:r>
              <a:rPr lang="en-US" err="1"/>
              <a:t>em</a:t>
            </a:r>
            <a:r>
              <a:rPr lang="en-US"/>
              <a:t>. </a:t>
            </a:r>
            <a:r>
              <a:rPr lang="en-US" err="1"/>
              <a:t>tulosten</a:t>
            </a:r>
            <a:r>
              <a:rPr lang="en-US"/>
              <a:t> </a:t>
            </a:r>
            <a:r>
              <a:rPr lang="en-US" err="1"/>
              <a:t>yhteisvaikutuksena</a:t>
            </a:r>
            <a:r>
              <a:rPr lang="en-US"/>
              <a:t> </a:t>
            </a:r>
            <a:r>
              <a:rPr lang="en-US" err="1"/>
              <a:t>voimme</a:t>
            </a:r>
            <a:r>
              <a:rPr lang="en-US"/>
              <a:t> </a:t>
            </a:r>
            <a:r>
              <a:rPr lang="en-US" err="1"/>
              <a:t>parantaa</a:t>
            </a:r>
            <a:r>
              <a:rPr lang="en-US"/>
              <a:t> </a:t>
            </a:r>
            <a:r>
              <a:rPr lang="en-US" err="1"/>
              <a:t>peruskoulun</a:t>
            </a:r>
            <a:r>
              <a:rPr lang="en-US"/>
              <a:t> </a:t>
            </a:r>
            <a:r>
              <a:rPr lang="en-US" err="1"/>
              <a:t>päättäneidemme</a:t>
            </a:r>
            <a:r>
              <a:rPr lang="en-US"/>
              <a:t> </a:t>
            </a:r>
            <a:r>
              <a:rPr lang="en-US" err="1"/>
              <a:t>jatko-opintoihin</a:t>
            </a:r>
            <a:r>
              <a:rPr lang="en-US"/>
              <a:t> </a:t>
            </a:r>
            <a:r>
              <a:rPr lang="en-US" err="1"/>
              <a:t>pääsyä</a:t>
            </a:r>
            <a:r>
              <a:rPr lang="en-US"/>
              <a:t> ja 2. </a:t>
            </a:r>
            <a:r>
              <a:rPr lang="en-US" err="1"/>
              <a:t>asteen</a:t>
            </a:r>
            <a:r>
              <a:rPr lang="en-US"/>
              <a:t> </a:t>
            </a:r>
            <a:r>
              <a:rPr lang="en-US" err="1"/>
              <a:t>tutkinnon</a:t>
            </a:r>
            <a:r>
              <a:rPr lang="en-US"/>
              <a:t> </a:t>
            </a:r>
            <a:r>
              <a:rPr lang="en-US" err="1"/>
              <a:t>loppuun</a:t>
            </a:r>
            <a:r>
              <a:rPr lang="en-US"/>
              <a:t> </a:t>
            </a:r>
            <a:r>
              <a:rPr lang="en-US" err="1"/>
              <a:t>suorittamista</a:t>
            </a:r>
            <a:r>
              <a:rPr lang="en-US"/>
              <a:t>. </a:t>
            </a:r>
          </a:p>
          <a:p>
            <a:pPr>
              <a:buSzPct val="114999"/>
            </a:pPr>
            <a:r>
              <a:rPr lang="en-US"/>
              <a:t>5. </a:t>
            </a:r>
            <a:r>
              <a:rPr lang="en-US" err="1"/>
              <a:t>Lisäksi</a:t>
            </a:r>
            <a:r>
              <a:rPr lang="en-US"/>
              <a:t> </a:t>
            </a:r>
            <a:r>
              <a:rPr lang="en-US" err="1"/>
              <a:t>oppilaat</a:t>
            </a:r>
            <a:r>
              <a:rPr lang="en-US"/>
              <a:t> </a:t>
            </a:r>
            <a:r>
              <a:rPr lang="en-US" err="1"/>
              <a:t>saavat</a:t>
            </a:r>
            <a:r>
              <a:rPr lang="en-US"/>
              <a:t> </a:t>
            </a:r>
            <a:r>
              <a:rPr lang="en-US" err="1"/>
              <a:t>perusopetuksen</a:t>
            </a:r>
            <a:r>
              <a:rPr lang="en-US"/>
              <a:t> </a:t>
            </a:r>
            <a:r>
              <a:rPr lang="en-US" err="1"/>
              <a:t>aikana</a:t>
            </a:r>
            <a:r>
              <a:rPr lang="en-US"/>
              <a:t> </a:t>
            </a:r>
            <a:r>
              <a:rPr lang="en-US" err="1"/>
              <a:t>myönteisen</a:t>
            </a:r>
            <a:r>
              <a:rPr lang="en-US"/>
              <a:t> </a:t>
            </a:r>
            <a:r>
              <a:rPr lang="en-US" err="1"/>
              <a:t>mutta</a:t>
            </a:r>
            <a:r>
              <a:rPr lang="en-US"/>
              <a:t> </a:t>
            </a:r>
            <a:r>
              <a:rPr lang="en-US" err="1"/>
              <a:t>realistisen</a:t>
            </a:r>
            <a:r>
              <a:rPr lang="en-US"/>
              <a:t> </a:t>
            </a:r>
            <a:r>
              <a:rPr lang="en-US" err="1"/>
              <a:t>kuvan</a:t>
            </a:r>
            <a:r>
              <a:rPr lang="en-US"/>
              <a:t> </a:t>
            </a:r>
            <a:r>
              <a:rPr lang="en-US" err="1"/>
              <a:t>omasta</a:t>
            </a:r>
            <a:r>
              <a:rPr lang="en-US"/>
              <a:t> </a:t>
            </a:r>
            <a:r>
              <a:rPr lang="en-US" err="1"/>
              <a:t>oppijuudestaan</a:t>
            </a:r>
            <a:r>
              <a:rPr lang="en-US"/>
              <a:t> ja </a:t>
            </a:r>
            <a:r>
              <a:rPr lang="en-US" err="1"/>
              <a:t>oppilaiden</a:t>
            </a:r>
            <a:r>
              <a:rPr lang="en-US"/>
              <a:t> </a:t>
            </a:r>
            <a:r>
              <a:rPr lang="en-US" err="1"/>
              <a:t>käsitys</a:t>
            </a:r>
            <a:r>
              <a:rPr lang="en-US"/>
              <a:t> </a:t>
            </a:r>
            <a:r>
              <a:rPr lang="en-US" err="1"/>
              <a:t>omista</a:t>
            </a:r>
            <a:r>
              <a:rPr lang="en-US"/>
              <a:t> </a:t>
            </a:r>
            <a:r>
              <a:rPr lang="en-US" err="1"/>
              <a:t>tulevaisuuden</a:t>
            </a:r>
            <a:r>
              <a:rPr lang="en-US"/>
              <a:t> </a:t>
            </a:r>
            <a:r>
              <a:rPr lang="en-US" err="1"/>
              <a:t>uravalintamahdollisuuksista</a:t>
            </a:r>
            <a:r>
              <a:rPr lang="en-US"/>
              <a:t> </a:t>
            </a:r>
            <a:r>
              <a:rPr lang="en-US" err="1"/>
              <a:t>sekä</a:t>
            </a:r>
            <a:r>
              <a:rPr lang="en-US"/>
              <a:t> </a:t>
            </a:r>
            <a:r>
              <a:rPr lang="en-US" err="1"/>
              <a:t>ammateista</a:t>
            </a:r>
            <a:r>
              <a:rPr lang="en-US"/>
              <a:t> ja </a:t>
            </a:r>
            <a:r>
              <a:rPr lang="en-US" err="1"/>
              <a:t>työelämästä</a:t>
            </a:r>
            <a:r>
              <a:rPr lang="en-US"/>
              <a:t> </a:t>
            </a:r>
            <a:r>
              <a:rPr lang="en-US" err="1"/>
              <a:t>vahvistuu</a:t>
            </a:r>
            <a:r>
              <a:rPr lang="en-US"/>
              <a:t>.</a:t>
            </a:r>
          </a:p>
          <a:p>
            <a:pPr>
              <a:buSzPct val="114999"/>
            </a:pPr>
            <a:r>
              <a:rPr lang="en-US"/>
              <a:t>6. työnantajat </a:t>
            </a:r>
            <a:r>
              <a:rPr lang="en-US" err="1"/>
              <a:t>saavat</a:t>
            </a:r>
            <a:r>
              <a:rPr lang="en-US"/>
              <a:t> </a:t>
            </a:r>
            <a:r>
              <a:rPr lang="en-US" err="1"/>
              <a:t>osaavaa</a:t>
            </a:r>
            <a:r>
              <a:rPr lang="en-US"/>
              <a:t> </a:t>
            </a:r>
            <a:r>
              <a:rPr lang="en-US" err="1"/>
              <a:t>työvoimaa</a:t>
            </a:r>
            <a:r>
              <a:rPr lang="en-US"/>
              <a:t> </a:t>
            </a:r>
            <a:r>
              <a:rPr lang="en-US" err="1"/>
              <a:t>liiketoimintaansa</a:t>
            </a:r>
            <a:r>
              <a:rPr lang="en-US"/>
              <a:t> ja </a:t>
            </a:r>
            <a:r>
              <a:rPr lang="en-US" err="1"/>
              <a:t>sen</a:t>
            </a:r>
            <a:r>
              <a:rPr lang="en-US"/>
              <a:t> </a:t>
            </a:r>
            <a:r>
              <a:rPr lang="en-US" err="1"/>
              <a:t>kehittämiseen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46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EB873-8ACA-4A0C-939B-E549545F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Lähtökohtana</a:t>
            </a:r>
            <a:br>
              <a:rPr lang="en-US"/>
            </a:br>
            <a:r>
              <a:rPr lang="en-US" err="1"/>
              <a:t>oppivelvollisuuden</a:t>
            </a:r>
            <a:r>
              <a:rPr lang="en-US"/>
              <a:t> </a:t>
            </a:r>
            <a:r>
              <a:rPr lang="en-US" err="1"/>
              <a:t>laajenemisen</a:t>
            </a:r>
            <a:r>
              <a:rPr lang="en-US"/>
              <a:t> </a:t>
            </a:r>
            <a:r>
              <a:rPr lang="en-US" err="1"/>
              <a:t>lisääntyvät</a:t>
            </a:r>
            <a:r>
              <a:rPr lang="en-US"/>
              <a:t> </a:t>
            </a:r>
            <a:r>
              <a:rPr lang="en-US" err="1"/>
              <a:t>vastuut</a:t>
            </a:r>
            <a:r>
              <a:rPr lang="en-US"/>
              <a:t> ja </a:t>
            </a:r>
            <a:r>
              <a:rPr lang="en-US" err="1"/>
              <a:t>velvollisuudet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95851-FA41-4006-B090-6377D515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14999"/>
            </a:pPr>
            <a:r>
              <a:rPr lang="fi-FI">
                <a:hlinkClick r:id="rId2"/>
              </a:rPr>
              <a:t>Ohjauksen päivät 2021 - Oppivelvollisuus laajenee - 2 päiväinen webinaari</a:t>
            </a:r>
            <a:endParaRPr lang="fi-FI"/>
          </a:p>
          <a:p>
            <a:pPr>
              <a:buSzPct val="114999"/>
            </a:pPr>
            <a:r>
              <a:rPr lang="fi-FI">
                <a:hlinkClick r:id="rId3"/>
              </a:rPr>
              <a:t>Ohjauksen aamukahvit </a:t>
            </a:r>
            <a:r>
              <a:rPr lang="fi-FI" err="1">
                <a:hlinkClick r:id="rId3"/>
              </a:rPr>
              <a:t>TEHOsta</a:t>
            </a:r>
            <a:r>
              <a:rPr lang="fi-FI">
                <a:hlinkClick r:id="rId3"/>
              </a:rPr>
              <a:t> 1-5 syksyllä 2021</a:t>
            </a:r>
            <a:endParaRPr lang="fi-FI"/>
          </a:p>
          <a:p>
            <a:pPr>
              <a:buSzPct val="114999"/>
            </a:pPr>
            <a:r>
              <a:rPr lang="fi-FI">
                <a:hlinkClick r:id="rId4"/>
              </a:rPr>
              <a:t>OKM Oikeus Oppia 2.-3.11.2021</a:t>
            </a:r>
            <a:endParaRPr lang="fi-FI"/>
          </a:p>
          <a:p>
            <a:pPr>
              <a:buSzPct val="114999"/>
            </a:pPr>
            <a:r>
              <a:rPr lang="fi-FI">
                <a:hlinkClick r:id="rId5"/>
              </a:rPr>
              <a:t>Itä-Suomen Opinto-ohjauksen päivät 5.11.2021</a:t>
            </a:r>
            <a:endParaRPr lang="fi-FI"/>
          </a:p>
          <a:p>
            <a:pPr>
              <a:buSzPct val="114999"/>
            </a:pPr>
            <a:r>
              <a:rPr lang="fi-FI">
                <a:hlinkClick r:id="rId6"/>
              </a:rPr>
              <a:t>AVI Oppivelvollisuus laajentunut - vahvistuvatko kasvattajayhteisöt 23.11.2021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92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9CB181-7612-4391-A3CF-6DB864937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Lähtökohtana</a:t>
            </a:r>
            <a:br>
              <a:rPr lang="en-US"/>
            </a:br>
            <a:r>
              <a:rPr lang="en-US" err="1"/>
              <a:t>oppivelvollisuuden</a:t>
            </a:r>
            <a:r>
              <a:rPr lang="en-US"/>
              <a:t> </a:t>
            </a:r>
            <a:r>
              <a:rPr lang="en-US" err="1"/>
              <a:t>laajenemisen</a:t>
            </a:r>
            <a:r>
              <a:rPr lang="en-US"/>
              <a:t> </a:t>
            </a:r>
            <a:r>
              <a:rPr lang="en-US" err="1"/>
              <a:t>lisääntyvät</a:t>
            </a:r>
            <a:r>
              <a:rPr lang="en-US"/>
              <a:t> </a:t>
            </a:r>
            <a:r>
              <a:rPr lang="en-US" err="1"/>
              <a:t>vastuut</a:t>
            </a:r>
            <a:r>
              <a:rPr lang="en-US"/>
              <a:t> ja </a:t>
            </a:r>
            <a:r>
              <a:rPr lang="en-US" err="1"/>
              <a:t>velvollisuudet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A75840-F0D9-4E4F-9C8D-53496F295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14999"/>
            </a:pPr>
            <a:endParaRPr lang="fi-FI">
              <a:hlinkClick r:id="rId2"/>
            </a:endParaRPr>
          </a:p>
          <a:p>
            <a:pPr>
              <a:buSzPct val="114999"/>
            </a:pPr>
            <a:r>
              <a:rPr lang="fi-FI" dirty="0">
                <a:hlinkClick r:id="rId2"/>
              </a:rPr>
              <a:t>Ohjauksen aamukahvit opinto-ohjauksen tehostamisesta keväällä 2022</a:t>
            </a:r>
            <a:endParaRPr lang="fi-FI" dirty="0"/>
          </a:p>
          <a:p>
            <a:pPr>
              <a:buSzPct val="114999"/>
            </a:pPr>
            <a:r>
              <a:rPr lang="fi-FI" dirty="0">
                <a:hlinkClick r:id="rId3"/>
              </a:rPr>
              <a:t>Oppivelvollisuuden laajenemisen webinaarit keväällä 2022</a:t>
            </a:r>
            <a:endParaRPr lang="en-US" dirty="0"/>
          </a:p>
          <a:p>
            <a:pPr>
              <a:buSzPct val="114999"/>
            </a:pPr>
            <a:r>
              <a:rPr lang="fi-FI" dirty="0"/>
              <a:t>TUVA</a:t>
            </a:r>
          </a:p>
          <a:p>
            <a:pPr marL="0" indent="0">
              <a:buSzPct val="114999"/>
              <a:buNone/>
            </a:pPr>
            <a:r>
              <a:rPr lang="fi-FI" dirty="0">
                <a:hlinkClick r:id="rId4"/>
              </a:rPr>
              <a:t>OPH TUVA tutuksi webinaarit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5"/>
              </a:rPr>
              <a:t>OPH TUVA työkaluna</a:t>
            </a:r>
            <a:endParaRPr lang="fi-FI" dirty="0"/>
          </a:p>
          <a:p>
            <a:pPr marL="0" indent="0">
              <a:buNone/>
            </a:pPr>
            <a:r>
              <a:rPr lang="fi-FI" dirty="0">
                <a:hlinkClick r:id="rId6"/>
              </a:rPr>
              <a:t>OPH TUVA kevään tietoiskut</a:t>
            </a:r>
            <a:endParaRPr lang="fi-FI" dirty="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1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3DBE2F-6E3E-4041-9C05-C68387E61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OIKEUS OPPIA – OHJELMA (OKM)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FB3EB6-CCB7-4644-969C-26E09052B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>
                <a:hlinkClick r:id="rId2"/>
              </a:rPr>
              <a:t>29.10.2021 Johdatusta teemoihin: oppilaanohjaus muutosten äärellä</a:t>
            </a:r>
            <a:endParaRPr lang="fi-FI"/>
          </a:p>
          <a:p>
            <a:r>
              <a:rPr lang="fi-FI">
                <a:hlinkClick r:id="rId3"/>
              </a:rPr>
              <a:t>10.12.2021 Mitä on tehostettu opinto-ohjaus?</a:t>
            </a:r>
            <a:endParaRPr lang="fi-FI"/>
          </a:p>
          <a:p>
            <a:r>
              <a:rPr lang="fi-FI">
                <a:hlinkClick r:id="rId4"/>
              </a:rPr>
              <a:t>21.1.2022 Nivelvaiheen ohjaus, moniammatillinen ohjaus ja työelämäyhteydet</a:t>
            </a:r>
            <a:endParaRPr lang="fi-FI"/>
          </a:p>
          <a:p>
            <a:r>
              <a:rPr lang="fi-FI">
                <a:hlinkClick r:id="rId5"/>
              </a:rPr>
              <a:t>6.5.2022 Ohjausvuorovaikutus ja oppilaan kohtaaminen </a:t>
            </a:r>
            <a:endParaRPr lang="fi-FI"/>
          </a:p>
          <a:p>
            <a:r>
              <a:rPr lang="fi-FI"/>
              <a:t>Hankkeiden välinen valtakunnallinen yhteistyö koordinaattoreille, ns. pulinapiirit  kerran kuussa alkaen syyskuussa 2021</a:t>
            </a:r>
          </a:p>
          <a:p>
            <a:r>
              <a:rPr lang="fi-FI"/>
              <a:t>Hankkeiden alueellinen koordinaattoreiden yhteistyö SG, Kuopion seutu, Iisalmen seutu ja Jyväskylän alue alkaen helmikuussa 2022</a:t>
            </a:r>
          </a:p>
        </p:txBody>
      </p:sp>
    </p:spTree>
    <p:extLst>
      <p:ext uri="{BB962C8B-B14F-4D97-AF65-F5344CB8AC3E}">
        <p14:creationId xmlns:p14="http://schemas.microsoft.com/office/powerpoint/2010/main" val="123933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3C3D-CD0C-4345-8E47-FD4BBDC9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tarpeet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387E-2F71-41BE-9DAE-A3A699983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A) </a:t>
            </a:r>
            <a:r>
              <a:rPr lang="en-US" b="1" err="1">
                <a:ea typeface="+mn-lt"/>
                <a:cs typeface="+mn-lt"/>
              </a:rPr>
              <a:t>Kaikki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ohjaa</a:t>
            </a:r>
            <a:r>
              <a:rPr lang="en-US">
                <a:ea typeface="+mn-lt"/>
                <a:cs typeface="+mn-lt"/>
              </a:rPr>
              <a:t> - </a:t>
            </a:r>
            <a:r>
              <a:rPr lang="en-US" err="1">
                <a:ea typeface="+mn-lt"/>
                <a:cs typeface="+mn-lt"/>
              </a:rPr>
              <a:t>periaatteen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läpivienti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sisäistäminen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kouluyhteisössä</a:t>
            </a:r>
            <a:endParaRPr lang="en-US" err="1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B) </a:t>
            </a:r>
            <a:r>
              <a:rPr lang="en-US" err="1">
                <a:ea typeface="+mn-lt"/>
                <a:cs typeface="+mn-lt"/>
              </a:rPr>
              <a:t>Oppilaiden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elämänhallinnan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itseohjautuvuuden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taitojen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kehittäminen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tukeminen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C) </a:t>
            </a:r>
            <a:r>
              <a:rPr lang="en-US" err="1">
                <a:ea typeface="+mn-lt"/>
                <a:cs typeface="+mn-lt"/>
              </a:rPr>
              <a:t>Kunnallisten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ohjaussuunnitelmien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vertaaminen</a:t>
            </a:r>
            <a:r>
              <a:rPr lang="en-US">
                <a:ea typeface="+mn-lt"/>
                <a:cs typeface="+mn-lt"/>
              </a:rPr>
              <a:t> ja </a:t>
            </a:r>
            <a:r>
              <a:rPr lang="en-US" err="1">
                <a:ea typeface="+mn-lt"/>
                <a:cs typeface="+mn-lt"/>
              </a:rPr>
              <a:t>yhtenäistämispyrkimys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D) </a:t>
            </a:r>
            <a:r>
              <a:rPr lang="en-US" err="1">
                <a:ea typeface="+mn-lt"/>
                <a:cs typeface="+mn-lt"/>
              </a:rPr>
              <a:t>Maahanmuuttajataustaisten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ohjauksen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rutiinien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luominen</a:t>
            </a: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endParaRPr lang="en-US">
              <a:ea typeface="+mn-lt"/>
              <a:cs typeface="+mn-lt"/>
            </a:endParaRPr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6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03DB8-D9AC-4BC0-ACB0-9280975A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tarpeet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CA6D-6D90-4134-84E4-4FD9D6634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E) </a:t>
            </a:r>
            <a:r>
              <a:rPr lang="en-US" err="1">
                <a:ea typeface="+mn-lt"/>
                <a:cs typeface="+mn-lt"/>
              </a:rPr>
              <a:t>TET:n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haasteiden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selättäminen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työsuojelulliset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asiat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työpaikkaohjaajien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resurssit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rajatut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alat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>F) Oman </a:t>
            </a:r>
            <a:r>
              <a:rPr lang="en-US" err="1">
                <a:ea typeface="+mn-lt"/>
                <a:cs typeface="+mn-lt"/>
              </a:rPr>
              <a:t>polun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löytäminen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sukupuoliodotuksitta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kaveripaineetta</a:t>
            </a:r>
            <a:r>
              <a:rPr lang="en-US">
                <a:ea typeface="+mn-lt"/>
                <a:cs typeface="+mn-lt"/>
              </a:rPr>
              <a:t> SEKÄ</a:t>
            </a:r>
          </a:p>
          <a:p>
            <a:pPr marL="0" indent="0">
              <a:buSzPct val="114999"/>
              <a:buNone/>
            </a:pPr>
            <a:r>
              <a:rPr lang="en-US" err="1">
                <a:ea typeface="+mn-lt"/>
                <a:cs typeface="+mn-lt"/>
              </a:rPr>
              <a:t>Alueellinen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sitouttaminen</a:t>
            </a:r>
            <a:r>
              <a:rPr lang="en-US">
                <a:ea typeface="+mn-lt"/>
                <a:cs typeface="+mn-lt"/>
              </a:rPr>
              <a:t>; </a:t>
            </a:r>
            <a:r>
              <a:rPr lang="en-US" err="1">
                <a:ea typeface="+mn-lt"/>
                <a:cs typeface="+mn-lt"/>
              </a:rPr>
              <a:t>yritykset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tarvitsevat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osaavaa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työvoimaa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11A5-2139-6384-6298-40B81DDB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Menti.com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2ACB2DCD-651E-43CC-B2D8-1CC52ABAC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62706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11A5-2139-6384-6298-40B81DDB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Menti.com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3C5CBEE-956C-4AFE-AD45-6B2A735E7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1614237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745</Words>
  <Application>Microsoft Office PowerPoint</Application>
  <PresentationFormat>Laajakuva</PresentationFormat>
  <Paragraphs>116</Paragraphs>
  <Slides>21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Orgaaninen</vt:lpstr>
      <vt:lpstr>OHJAUKSELLA OMALLE POLULLE</vt:lpstr>
      <vt:lpstr>OHJAUKSELLA OMALLE POLULLE </vt:lpstr>
      <vt:lpstr>Lähtökohtana oppivelvollisuuden laajenemisen lisääntyvät vastuut ja velvollisuudet</vt:lpstr>
      <vt:lpstr>Lähtökohtana oppivelvollisuuden laajenemisen lisääntyvät vastuut ja velvollisuudet</vt:lpstr>
      <vt:lpstr>OIKEUS OPPIA – OHJELMA (OKM)</vt:lpstr>
      <vt:lpstr>Hankkeen tarpeet</vt:lpstr>
      <vt:lpstr>Hankkeen tarpeet</vt:lpstr>
      <vt:lpstr>Menti.com</vt:lpstr>
      <vt:lpstr>Menti.com</vt:lpstr>
      <vt:lpstr>Hankkeen päätavoitteet</vt:lpstr>
      <vt:lpstr>Hankkeen päätavoitteet</vt:lpstr>
      <vt:lpstr>Hankkeen päätavoitteet</vt:lpstr>
      <vt:lpstr>Hankkeen päätavoitteet</vt:lpstr>
      <vt:lpstr>Hankkeen päätavoitteet</vt:lpstr>
      <vt:lpstr>Hankkeen päätavoitteet</vt:lpstr>
      <vt:lpstr>Hankkeen päätavoitteet</vt:lpstr>
      <vt:lpstr>Hankkeen päätavoitteet</vt:lpstr>
      <vt:lpstr>Menti.com</vt:lpstr>
      <vt:lpstr>Menti.com</vt:lpstr>
      <vt:lpstr>Hankkeen tavoiteltavat tulokset</vt:lpstr>
      <vt:lpstr>Hankkeen tavoiteltavat tulokset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Tissari Merja</dc:creator>
  <cp:lastModifiedBy>Tissari Merja</cp:lastModifiedBy>
  <cp:revision>99</cp:revision>
  <dcterms:created xsi:type="dcterms:W3CDTF">2021-09-02T06:02:09Z</dcterms:created>
  <dcterms:modified xsi:type="dcterms:W3CDTF">2022-04-18T06:53:37Z</dcterms:modified>
</cp:coreProperties>
</file>