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87BFD-F7E1-4FBC-A8CC-734C572D4698}" type="datetimeFigureOut">
              <a:rPr lang="fi-FI" smtClean="0"/>
              <a:t>16.2.2022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3A681-3B05-4082-91CD-814E60CC4E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50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52A5-0A4B-4C23-BDBC-0F235F2C4DC1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5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09393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41506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94EC-585C-49CD-8033-61FA2E61D46F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37485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E12C7077-2331-4A82-B350-2081F0A86547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7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93454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2515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86DC-7BF8-4552-BDC4-634BEC9B7859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3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6A0B-5DA6-4286-B6D4-38416B6A47E8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8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64286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3E1E-9D91-4550-953C-57E4CB27102C}" type="datetime1">
              <a:rPr lang="en-US" smtClean="0"/>
              <a:t>2/16/2022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2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F3EC8DC-F6A4-4D4A-89A7-9C6705A5F015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Sanna Kokander Suonenjoen yhtenäiskoulu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3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8D7772-9E1F-41C9-B7AD-BA95A3A3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94EC-585C-49CD-8033-61FA2E61D46F}" type="datetime1">
              <a:rPr lang="en-US" smtClean="0"/>
              <a:t>2/16/2022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EE5138-6C1B-4D5F-9644-42E0162A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Sanna Kokander Suonenjoen yhtenäiskoulu</a:t>
            </a:r>
            <a:endParaRPr lang="en-US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45CF2D5-BB8F-4155-B86D-8328F2438678}"/>
              </a:ext>
            </a:extLst>
          </p:cNvPr>
          <p:cNvSpPr txBox="1"/>
          <p:nvPr/>
        </p:nvSpPr>
        <p:spPr>
          <a:xfrm>
            <a:off x="2112885" y="220090"/>
            <a:ext cx="484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TUVA-lukuvuosi. Opintotarjotin.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267DA433-6766-4CC2-A2CB-5154D78E32E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5070341"/>
              </p:ext>
            </p:extLst>
          </p:nvPr>
        </p:nvGraphicFramePr>
        <p:xfrm>
          <a:off x="816102" y="697482"/>
          <a:ext cx="7946161" cy="5489886"/>
        </p:xfrm>
        <a:graphic>
          <a:graphicData uri="http://schemas.openxmlformats.org/drawingml/2006/table">
            <a:tbl>
              <a:tblPr firstRow="1" firstCol="1" bandRow="1"/>
              <a:tblGrid>
                <a:gridCol w="293607">
                  <a:extLst>
                    <a:ext uri="{9D8B030D-6E8A-4147-A177-3AD203B41FA5}">
                      <a16:colId xmlns:a16="http://schemas.microsoft.com/office/drawing/2014/main" val="2139860467"/>
                    </a:ext>
                  </a:extLst>
                </a:gridCol>
                <a:gridCol w="1501026">
                  <a:extLst>
                    <a:ext uri="{9D8B030D-6E8A-4147-A177-3AD203B41FA5}">
                      <a16:colId xmlns:a16="http://schemas.microsoft.com/office/drawing/2014/main" val="1094459447"/>
                    </a:ext>
                  </a:extLst>
                </a:gridCol>
                <a:gridCol w="566428">
                  <a:extLst>
                    <a:ext uri="{9D8B030D-6E8A-4147-A177-3AD203B41FA5}">
                      <a16:colId xmlns:a16="http://schemas.microsoft.com/office/drawing/2014/main" val="3199336279"/>
                    </a:ext>
                  </a:extLst>
                </a:gridCol>
                <a:gridCol w="567237">
                  <a:extLst>
                    <a:ext uri="{9D8B030D-6E8A-4147-A177-3AD203B41FA5}">
                      <a16:colId xmlns:a16="http://schemas.microsoft.com/office/drawing/2014/main" val="2385685057"/>
                    </a:ext>
                  </a:extLst>
                </a:gridCol>
                <a:gridCol w="566428">
                  <a:extLst>
                    <a:ext uri="{9D8B030D-6E8A-4147-A177-3AD203B41FA5}">
                      <a16:colId xmlns:a16="http://schemas.microsoft.com/office/drawing/2014/main" val="972321227"/>
                    </a:ext>
                  </a:extLst>
                </a:gridCol>
                <a:gridCol w="567237">
                  <a:extLst>
                    <a:ext uri="{9D8B030D-6E8A-4147-A177-3AD203B41FA5}">
                      <a16:colId xmlns:a16="http://schemas.microsoft.com/office/drawing/2014/main" val="196263977"/>
                    </a:ext>
                  </a:extLst>
                </a:gridCol>
                <a:gridCol w="567237">
                  <a:extLst>
                    <a:ext uri="{9D8B030D-6E8A-4147-A177-3AD203B41FA5}">
                      <a16:colId xmlns:a16="http://schemas.microsoft.com/office/drawing/2014/main" val="3439143810"/>
                    </a:ext>
                  </a:extLst>
                </a:gridCol>
                <a:gridCol w="566428">
                  <a:extLst>
                    <a:ext uri="{9D8B030D-6E8A-4147-A177-3AD203B41FA5}">
                      <a16:colId xmlns:a16="http://schemas.microsoft.com/office/drawing/2014/main" val="3680401121"/>
                    </a:ext>
                  </a:extLst>
                </a:gridCol>
                <a:gridCol w="567237">
                  <a:extLst>
                    <a:ext uri="{9D8B030D-6E8A-4147-A177-3AD203B41FA5}">
                      <a16:colId xmlns:a16="http://schemas.microsoft.com/office/drawing/2014/main" val="2318934302"/>
                    </a:ext>
                  </a:extLst>
                </a:gridCol>
                <a:gridCol w="567237">
                  <a:extLst>
                    <a:ext uri="{9D8B030D-6E8A-4147-A177-3AD203B41FA5}">
                      <a16:colId xmlns:a16="http://schemas.microsoft.com/office/drawing/2014/main" val="4201786"/>
                    </a:ext>
                  </a:extLst>
                </a:gridCol>
                <a:gridCol w="566428">
                  <a:extLst>
                    <a:ext uri="{9D8B030D-6E8A-4147-A177-3AD203B41FA5}">
                      <a16:colId xmlns:a16="http://schemas.microsoft.com/office/drawing/2014/main" val="342015790"/>
                    </a:ext>
                  </a:extLst>
                </a:gridCol>
                <a:gridCol w="681170">
                  <a:extLst>
                    <a:ext uri="{9D8B030D-6E8A-4147-A177-3AD203B41FA5}">
                      <a16:colId xmlns:a16="http://schemas.microsoft.com/office/drawing/2014/main" val="3586395580"/>
                    </a:ext>
                  </a:extLst>
                </a:gridCol>
                <a:gridCol w="368461">
                  <a:extLst>
                    <a:ext uri="{9D8B030D-6E8A-4147-A177-3AD203B41FA5}">
                      <a16:colId xmlns:a16="http://schemas.microsoft.com/office/drawing/2014/main" val="4098165666"/>
                    </a:ext>
                  </a:extLst>
                </a:gridCol>
              </a:tblGrid>
              <a:tr h="3786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elo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syys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marras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joulu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tammi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helmi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maalis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huhti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touko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yht.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113149"/>
                  </a:ext>
                </a:extLst>
              </a:tr>
              <a:tr h="91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opiskelu- ja urasuunnittelutaidot 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vk kaikille pakollinen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608262"/>
                  </a:ext>
                </a:extLst>
              </a:tr>
              <a:tr h="6081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perustaitojen vahvistaminen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elo-syyskuun vaihteesta alkaen HOPS mukaan 1-4 vk/kk kotikunnan perusopetuksen yhteydessä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01076"/>
                  </a:ext>
                </a:extLst>
              </a:tr>
              <a:tr h="3786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lukio-opinnot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elo-syyskuun vaihteesta alkaen HOPS mukaan 1-4 vk/kk kotikunnan lukion yhteydessä tai etäyhteydellä Suonenjoelle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6317"/>
                  </a:ext>
                </a:extLst>
              </a:tr>
              <a:tr h="40107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ammatillinen koulutus tuvassa / ammatillisessa oppilaitoksessa 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syys-tammikuussa ammatillisessa oppilaitoksessa jaksoja 1-4 vk/kk HOPS mukaan 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vk)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helmi-toukokuussa  ammatillisessa oppilaitoksessa jaksoja 1-4 vk/kk HOPS mukaan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476716"/>
                  </a:ext>
                </a:extLst>
              </a:tr>
              <a:tr h="82210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34029"/>
                  </a:ext>
                </a:extLst>
              </a:tr>
              <a:tr h="9156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työelämä teoria ja työpaikoilla oppiminen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työpaikoilla oppiminen syys-toukokuu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työpaikoilla oppiminen syys-toukokuu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työpaikoilla oppiminen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551605"/>
                  </a:ext>
                </a:extLst>
              </a:tr>
              <a:tr h="13468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arjentaidot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79986"/>
                  </a:ext>
                </a:extLst>
              </a:tr>
              <a:tr h="39957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arjentaitojen vahvistamista omien tavoitteiden mukaisesti eri oppimisympäristöissä 1-2 vk/kk läpi lukuvuoden</a:t>
                      </a:r>
                      <a:endParaRPr lang="fi-FI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676816"/>
                  </a:ext>
                </a:extLst>
              </a:tr>
              <a:tr h="5067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valinnaiset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1vk 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vk</a:t>
                      </a:r>
                    </a:p>
                  </a:txBody>
                  <a:tcPr marL="53876" marR="53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06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053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Puutyyp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uutyyp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utyyp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TM03090434[[fn=Puutyyppi]]</Template>
  <TotalTime>95</TotalTime>
  <Words>190</Words>
  <Application>Microsoft Office PowerPoint</Application>
  <PresentationFormat>Näytössä katseltava diaesitys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Calibri</vt:lpstr>
      <vt:lpstr>Rockwell</vt:lpstr>
      <vt:lpstr>Rockwell Condensed</vt:lpstr>
      <vt:lpstr>Wingdings</vt:lpstr>
      <vt:lpstr>Puutyyppi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Tuva</dc:title>
  <dc:creator>Sanna Kokander</dc:creator>
  <cp:lastModifiedBy>Tissari Merja</cp:lastModifiedBy>
  <cp:revision>6</cp:revision>
  <dcterms:created xsi:type="dcterms:W3CDTF">2022-01-17T12:33:21Z</dcterms:created>
  <dcterms:modified xsi:type="dcterms:W3CDTF">2022-02-16T13:58:48Z</dcterms:modified>
</cp:coreProperties>
</file>