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699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44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5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403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4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11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23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97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29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F32C-518D-4B83-A4DB-4E4D04CF474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4143-8328-48BF-9074-9B2641AAC2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48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suorakulmio 3"/>
          <p:cNvSpPr/>
          <p:nvPr/>
        </p:nvSpPr>
        <p:spPr>
          <a:xfrm>
            <a:off x="2810739" y="189170"/>
            <a:ext cx="5018811" cy="550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Kiusaamisasioiden käsittely Kaustisen </a:t>
            </a:r>
            <a:r>
              <a:rPr lang="fi-FI" dirty="0" smtClean="0"/>
              <a:t>perusopetuksessa</a:t>
            </a:r>
            <a:endParaRPr lang="fi-FI" dirty="0"/>
          </a:p>
        </p:txBody>
      </p:sp>
      <p:sp>
        <p:nvSpPr>
          <p:cNvPr id="5" name="Pyöristetty suorakulmio 4"/>
          <p:cNvSpPr/>
          <p:nvPr/>
        </p:nvSpPr>
        <p:spPr>
          <a:xfrm>
            <a:off x="758535" y="394856"/>
            <a:ext cx="1558636" cy="1641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Rikoslaissa mainitut tunnuspiirteet täyttävä laiton toiminta</a:t>
            </a:r>
          </a:p>
          <a:p>
            <a:pPr algn="ctr"/>
            <a:r>
              <a:rPr lang="fi-FI" sz="1200" dirty="0" smtClean="0"/>
              <a:t>Lisätietoa MLL, Nuortennetti, Kiusaaminen.</a:t>
            </a:r>
            <a:endParaRPr lang="fi-FI" sz="120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836467" y="2535382"/>
            <a:ext cx="1402772" cy="507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Dokumentointi</a:t>
            </a:r>
            <a:endParaRPr lang="fi-FI" sz="1200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820880" y="3610769"/>
            <a:ext cx="1418359" cy="540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Yhteys poliisiin.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10484426" y="1030288"/>
            <a:ext cx="1163781" cy="768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Pieni erimielisyys tai nahistelu</a:t>
            </a:r>
            <a:endParaRPr lang="fi-FI" sz="1200" dirty="0"/>
          </a:p>
        </p:txBody>
      </p:sp>
      <p:sp>
        <p:nvSpPr>
          <p:cNvPr id="15" name="Pyöristetty suorakulmio 14"/>
          <p:cNvSpPr/>
          <p:nvPr/>
        </p:nvSpPr>
        <p:spPr>
          <a:xfrm>
            <a:off x="10359735" y="2204532"/>
            <a:ext cx="1413164" cy="123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Sovittelu läsnä olevan aikuisen avulla -&gt; tapauksesta riippuen seuranta.</a:t>
            </a:r>
            <a:endParaRPr lang="fi-FI" sz="12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2844875" y="1153392"/>
            <a:ext cx="4579424" cy="883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Kiusaaminen.</a:t>
            </a:r>
          </a:p>
          <a:p>
            <a:pPr algn="ctr"/>
            <a:r>
              <a:rPr lang="fi-FI" sz="1200" dirty="0" smtClean="0"/>
              <a:t>Kriteerit: Valtaepätasapaino ja oma tuntemus kiusatuksi tulemisesta. Kiusaaminen on toistuvaa. Ilmoitus jollekin koulun aikuiselle suoraan, </a:t>
            </a:r>
            <a:r>
              <a:rPr lang="fi-FI" sz="1200" dirty="0" err="1" smtClean="0"/>
              <a:t>wilman</a:t>
            </a:r>
            <a:r>
              <a:rPr lang="fi-FI" sz="1200" dirty="0" smtClean="0"/>
              <a:t> kautta </a:t>
            </a:r>
            <a:r>
              <a:rPr lang="fi-FI" sz="1200" dirty="0" smtClean="0"/>
              <a:t>tai yläkoulussa </a:t>
            </a:r>
            <a:r>
              <a:rPr lang="fi-FI" sz="1200" dirty="0" smtClean="0"/>
              <a:t>kirjeenä Sopiva-tiimin postilokeroon (opehuoneen eteisessä).</a:t>
            </a:r>
            <a:endParaRPr lang="fi-FI" sz="1200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2871966" y="2340879"/>
            <a:ext cx="4525241" cy="158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Opettaja/koulun aikuinen, </a:t>
            </a:r>
            <a:r>
              <a:rPr lang="fi-FI" sz="1200" dirty="0" smtClean="0"/>
              <a:t>jolle kiusaamisepäily </a:t>
            </a:r>
            <a:r>
              <a:rPr lang="fi-FI" sz="1200" dirty="0" smtClean="0"/>
              <a:t>tulee tiedoksi, </a:t>
            </a:r>
            <a:r>
              <a:rPr lang="fi-FI" sz="1200" dirty="0" smtClean="0"/>
              <a:t>tekee asiasta kirjallisen </a:t>
            </a:r>
            <a:r>
              <a:rPr lang="fi-FI" sz="1200" dirty="0" smtClean="0"/>
              <a:t>selvityksen. </a:t>
            </a:r>
            <a:r>
              <a:rPr lang="fi-FI" sz="1200" dirty="0" smtClean="0"/>
              <a:t>Keskusteluissa oppilaiden kanssa aina mukana </a:t>
            </a:r>
            <a:r>
              <a:rPr lang="fi-FI" sz="1200" dirty="0" err="1" smtClean="0"/>
              <a:t>väh</a:t>
            </a:r>
            <a:r>
              <a:rPr lang="fi-FI" sz="1200" dirty="0" smtClean="0"/>
              <a:t>. kaksi </a:t>
            </a:r>
            <a:r>
              <a:rPr lang="fi-FI" sz="1200" dirty="0" smtClean="0"/>
              <a:t>aikuista, alakoululla toinen opettajista kiusatun luokanopettaja, yläkoululla pyritään ryhmään saamaan kiusatun luokanopettaja ja Sopiva-tiimin jäsen. </a:t>
            </a:r>
            <a:r>
              <a:rPr lang="fi-FI" sz="1200" dirty="0" smtClean="0"/>
              <a:t>Tavoitteena keskustelussa sopimus kiusaamisen loppumisesta. Tieto tapahtuneesta aina kaikkien osapuolten koteihin. Keskustellut asiat kirjataan ja arkistoidaan.</a:t>
            </a:r>
            <a:endParaRPr lang="fi-FI" sz="1200" dirty="0"/>
          </a:p>
        </p:txBody>
      </p:sp>
      <p:cxnSp>
        <p:nvCxnSpPr>
          <p:cNvPr id="22" name="Suora nuoliyhdysviiva 21"/>
          <p:cNvCxnSpPr>
            <a:stCxn id="18" idx="2"/>
          </p:cNvCxnSpPr>
          <p:nvPr/>
        </p:nvCxnSpPr>
        <p:spPr>
          <a:xfrm flipH="1">
            <a:off x="5117547" y="3925126"/>
            <a:ext cx="17040" cy="255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>
            <a:stCxn id="17" idx="2"/>
            <a:endCxn id="18" idx="0"/>
          </p:cNvCxnSpPr>
          <p:nvPr/>
        </p:nvCxnSpPr>
        <p:spPr>
          <a:xfrm>
            <a:off x="5134587" y="2036764"/>
            <a:ext cx="0" cy="30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>
            <a:stCxn id="5" idx="2"/>
            <a:endCxn id="8" idx="0"/>
          </p:cNvCxnSpPr>
          <p:nvPr/>
        </p:nvCxnSpPr>
        <p:spPr>
          <a:xfrm>
            <a:off x="1537853" y="2036764"/>
            <a:ext cx="0" cy="498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>
            <a:stCxn id="8" idx="2"/>
            <a:endCxn id="11" idx="0"/>
          </p:cNvCxnSpPr>
          <p:nvPr/>
        </p:nvCxnSpPr>
        <p:spPr>
          <a:xfrm flipH="1">
            <a:off x="1530060" y="3043238"/>
            <a:ext cx="7793" cy="567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>
            <a:stCxn id="12" idx="2"/>
            <a:endCxn id="15" idx="0"/>
          </p:cNvCxnSpPr>
          <p:nvPr/>
        </p:nvCxnSpPr>
        <p:spPr>
          <a:xfrm>
            <a:off x="11066317" y="1799215"/>
            <a:ext cx="0" cy="40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yöristetty suorakulmio 33"/>
          <p:cNvSpPr/>
          <p:nvPr/>
        </p:nvSpPr>
        <p:spPr>
          <a:xfrm>
            <a:off x="8125688" y="3218060"/>
            <a:ext cx="1226128" cy="445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Seuranta</a:t>
            </a:r>
            <a:endParaRPr lang="fi-FI" sz="1200" dirty="0"/>
          </a:p>
        </p:txBody>
      </p:sp>
      <p:cxnSp>
        <p:nvCxnSpPr>
          <p:cNvPr id="36" name="Suora nuoliyhdysviiva 35"/>
          <p:cNvCxnSpPr/>
          <p:nvPr/>
        </p:nvCxnSpPr>
        <p:spPr>
          <a:xfrm>
            <a:off x="7117770" y="331924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>
            <a:endCxn id="34" idx="1"/>
          </p:cNvCxnSpPr>
          <p:nvPr/>
        </p:nvCxnSpPr>
        <p:spPr>
          <a:xfrm flipV="1">
            <a:off x="6546264" y="3441050"/>
            <a:ext cx="1579424" cy="1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yöristetty suorakulmio 40"/>
          <p:cNvSpPr/>
          <p:nvPr/>
        </p:nvSpPr>
        <p:spPr>
          <a:xfrm>
            <a:off x="8125688" y="4047428"/>
            <a:ext cx="1226128" cy="445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Seuranta</a:t>
            </a:r>
            <a:endParaRPr lang="fi-FI" sz="1200" dirty="0"/>
          </a:p>
        </p:txBody>
      </p:sp>
      <p:sp>
        <p:nvSpPr>
          <p:cNvPr id="42" name="Pyöristetty suorakulmio 41"/>
          <p:cNvSpPr/>
          <p:nvPr/>
        </p:nvSpPr>
        <p:spPr>
          <a:xfrm>
            <a:off x="8125688" y="5038732"/>
            <a:ext cx="1226128" cy="445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Seuranta</a:t>
            </a:r>
            <a:endParaRPr lang="fi-FI" sz="1200" dirty="0"/>
          </a:p>
        </p:txBody>
      </p:sp>
      <p:sp>
        <p:nvSpPr>
          <p:cNvPr id="57" name="Pyöristetty suorakulmio 56"/>
          <p:cNvSpPr/>
          <p:nvPr/>
        </p:nvSpPr>
        <p:spPr>
          <a:xfrm>
            <a:off x="2871966" y="4186703"/>
            <a:ext cx="4525241" cy="568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Palaveri koululla, jossa mukana asiaan liittyvät oppilaat, heidän vanhempansa, </a:t>
            </a:r>
            <a:r>
              <a:rPr lang="fi-FI" sz="1200" dirty="0" smtClean="0"/>
              <a:t>luokanopettajat/-valvojat</a:t>
            </a:r>
            <a:r>
              <a:rPr lang="fi-FI" sz="1200" dirty="0" smtClean="0"/>
              <a:t>, rehtori ja koulukuraattori. Tavoitteena yhteinen sopimus kiusaamisen loppumisesta.</a:t>
            </a:r>
            <a:endParaRPr lang="fi-FI" sz="1200" dirty="0"/>
          </a:p>
        </p:txBody>
      </p:sp>
      <p:sp>
        <p:nvSpPr>
          <p:cNvPr id="58" name="Pyöristetty suorakulmio 57"/>
          <p:cNvSpPr/>
          <p:nvPr/>
        </p:nvSpPr>
        <p:spPr>
          <a:xfrm>
            <a:off x="2916616" y="4939258"/>
            <a:ext cx="4516461" cy="733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Palaveri koululla, jossa mukana asiaan liittyvät oppilaat, heidän vanhempansa, </a:t>
            </a:r>
            <a:r>
              <a:rPr lang="fi-FI" sz="1200" dirty="0" smtClean="0"/>
              <a:t>luokanopettajat/-valvojat</a:t>
            </a:r>
            <a:r>
              <a:rPr lang="fi-FI" sz="1200" dirty="0" smtClean="0"/>
              <a:t>, rehtori ja koulukuraattori. Tavoitteena yhteinen sopimus kiusaamisen loppumisesta. Suullinen varoitus kiusaajalle/ kiusaajille.</a:t>
            </a:r>
            <a:endParaRPr lang="fi-FI" sz="1200" dirty="0"/>
          </a:p>
        </p:txBody>
      </p:sp>
      <p:cxnSp>
        <p:nvCxnSpPr>
          <p:cNvPr id="66" name="Suora nuoliyhdysviiva 65"/>
          <p:cNvCxnSpPr/>
          <p:nvPr/>
        </p:nvCxnSpPr>
        <p:spPr>
          <a:xfrm>
            <a:off x="5127647" y="4774524"/>
            <a:ext cx="0" cy="29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Pyöristetty suorakulmio 67"/>
          <p:cNvSpPr/>
          <p:nvPr/>
        </p:nvSpPr>
        <p:spPr>
          <a:xfrm>
            <a:off x="2907840" y="6009195"/>
            <a:ext cx="4525237" cy="708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Jatkotoimintatavat mietitään tapauskohtaisesti. Kirjallinen varoitus kiusaajalle/ Kiusaajan määräaikainen erottaminen/ Lastensuojeluilmoitus/ Asiantuntija-avun etsiminen/ Rikosilmoitus.</a:t>
            </a:r>
            <a:endParaRPr lang="fi-FI" sz="1200" dirty="0"/>
          </a:p>
        </p:txBody>
      </p:sp>
      <p:cxnSp>
        <p:nvCxnSpPr>
          <p:cNvPr id="74" name="Suora nuoliyhdysviiva 73"/>
          <p:cNvCxnSpPr>
            <a:stCxn id="58" idx="2"/>
            <a:endCxn id="68" idx="0"/>
          </p:cNvCxnSpPr>
          <p:nvPr/>
        </p:nvCxnSpPr>
        <p:spPr>
          <a:xfrm flipH="1">
            <a:off x="5170459" y="5673114"/>
            <a:ext cx="4388" cy="336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yöristetty suorakulmio 74"/>
          <p:cNvSpPr/>
          <p:nvPr/>
        </p:nvSpPr>
        <p:spPr>
          <a:xfrm>
            <a:off x="10307778" y="4100116"/>
            <a:ext cx="1465121" cy="589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Kiusaaminen loppuu. Asia ok.</a:t>
            </a:r>
            <a:endParaRPr lang="fi-FI" sz="1400" dirty="0"/>
          </a:p>
        </p:txBody>
      </p:sp>
      <p:cxnSp>
        <p:nvCxnSpPr>
          <p:cNvPr id="79" name="Suora nuoliyhdysviiva 78"/>
          <p:cNvCxnSpPr/>
          <p:nvPr/>
        </p:nvCxnSpPr>
        <p:spPr>
          <a:xfrm flipH="1">
            <a:off x="7408509" y="3607443"/>
            <a:ext cx="708400" cy="737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iruutu 79"/>
          <p:cNvSpPr txBox="1"/>
          <p:nvPr/>
        </p:nvSpPr>
        <p:spPr>
          <a:xfrm>
            <a:off x="7183241" y="3809023"/>
            <a:ext cx="1409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chemeClr val="accent1"/>
                </a:solidFill>
              </a:rPr>
              <a:t>Kiusaaminen</a:t>
            </a:r>
            <a:r>
              <a:rPr lang="fi-FI" sz="1200" dirty="0" smtClean="0"/>
              <a:t> </a:t>
            </a:r>
            <a:r>
              <a:rPr lang="fi-FI" sz="1200" dirty="0" smtClean="0">
                <a:solidFill>
                  <a:schemeClr val="accent1"/>
                </a:solidFill>
              </a:rPr>
              <a:t>jatkuu</a:t>
            </a:r>
            <a:endParaRPr lang="fi-FI" sz="1200" dirty="0">
              <a:solidFill>
                <a:schemeClr val="accent1"/>
              </a:solidFill>
            </a:endParaRPr>
          </a:p>
        </p:txBody>
      </p:sp>
      <p:cxnSp>
        <p:nvCxnSpPr>
          <p:cNvPr id="82" name="Suora nuoliyhdysviiva 81"/>
          <p:cNvCxnSpPr/>
          <p:nvPr/>
        </p:nvCxnSpPr>
        <p:spPr>
          <a:xfrm>
            <a:off x="9351816" y="3664040"/>
            <a:ext cx="955962" cy="606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uora nuoliyhdysviiva 83"/>
          <p:cNvCxnSpPr/>
          <p:nvPr/>
        </p:nvCxnSpPr>
        <p:spPr>
          <a:xfrm flipH="1">
            <a:off x="7437466" y="4412503"/>
            <a:ext cx="697002" cy="645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iruutu 84"/>
          <p:cNvSpPr txBox="1"/>
          <p:nvPr/>
        </p:nvSpPr>
        <p:spPr>
          <a:xfrm>
            <a:off x="7272410" y="4710459"/>
            <a:ext cx="1409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chemeClr val="accent1"/>
                </a:solidFill>
              </a:rPr>
              <a:t>Kiusaaminen jatkuu</a:t>
            </a:r>
            <a:endParaRPr lang="fi-FI" sz="1200" dirty="0">
              <a:solidFill>
                <a:schemeClr val="accent1"/>
              </a:solidFill>
            </a:endParaRPr>
          </a:p>
        </p:txBody>
      </p:sp>
      <p:cxnSp>
        <p:nvCxnSpPr>
          <p:cNvPr id="87" name="Suora nuoliyhdysviiva 86"/>
          <p:cNvCxnSpPr>
            <a:stCxn id="41" idx="3"/>
            <a:endCxn id="75" idx="1"/>
          </p:cNvCxnSpPr>
          <p:nvPr/>
        </p:nvCxnSpPr>
        <p:spPr>
          <a:xfrm>
            <a:off x="9351816" y="4270418"/>
            <a:ext cx="955962" cy="124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uora nuoliyhdysviiva 88"/>
          <p:cNvCxnSpPr/>
          <p:nvPr/>
        </p:nvCxnSpPr>
        <p:spPr>
          <a:xfrm>
            <a:off x="7433077" y="4379320"/>
            <a:ext cx="694806" cy="15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uora nuoliyhdysviiva 92"/>
          <p:cNvCxnSpPr>
            <a:endCxn id="42" idx="1"/>
          </p:cNvCxnSpPr>
          <p:nvPr/>
        </p:nvCxnSpPr>
        <p:spPr>
          <a:xfrm>
            <a:off x="7433077" y="5250524"/>
            <a:ext cx="692611" cy="11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/>
          <p:nvPr/>
        </p:nvCxnSpPr>
        <p:spPr>
          <a:xfrm flipH="1">
            <a:off x="7437466" y="5440796"/>
            <a:ext cx="697002" cy="77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uora nuoliyhdysviiva 96"/>
          <p:cNvCxnSpPr/>
          <p:nvPr/>
        </p:nvCxnSpPr>
        <p:spPr>
          <a:xfrm flipV="1">
            <a:off x="9351816" y="4595004"/>
            <a:ext cx="955962" cy="493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kstiruutu 97"/>
          <p:cNvSpPr txBox="1"/>
          <p:nvPr/>
        </p:nvSpPr>
        <p:spPr>
          <a:xfrm>
            <a:off x="7272410" y="5626765"/>
            <a:ext cx="1409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chemeClr val="accent1"/>
                </a:solidFill>
              </a:rPr>
              <a:t>Kiusaaminen jatkuu</a:t>
            </a:r>
            <a:endParaRPr lang="fi-FI" sz="1200" dirty="0">
              <a:solidFill>
                <a:schemeClr val="accent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8936182" y="6151418"/>
            <a:ext cx="2666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Mukailtu jyväskyläläisen erityisopettaja </a:t>
            </a:r>
          </a:p>
          <a:p>
            <a:r>
              <a:rPr lang="fi-FI" sz="1200" smtClean="0"/>
              <a:t>Paula Jokisen mallista.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70888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224</Words>
  <Application>Microsoft Office PowerPoint</Application>
  <PresentationFormat>Laajakuva</PresentationFormat>
  <Paragraphs>22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Niina</dc:creator>
  <cp:lastModifiedBy>Niina</cp:lastModifiedBy>
  <cp:revision>12</cp:revision>
  <dcterms:created xsi:type="dcterms:W3CDTF">2015-09-10T10:07:18Z</dcterms:created>
  <dcterms:modified xsi:type="dcterms:W3CDTF">2016-06-16T10:40:11Z</dcterms:modified>
</cp:coreProperties>
</file>