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418" r:id="rId4"/>
    <p:sldId id="2601" r:id="rId5"/>
    <p:sldId id="258" r:id="rId6"/>
    <p:sldId id="2600" r:id="rId7"/>
    <p:sldId id="2443" r:id="rId8"/>
    <p:sldId id="2086" r:id="rId9"/>
    <p:sldId id="263" r:id="rId10"/>
    <p:sldId id="2603" r:id="rId11"/>
    <p:sldId id="2604" r:id="rId12"/>
    <p:sldId id="275" r:id="rId13"/>
    <p:sldId id="281" r:id="rId14"/>
    <p:sldId id="2602"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CF47F-A933-4998-AD96-41169CB38600}" v="589" dt="2024-04-12T06:12:35.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4B95C-2A48-41E8-B839-9B990FAE3FA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fi-FI"/>
        </a:p>
      </dgm:t>
    </dgm:pt>
    <dgm:pt modelId="{8DCB2FD5-696B-4C08-9BEB-DC010AC8D0FF}">
      <dgm:prSet phldrT="[Teksti]"/>
      <dgm:spPr>
        <a:solidFill>
          <a:schemeClr val="accent2">
            <a:lumMod val="60000"/>
            <a:lumOff val="40000"/>
          </a:schemeClr>
        </a:solidFill>
      </dgm:spPr>
      <dgm:t>
        <a:bodyPr/>
        <a:lstStyle/>
        <a:p>
          <a:r>
            <a:rPr lang="fi-FI" dirty="0" err="1"/>
            <a:t>Sustainable</a:t>
          </a:r>
          <a:r>
            <a:rPr lang="fi-FI" dirty="0"/>
            <a:t>  </a:t>
          </a:r>
          <a:r>
            <a:rPr lang="fi-FI" dirty="0" err="1"/>
            <a:t>Development</a:t>
          </a:r>
          <a:r>
            <a:rPr lang="fi-FI" dirty="0"/>
            <a:t> (SD) </a:t>
          </a:r>
          <a:r>
            <a:rPr lang="fi-FI" dirty="0" err="1"/>
            <a:t>program</a:t>
          </a:r>
          <a:r>
            <a:rPr lang="fi-FI" dirty="0"/>
            <a:t> </a:t>
          </a:r>
          <a:r>
            <a:rPr lang="fi-FI" dirty="0" err="1"/>
            <a:t>since</a:t>
          </a:r>
          <a:r>
            <a:rPr lang="fi-FI" dirty="0"/>
            <a:t> 2012-&gt;</a:t>
          </a:r>
        </a:p>
      </dgm:t>
    </dgm:pt>
    <dgm:pt modelId="{4F3DC5F7-0632-4319-8C30-FCE4719468B1}" type="parTrans" cxnId="{53DB7C57-CA33-40CA-AFA0-5B45025FB046}">
      <dgm:prSet/>
      <dgm:spPr/>
      <dgm:t>
        <a:bodyPr/>
        <a:lstStyle/>
        <a:p>
          <a:endParaRPr lang="fi-FI"/>
        </a:p>
      </dgm:t>
    </dgm:pt>
    <dgm:pt modelId="{6A47D2A1-4E1D-4D4D-8ABA-8E595C0551AD}" type="sibTrans" cxnId="{53DB7C57-CA33-40CA-AFA0-5B45025FB046}">
      <dgm:prSet/>
      <dgm:spPr/>
      <dgm:t>
        <a:bodyPr/>
        <a:lstStyle/>
        <a:p>
          <a:endParaRPr lang="fi-FI"/>
        </a:p>
      </dgm:t>
    </dgm:pt>
    <dgm:pt modelId="{BD3D811B-BCF3-420F-A0F1-DE8A3E21721C}">
      <dgm:prSet phldrT="[Teksti]"/>
      <dgm:spPr>
        <a:ln>
          <a:solidFill>
            <a:schemeClr val="accent2"/>
          </a:solidFill>
        </a:ln>
      </dgm:spPr>
      <dgm:t>
        <a:bodyPr/>
        <a:lstStyle/>
        <a:p>
          <a:r>
            <a:rPr lang="en-US" dirty="0"/>
            <a:t>- What does sustainable development (SD) mean for us in different teaching subject areas, projects, communication, management, operating culture... etc.</a:t>
          </a:r>
        </a:p>
        <a:p>
          <a:r>
            <a:rPr lang="en-US" dirty="0"/>
            <a:t>- Updating the sustainable development program annually </a:t>
          </a:r>
        </a:p>
        <a:p>
          <a:r>
            <a:rPr lang="en-US" dirty="0"/>
            <a:t>- Documentation of actions </a:t>
          </a:r>
        </a:p>
        <a:p>
          <a:r>
            <a:rPr lang="en-US" dirty="0"/>
            <a:t>- sustainable development coordinator, who is allocated hours and working time for development work</a:t>
          </a:r>
          <a:endParaRPr lang="fi-FI" dirty="0"/>
        </a:p>
        <a:p>
          <a:endParaRPr lang="fi-FI" dirty="0"/>
        </a:p>
      </dgm:t>
    </dgm:pt>
    <dgm:pt modelId="{EE995153-959A-45EB-9E32-238599B862A9}" type="parTrans" cxnId="{6A87D89E-68EB-439D-9260-BCA7B3A0C2DF}">
      <dgm:prSet/>
      <dgm:spPr/>
      <dgm:t>
        <a:bodyPr/>
        <a:lstStyle/>
        <a:p>
          <a:endParaRPr lang="fi-FI"/>
        </a:p>
      </dgm:t>
    </dgm:pt>
    <dgm:pt modelId="{901CE0B6-B018-4DEF-881E-3223948D00DD}" type="sibTrans" cxnId="{6A87D89E-68EB-439D-9260-BCA7B3A0C2DF}">
      <dgm:prSet/>
      <dgm:spPr/>
      <dgm:t>
        <a:bodyPr/>
        <a:lstStyle/>
        <a:p>
          <a:endParaRPr lang="fi-FI"/>
        </a:p>
      </dgm:t>
    </dgm:pt>
    <dgm:pt modelId="{0904CAF4-582E-4831-8FC0-DA2B351F68BE}">
      <dgm:prSet phldrT="[Teksti]"/>
      <dgm:spPr>
        <a:solidFill>
          <a:schemeClr val="accent2">
            <a:lumMod val="60000"/>
            <a:lumOff val="40000"/>
          </a:schemeClr>
        </a:solidFill>
      </dgm:spPr>
      <dgm:t>
        <a:bodyPr/>
        <a:lstStyle/>
        <a:p>
          <a:r>
            <a:rPr lang="fi-FI" dirty="0" err="1"/>
            <a:t>Annually</a:t>
          </a:r>
          <a:r>
            <a:rPr lang="fi-FI" dirty="0"/>
            <a:t> </a:t>
          </a:r>
          <a:r>
            <a:rPr lang="fi-FI" dirty="0" err="1"/>
            <a:t>self-evaluation</a:t>
          </a:r>
          <a:endParaRPr lang="fi-FI" dirty="0"/>
        </a:p>
      </dgm:t>
    </dgm:pt>
    <dgm:pt modelId="{ECE50919-ECC6-4667-95E6-AED34157EEAF}" type="parTrans" cxnId="{F74BE21A-33DC-49E8-9FD7-8C5944FD073F}">
      <dgm:prSet/>
      <dgm:spPr/>
      <dgm:t>
        <a:bodyPr/>
        <a:lstStyle/>
        <a:p>
          <a:endParaRPr lang="fi-FI"/>
        </a:p>
      </dgm:t>
    </dgm:pt>
    <dgm:pt modelId="{C7B6E4D5-3631-4A51-A94D-7A11A6B59701}" type="sibTrans" cxnId="{F74BE21A-33DC-49E8-9FD7-8C5944FD073F}">
      <dgm:prSet/>
      <dgm:spPr/>
      <dgm:t>
        <a:bodyPr/>
        <a:lstStyle/>
        <a:p>
          <a:endParaRPr lang="fi-FI"/>
        </a:p>
      </dgm:t>
    </dgm:pt>
    <dgm:pt modelId="{50238D74-EE8C-41F4-8965-0AA24E7C01C9}">
      <dgm:prSet phldrT="[Teksti]"/>
      <dgm:spPr>
        <a:ln>
          <a:solidFill>
            <a:schemeClr val="accent2"/>
          </a:solidFill>
        </a:ln>
      </dgm:spPr>
      <dgm:t>
        <a:bodyPr/>
        <a:lstStyle/>
        <a:p>
          <a:r>
            <a:rPr lang="fi-FI" dirty="0"/>
            <a:t>- </a:t>
          </a:r>
          <a:r>
            <a:rPr lang="fi-FI" dirty="0" err="1"/>
            <a:t>We</a:t>
          </a:r>
          <a:r>
            <a:rPr lang="fi-FI" dirty="0"/>
            <a:t> </a:t>
          </a:r>
          <a:r>
            <a:rPr lang="fi-FI" dirty="0" err="1"/>
            <a:t>have</a:t>
          </a:r>
          <a:r>
            <a:rPr lang="fi-FI" dirty="0"/>
            <a:t> a</a:t>
          </a:r>
          <a:r>
            <a:rPr lang="en-US" dirty="0" err="1"/>
            <a:t>nnual</a:t>
          </a:r>
          <a:r>
            <a:rPr lang="en-US" dirty="0"/>
            <a:t> self-evaluation day, where SD-actions are reviewed and new ones are planned.</a:t>
          </a:r>
          <a:endParaRPr lang="fi-FI" dirty="0"/>
        </a:p>
        <a:p>
          <a:r>
            <a:rPr lang="fi-FI" dirty="0"/>
            <a:t>- S</a:t>
          </a:r>
          <a:r>
            <a:rPr lang="en-US" dirty="0" err="1"/>
            <a:t>ustainable</a:t>
          </a:r>
          <a:r>
            <a:rPr lang="en-US" dirty="0"/>
            <a:t> development is brought up especially in public lectures, meetings, subject group meetings, communication. Partnerships are sought from </a:t>
          </a:r>
          <a:r>
            <a:rPr lang="en-US" dirty="0" err="1"/>
            <a:t>sustanainable</a:t>
          </a:r>
          <a:r>
            <a:rPr lang="en-US" dirty="0"/>
            <a:t> development operators</a:t>
          </a:r>
          <a:endParaRPr lang="fi-FI" dirty="0"/>
        </a:p>
        <a:p>
          <a:r>
            <a:rPr lang="fi-FI" dirty="0"/>
            <a:t>- </a:t>
          </a:r>
          <a:r>
            <a:rPr lang="en-US" dirty="0"/>
            <a:t>Participating in SD-projects and possible pilots, acquiring updated SD information and studying</a:t>
          </a:r>
          <a:endParaRPr lang="fi-FI" dirty="0"/>
        </a:p>
      </dgm:t>
    </dgm:pt>
    <dgm:pt modelId="{C0F89248-40C6-45BC-A8B8-7CFA387B6D73}" type="parTrans" cxnId="{31B24358-5202-4ACB-99D7-0607F04D9787}">
      <dgm:prSet/>
      <dgm:spPr/>
      <dgm:t>
        <a:bodyPr/>
        <a:lstStyle/>
        <a:p>
          <a:endParaRPr lang="fi-FI"/>
        </a:p>
      </dgm:t>
    </dgm:pt>
    <dgm:pt modelId="{2B451632-5771-4E8C-BAB6-E36AB6303EDE}" type="sibTrans" cxnId="{31B24358-5202-4ACB-99D7-0607F04D9787}">
      <dgm:prSet/>
      <dgm:spPr/>
      <dgm:t>
        <a:bodyPr/>
        <a:lstStyle/>
        <a:p>
          <a:endParaRPr lang="fi-FI"/>
        </a:p>
      </dgm:t>
    </dgm:pt>
    <dgm:pt modelId="{BD3E3BF8-B46D-4A85-826A-5C13AC79645D}">
      <dgm:prSet phldrT="[Teksti]"/>
      <dgm:spPr>
        <a:solidFill>
          <a:schemeClr val="accent2">
            <a:lumMod val="60000"/>
            <a:lumOff val="40000"/>
          </a:schemeClr>
        </a:solidFill>
      </dgm:spPr>
      <dgm:t>
        <a:bodyPr/>
        <a:lstStyle/>
        <a:p>
          <a:r>
            <a:rPr lang="fi-FI" dirty="0" err="1"/>
            <a:t>Auditing</a:t>
          </a:r>
          <a:r>
            <a:rPr lang="fi-FI" dirty="0"/>
            <a:t> 2014, 2017, 2020 and 2023</a:t>
          </a:r>
        </a:p>
      </dgm:t>
    </dgm:pt>
    <dgm:pt modelId="{475C06D1-64A6-4186-9E06-99B729AD9EA0}" type="parTrans" cxnId="{15A071C9-9136-4853-A0B3-255504369EBF}">
      <dgm:prSet/>
      <dgm:spPr/>
      <dgm:t>
        <a:bodyPr/>
        <a:lstStyle/>
        <a:p>
          <a:endParaRPr lang="fi-FI"/>
        </a:p>
      </dgm:t>
    </dgm:pt>
    <dgm:pt modelId="{CE397D81-5361-4DED-A8BF-0F8AFA2331F4}" type="sibTrans" cxnId="{15A071C9-9136-4853-A0B3-255504369EBF}">
      <dgm:prSet/>
      <dgm:spPr/>
      <dgm:t>
        <a:bodyPr/>
        <a:lstStyle/>
        <a:p>
          <a:endParaRPr lang="fi-FI"/>
        </a:p>
      </dgm:t>
    </dgm:pt>
    <dgm:pt modelId="{59AFEC8A-6C9C-44BD-892A-C4D8D553320F}">
      <dgm:prSet phldrT="[Teksti]"/>
      <dgm:spPr>
        <a:ln>
          <a:solidFill>
            <a:schemeClr val="accent2"/>
          </a:solidFill>
        </a:ln>
      </dgm:spPr>
      <dgm:t>
        <a:bodyPr/>
        <a:lstStyle/>
        <a:p>
          <a:r>
            <a:rPr lang="en-US" dirty="0"/>
            <a:t>We have participated in planning and piloted with OKKA and other liberal adult education </a:t>
          </a:r>
          <a:r>
            <a:rPr lang="en-US" dirty="0" err="1"/>
            <a:t>organisations</a:t>
          </a:r>
          <a:r>
            <a:rPr lang="en-US" dirty="0"/>
            <a:t> the audit criteria for liberal adult education in 2012. </a:t>
          </a:r>
        </a:p>
        <a:p>
          <a:r>
            <a:rPr lang="en-US" dirty="0"/>
            <a:t>-Auditor qualification 2014. </a:t>
          </a:r>
        </a:p>
        <a:p>
          <a:r>
            <a:rPr lang="en-US" dirty="0"/>
            <a:t>At </a:t>
          </a:r>
          <a:r>
            <a:rPr lang="en-US" dirty="0" err="1"/>
            <a:t>Kaukametsä</a:t>
          </a:r>
          <a:r>
            <a:rPr lang="en-US" dirty="0"/>
            <a:t> liberal adult education college, the first audit in 2014 was the busiest. Over the years, the assessment forms and evaluation methods of audits have become more future- and development-oriented.</a:t>
          </a:r>
        </a:p>
      </dgm:t>
    </dgm:pt>
    <dgm:pt modelId="{6D6BBD1D-FDCB-4D19-96C2-33AA8C84C7F5}" type="parTrans" cxnId="{2ECAB757-4C5A-405A-A583-DAF5DF479A85}">
      <dgm:prSet/>
      <dgm:spPr/>
      <dgm:t>
        <a:bodyPr/>
        <a:lstStyle/>
        <a:p>
          <a:endParaRPr lang="fi-FI"/>
        </a:p>
      </dgm:t>
    </dgm:pt>
    <dgm:pt modelId="{0D93D9CB-AF7D-4BD6-8EE5-FB8473577B22}" type="sibTrans" cxnId="{2ECAB757-4C5A-405A-A583-DAF5DF479A85}">
      <dgm:prSet/>
      <dgm:spPr/>
      <dgm:t>
        <a:bodyPr/>
        <a:lstStyle/>
        <a:p>
          <a:endParaRPr lang="fi-FI"/>
        </a:p>
      </dgm:t>
    </dgm:pt>
    <dgm:pt modelId="{39677C23-12BE-417B-AC4C-4549CBA8B882}" type="pres">
      <dgm:prSet presAssocID="{EF84B95C-2A48-41E8-B839-9B990FAE3FAB}" presName="Name0" presStyleCnt="0">
        <dgm:presLayoutVars>
          <dgm:chMax val="5"/>
          <dgm:chPref val="5"/>
          <dgm:dir/>
          <dgm:animLvl val="lvl"/>
        </dgm:presLayoutVars>
      </dgm:prSet>
      <dgm:spPr/>
    </dgm:pt>
    <dgm:pt modelId="{D32E3E42-D5AD-41A4-8299-FE39829356FA}" type="pres">
      <dgm:prSet presAssocID="{8DCB2FD5-696B-4C08-9BEB-DC010AC8D0FF}" presName="parentText1" presStyleLbl="node1" presStyleIdx="0" presStyleCnt="3">
        <dgm:presLayoutVars>
          <dgm:chMax/>
          <dgm:chPref val="3"/>
          <dgm:bulletEnabled val="1"/>
        </dgm:presLayoutVars>
      </dgm:prSet>
      <dgm:spPr/>
    </dgm:pt>
    <dgm:pt modelId="{E8EDBD7B-CAB5-4604-A555-9D011A066697}" type="pres">
      <dgm:prSet presAssocID="{8DCB2FD5-696B-4C08-9BEB-DC010AC8D0FF}" presName="childText1" presStyleLbl="solidAlignAcc1" presStyleIdx="0" presStyleCnt="3" custLinFactNeighborX="536" custLinFactNeighborY="-1176">
        <dgm:presLayoutVars>
          <dgm:chMax val="0"/>
          <dgm:chPref val="0"/>
          <dgm:bulletEnabled val="1"/>
        </dgm:presLayoutVars>
      </dgm:prSet>
      <dgm:spPr/>
    </dgm:pt>
    <dgm:pt modelId="{274BBC1D-678A-4F18-B5BC-85CEF06D0AAE}" type="pres">
      <dgm:prSet presAssocID="{0904CAF4-582E-4831-8FC0-DA2B351F68BE}" presName="parentText2" presStyleLbl="node1" presStyleIdx="1" presStyleCnt="3">
        <dgm:presLayoutVars>
          <dgm:chMax/>
          <dgm:chPref val="3"/>
          <dgm:bulletEnabled val="1"/>
        </dgm:presLayoutVars>
      </dgm:prSet>
      <dgm:spPr/>
    </dgm:pt>
    <dgm:pt modelId="{8CD51FB3-D09A-461E-A294-76B75EA071E1}" type="pres">
      <dgm:prSet presAssocID="{0904CAF4-582E-4831-8FC0-DA2B351F68BE}" presName="childText2" presStyleLbl="solidAlignAcc1" presStyleIdx="1" presStyleCnt="3">
        <dgm:presLayoutVars>
          <dgm:chMax val="0"/>
          <dgm:chPref val="0"/>
          <dgm:bulletEnabled val="1"/>
        </dgm:presLayoutVars>
      </dgm:prSet>
      <dgm:spPr/>
    </dgm:pt>
    <dgm:pt modelId="{2270CB7A-D03C-42DC-BF0B-D8ABA6F5A2BD}" type="pres">
      <dgm:prSet presAssocID="{BD3E3BF8-B46D-4A85-826A-5C13AC79645D}" presName="parentText3" presStyleLbl="node1" presStyleIdx="2" presStyleCnt="3">
        <dgm:presLayoutVars>
          <dgm:chMax/>
          <dgm:chPref val="3"/>
          <dgm:bulletEnabled val="1"/>
        </dgm:presLayoutVars>
      </dgm:prSet>
      <dgm:spPr/>
    </dgm:pt>
    <dgm:pt modelId="{BDAB5506-D8B7-46BB-903A-9F82C0B840E6}" type="pres">
      <dgm:prSet presAssocID="{BD3E3BF8-B46D-4A85-826A-5C13AC79645D}" presName="childText3" presStyleLbl="solidAlignAcc1" presStyleIdx="2" presStyleCnt="3">
        <dgm:presLayoutVars>
          <dgm:chMax val="0"/>
          <dgm:chPref val="0"/>
          <dgm:bulletEnabled val="1"/>
        </dgm:presLayoutVars>
      </dgm:prSet>
      <dgm:spPr/>
    </dgm:pt>
  </dgm:ptLst>
  <dgm:cxnLst>
    <dgm:cxn modelId="{A9CB4E03-BCB7-41BB-B31D-133EC7E87D66}" type="presOf" srcId="{EF84B95C-2A48-41E8-B839-9B990FAE3FAB}" destId="{39677C23-12BE-417B-AC4C-4549CBA8B882}" srcOrd="0" destOrd="0" presId="urn:microsoft.com/office/officeart/2009/3/layout/IncreasingArrowsProcess"/>
    <dgm:cxn modelId="{F74BE21A-33DC-49E8-9FD7-8C5944FD073F}" srcId="{EF84B95C-2A48-41E8-B839-9B990FAE3FAB}" destId="{0904CAF4-582E-4831-8FC0-DA2B351F68BE}" srcOrd="1" destOrd="0" parTransId="{ECE50919-ECC6-4667-95E6-AED34157EEAF}" sibTransId="{C7B6E4D5-3631-4A51-A94D-7A11A6B59701}"/>
    <dgm:cxn modelId="{53DB7C57-CA33-40CA-AFA0-5B45025FB046}" srcId="{EF84B95C-2A48-41E8-B839-9B990FAE3FAB}" destId="{8DCB2FD5-696B-4C08-9BEB-DC010AC8D0FF}" srcOrd="0" destOrd="0" parTransId="{4F3DC5F7-0632-4319-8C30-FCE4719468B1}" sibTransId="{6A47D2A1-4E1D-4D4D-8ABA-8E595C0551AD}"/>
    <dgm:cxn modelId="{2ECAB757-4C5A-405A-A583-DAF5DF479A85}" srcId="{BD3E3BF8-B46D-4A85-826A-5C13AC79645D}" destId="{59AFEC8A-6C9C-44BD-892A-C4D8D553320F}" srcOrd="0" destOrd="0" parTransId="{6D6BBD1D-FDCB-4D19-96C2-33AA8C84C7F5}" sibTransId="{0D93D9CB-AF7D-4BD6-8EE5-FB8473577B22}"/>
    <dgm:cxn modelId="{31B24358-5202-4ACB-99D7-0607F04D9787}" srcId="{0904CAF4-582E-4831-8FC0-DA2B351F68BE}" destId="{50238D74-EE8C-41F4-8965-0AA24E7C01C9}" srcOrd="0" destOrd="0" parTransId="{C0F89248-40C6-45BC-A8B8-7CFA387B6D73}" sibTransId="{2B451632-5771-4E8C-BAB6-E36AB6303EDE}"/>
    <dgm:cxn modelId="{B4A78A81-AB4E-4BDF-81AA-49F4C7AD786F}" type="presOf" srcId="{BD3E3BF8-B46D-4A85-826A-5C13AC79645D}" destId="{2270CB7A-D03C-42DC-BF0B-D8ABA6F5A2BD}" srcOrd="0" destOrd="0" presId="urn:microsoft.com/office/officeart/2009/3/layout/IncreasingArrowsProcess"/>
    <dgm:cxn modelId="{64566695-8A66-4360-B70B-DC7991D18567}" type="presOf" srcId="{0904CAF4-582E-4831-8FC0-DA2B351F68BE}" destId="{274BBC1D-678A-4F18-B5BC-85CEF06D0AAE}" srcOrd="0" destOrd="0" presId="urn:microsoft.com/office/officeart/2009/3/layout/IncreasingArrowsProcess"/>
    <dgm:cxn modelId="{C43A449A-1E31-4A9F-A4F5-3AF5C068470D}" type="presOf" srcId="{8DCB2FD5-696B-4C08-9BEB-DC010AC8D0FF}" destId="{D32E3E42-D5AD-41A4-8299-FE39829356FA}" srcOrd="0" destOrd="0" presId="urn:microsoft.com/office/officeart/2009/3/layout/IncreasingArrowsProcess"/>
    <dgm:cxn modelId="{4664E99A-A3ED-4815-B652-8531A92FF3C1}" type="presOf" srcId="{BD3D811B-BCF3-420F-A0F1-DE8A3E21721C}" destId="{E8EDBD7B-CAB5-4604-A555-9D011A066697}" srcOrd="0" destOrd="0" presId="urn:microsoft.com/office/officeart/2009/3/layout/IncreasingArrowsProcess"/>
    <dgm:cxn modelId="{6A87D89E-68EB-439D-9260-BCA7B3A0C2DF}" srcId="{8DCB2FD5-696B-4C08-9BEB-DC010AC8D0FF}" destId="{BD3D811B-BCF3-420F-A0F1-DE8A3E21721C}" srcOrd="0" destOrd="0" parTransId="{EE995153-959A-45EB-9E32-238599B862A9}" sibTransId="{901CE0B6-B018-4DEF-881E-3223948D00DD}"/>
    <dgm:cxn modelId="{142861BD-C657-40BE-ADC1-AE6C2875AC23}" type="presOf" srcId="{50238D74-EE8C-41F4-8965-0AA24E7C01C9}" destId="{8CD51FB3-D09A-461E-A294-76B75EA071E1}" srcOrd="0" destOrd="0" presId="urn:microsoft.com/office/officeart/2009/3/layout/IncreasingArrowsProcess"/>
    <dgm:cxn modelId="{15A071C9-9136-4853-A0B3-255504369EBF}" srcId="{EF84B95C-2A48-41E8-B839-9B990FAE3FAB}" destId="{BD3E3BF8-B46D-4A85-826A-5C13AC79645D}" srcOrd="2" destOrd="0" parTransId="{475C06D1-64A6-4186-9E06-99B729AD9EA0}" sibTransId="{CE397D81-5361-4DED-A8BF-0F8AFA2331F4}"/>
    <dgm:cxn modelId="{F19FE5D0-2A4A-4055-95ED-F22E85B3F194}" type="presOf" srcId="{59AFEC8A-6C9C-44BD-892A-C4D8D553320F}" destId="{BDAB5506-D8B7-46BB-903A-9F82C0B840E6}" srcOrd="0" destOrd="0" presId="urn:microsoft.com/office/officeart/2009/3/layout/IncreasingArrowsProcess"/>
    <dgm:cxn modelId="{6FF25F35-E686-45C6-AA37-3BF27ABE72EE}" type="presParOf" srcId="{39677C23-12BE-417B-AC4C-4549CBA8B882}" destId="{D32E3E42-D5AD-41A4-8299-FE39829356FA}" srcOrd="0" destOrd="0" presId="urn:microsoft.com/office/officeart/2009/3/layout/IncreasingArrowsProcess"/>
    <dgm:cxn modelId="{0DFE5BB6-2C49-4C53-A126-DE4956F96685}" type="presParOf" srcId="{39677C23-12BE-417B-AC4C-4549CBA8B882}" destId="{E8EDBD7B-CAB5-4604-A555-9D011A066697}" srcOrd="1" destOrd="0" presId="urn:microsoft.com/office/officeart/2009/3/layout/IncreasingArrowsProcess"/>
    <dgm:cxn modelId="{8B9B7265-69BF-435D-AD3E-261096DD8B8C}" type="presParOf" srcId="{39677C23-12BE-417B-AC4C-4549CBA8B882}" destId="{274BBC1D-678A-4F18-B5BC-85CEF06D0AAE}" srcOrd="2" destOrd="0" presId="urn:microsoft.com/office/officeart/2009/3/layout/IncreasingArrowsProcess"/>
    <dgm:cxn modelId="{15B67AD6-4868-4B68-8F49-3DA8566AD3A7}" type="presParOf" srcId="{39677C23-12BE-417B-AC4C-4549CBA8B882}" destId="{8CD51FB3-D09A-461E-A294-76B75EA071E1}" srcOrd="3" destOrd="0" presId="urn:microsoft.com/office/officeart/2009/3/layout/IncreasingArrowsProcess"/>
    <dgm:cxn modelId="{D0F10E43-0826-4F46-93D7-D3CD1621D570}" type="presParOf" srcId="{39677C23-12BE-417B-AC4C-4549CBA8B882}" destId="{2270CB7A-D03C-42DC-BF0B-D8ABA6F5A2BD}" srcOrd="4" destOrd="0" presId="urn:microsoft.com/office/officeart/2009/3/layout/IncreasingArrowsProcess"/>
    <dgm:cxn modelId="{07524335-93EF-4A91-B6EA-27DADD5E9410}" type="presParOf" srcId="{39677C23-12BE-417B-AC4C-4549CBA8B882}" destId="{BDAB5506-D8B7-46BB-903A-9F82C0B840E6}"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E3E42-D5AD-41A4-8299-FE39829356FA}">
      <dsp:nvSpPr>
        <dsp:cNvPr id="0" name=""/>
        <dsp:cNvSpPr/>
      </dsp:nvSpPr>
      <dsp:spPr>
        <a:xfrm>
          <a:off x="0" y="520580"/>
          <a:ext cx="7699063" cy="1121276"/>
        </a:xfrm>
        <a:prstGeom prst="rightArrow">
          <a:avLst>
            <a:gd name="adj1" fmla="val 50000"/>
            <a:gd name="adj2" fmla="val 5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78003" numCol="1" spcCol="1270" anchor="ctr" anchorCtr="0">
          <a:noAutofit/>
        </a:bodyPr>
        <a:lstStyle/>
        <a:p>
          <a:pPr marL="0" lvl="0" indent="0" algn="l" defTabSz="533400">
            <a:lnSpc>
              <a:spcPct val="90000"/>
            </a:lnSpc>
            <a:spcBef>
              <a:spcPct val="0"/>
            </a:spcBef>
            <a:spcAft>
              <a:spcPct val="35000"/>
            </a:spcAft>
            <a:buNone/>
          </a:pPr>
          <a:r>
            <a:rPr lang="fi-FI" sz="1200" kern="1200" dirty="0" err="1"/>
            <a:t>Sustainable</a:t>
          </a:r>
          <a:r>
            <a:rPr lang="fi-FI" sz="1200" kern="1200" dirty="0"/>
            <a:t>  </a:t>
          </a:r>
          <a:r>
            <a:rPr lang="fi-FI" sz="1200" kern="1200" dirty="0" err="1"/>
            <a:t>Development</a:t>
          </a:r>
          <a:r>
            <a:rPr lang="fi-FI" sz="1200" kern="1200" dirty="0"/>
            <a:t> (SD) </a:t>
          </a:r>
          <a:r>
            <a:rPr lang="fi-FI" sz="1200" kern="1200" dirty="0" err="1"/>
            <a:t>program</a:t>
          </a:r>
          <a:r>
            <a:rPr lang="fi-FI" sz="1200" kern="1200" dirty="0"/>
            <a:t> </a:t>
          </a:r>
          <a:r>
            <a:rPr lang="fi-FI" sz="1200" kern="1200" dirty="0" err="1"/>
            <a:t>since</a:t>
          </a:r>
          <a:r>
            <a:rPr lang="fi-FI" sz="1200" kern="1200" dirty="0"/>
            <a:t> 2012-&gt;</a:t>
          </a:r>
        </a:p>
      </dsp:txBody>
      <dsp:txXfrm>
        <a:off x="0" y="800899"/>
        <a:ext cx="7418744" cy="560638"/>
      </dsp:txXfrm>
    </dsp:sp>
    <dsp:sp modelId="{E8EDBD7B-CAB5-4604-A555-9D011A066697}">
      <dsp:nvSpPr>
        <dsp:cNvPr id="0" name=""/>
        <dsp:cNvSpPr/>
      </dsp:nvSpPr>
      <dsp:spPr>
        <a:xfrm>
          <a:off x="12710" y="1359844"/>
          <a:ext cx="2371311" cy="2159992"/>
        </a:xfrm>
        <a:prstGeom prst="rect">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 What does sustainable development (SD) mean for us in different teaching subject areas, projects, communication, management, operating culture... etc.</a:t>
          </a:r>
        </a:p>
        <a:p>
          <a:pPr marL="0" lvl="0" indent="0" algn="l" defTabSz="488950">
            <a:lnSpc>
              <a:spcPct val="90000"/>
            </a:lnSpc>
            <a:spcBef>
              <a:spcPct val="0"/>
            </a:spcBef>
            <a:spcAft>
              <a:spcPct val="35000"/>
            </a:spcAft>
            <a:buNone/>
          </a:pPr>
          <a:r>
            <a:rPr lang="en-US" sz="1100" kern="1200" dirty="0"/>
            <a:t>- Updating the sustainable development program annually </a:t>
          </a:r>
        </a:p>
        <a:p>
          <a:pPr marL="0" lvl="0" indent="0" algn="l" defTabSz="488950">
            <a:lnSpc>
              <a:spcPct val="90000"/>
            </a:lnSpc>
            <a:spcBef>
              <a:spcPct val="0"/>
            </a:spcBef>
            <a:spcAft>
              <a:spcPct val="35000"/>
            </a:spcAft>
            <a:buNone/>
          </a:pPr>
          <a:r>
            <a:rPr lang="en-US" sz="1100" kern="1200" dirty="0"/>
            <a:t>- Documentation of actions </a:t>
          </a:r>
        </a:p>
        <a:p>
          <a:pPr marL="0" lvl="0" indent="0" algn="l" defTabSz="488950">
            <a:lnSpc>
              <a:spcPct val="90000"/>
            </a:lnSpc>
            <a:spcBef>
              <a:spcPct val="0"/>
            </a:spcBef>
            <a:spcAft>
              <a:spcPct val="35000"/>
            </a:spcAft>
            <a:buNone/>
          </a:pPr>
          <a:r>
            <a:rPr lang="en-US" sz="1100" kern="1200" dirty="0"/>
            <a:t>- sustainable development coordinator, who is allocated hours and working time for development work</a:t>
          </a:r>
          <a:endParaRPr lang="fi-FI" sz="1100" kern="1200" dirty="0"/>
        </a:p>
        <a:p>
          <a:pPr marL="0" lvl="0" indent="0" algn="l" defTabSz="488950">
            <a:lnSpc>
              <a:spcPct val="90000"/>
            </a:lnSpc>
            <a:spcBef>
              <a:spcPct val="0"/>
            </a:spcBef>
            <a:spcAft>
              <a:spcPct val="35000"/>
            </a:spcAft>
            <a:buNone/>
          </a:pPr>
          <a:endParaRPr lang="fi-FI" sz="1100" kern="1200" dirty="0"/>
        </a:p>
      </dsp:txBody>
      <dsp:txXfrm>
        <a:off x="12710" y="1359844"/>
        <a:ext cx="2371311" cy="2159992"/>
      </dsp:txXfrm>
    </dsp:sp>
    <dsp:sp modelId="{274BBC1D-678A-4F18-B5BC-85CEF06D0AAE}">
      <dsp:nvSpPr>
        <dsp:cNvPr id="0" name=""/>
        <dsp:cNvSpPr/>
      </dsp:nvSpPr>
      <dsp:spPr>
        <a:xfrm>
          <a:off x="2371311" y="894338"/>
          <a:ext cx="5327751" cy="1121276"/>
        </a:xfrm>
        <a:prstGeom prst="rightArrow">
          <a:avLst>
            <a:gd name="adj1" fmla="val 50000"/>
            <a:gd name="adj2" fmla="val 5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78003" numCol="1" spcCol="1270" anchor="ctr" anchorCtr="0">
          <a:noAutofit/>
        </a:bodyPr>
        <a:lstStyle/>
        <a:p>
          <a:pPr marL="0" lvl="0" indent="0" algn="l" defTabSz="533400">
            <a:lnSpc>
              <a:spcPct val="90000"/>
            </a:lnSpc>
            <a:spcBef>
              <a:spcPct val="0"/>
            </a:spcBef>
            <a:spcAft>
              <a:spcPct val="35000"/>
            </a:spcAft>
            <a:buNone/>
          </a:pPr>
          <a:r>
            <a:rPr lang="fi-FI" sz="1200" kern="1200" dirty="0" err="1"/>
            <a:t>Annually</a:t>
          </a:r>
          <a:r>
            <a:rPr lang="fi-FI" sz="1200" kern="1200" dirty="0"/>
            <a:t> </a:t>
          </a:r>
          <a:r>
            <a:rPr lang="fi-FI" sz="1200" kern="1200" dirty="0" err="1"/>
            <a:t>self-evaluation</a:t>
          </a:r>
          <a:endParaRPr lang="fi-FI" sz="1200" kern="1200" dirty="0"/>
        </a:p>
      </dsp:txBody>
      <dsp:txXfrm>
        <a:off x="2371311" y="1174657"/>
        <a:ext cx="5047432" cy="560638"/>
      </dsp:txXfrm>
    </dsp:sp>
    <dsp:sp modelId="{8CD51FB3-D09A-461E-A294-76B75EA071E1}">
      <dsp:nvSpPr>
        <dsp:cNvPr id="0" name=""/>
        <dsp:cNvSpPr/>
      </dsp:nvSpPr>
      <dsp:spPr>
        <a:xfrm>
          <a:off x="2371311" y="1759005"/>
          <a:ext cx="2371311" cy="2159992"/>
        </a:xfrm>
        <a:prstGeom prst="rect">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dirty="0"/>
            <a:t>- </a:t>
          </a:r>
          <a:r>
            <a:rPr lang="fi-FI" sz="1100" kern="1200" dirty="0" err="1"/>
            <a:t>We</a:t>
          </a:r>
          <a:r>
            <a:rPr lang="fi-FI" sz="1100" kern="1200" dirty="0"/>
            <a:t> </a:t>
          </a:r>
          <a:r>
            <a:rPr lang="fi-FI" sz="1100" kern="1200" dirty="0" err="1"/>
            <a:t>have</a:t>
          </a:r>
          <a:r>
            <a:rPr lang="fi-FI" sz="1100" kern="1200" dirty="0"/>
            <a:t> a</a:t>
          </a:r>
          <a:r>
            <a:rPr lang="en-US" sz="1100" kern="1200" dirty="0" err="1"/>
            <a:t>nnual</a:t>
          </a:r>
          <a:r>
            <a:rPr lang="en-US" sz="1100" kern="1200" dirty="0"/>
            <a:t> self-evaluation day, where SD-actions are reviewed and new ones are planned.</a:t>
          </a:r>
          <a:endParaRPr lang="fi-FI" sz="1100" kern="1200" dirty="0"/>
        </a:p>
        <a:p>
          <a:pPr marL="0" lvl="0" indent="0" algn="l" defTabSz="488950">
            <a:lnSpc>
              <a:spcPct val="90000"/>
            </a:lnSpc>
            <a:spcBef>
              <a:spcPct val="0"/>
            </a:spcBef>
            <a:spcAft>
              <a:spcPct val="35000"/>
            </a:spcAft>
            <a:buNone/>
          </a:pPr>
          <a:r>
            <a:rPr lang="fi-FI" sz="1100" kern="1200" dirty="0"/>
            <a:t>- S</a:t>
          </a:r>
          <a:r>
            <a:rPr lang="en-US" sz="1100" kern="1200" dirty="0" err="1"/>
            <a:t>ustainable</a:t>
          </a:r>
          <a:r>
            <a:rPr lang="en-US" sz="1100" kern="1200" dirty="0"/>
            <a:t> development is brought up especially in public lectures, meetings, subject group meetings, communication. Partnerships are sought from </a:t>
          </a:r>
          <a:r>
            <a:rPr lang="en-US" sz="1100" kern="1200" dirty="0" err="1"/>
            <a:t>sustanainable</a:t>
          </a:r>
          <a:r>
            <a:rPr lang="en-US" sz="1100" kern="1200" dirty="0"/>
            <a:t> development operators</a:t>
          </a:r>
          <a:endParaRPr lang="fi-FI" sz="1100" kern="1200" dirty="0"/>
        </a:p>
        <a:p>
          <a:pPr marL="0" lvl="0" indent="0" algn="l" defTabSz="488950">
            <a:lnSpc>
              <a:spcPct val="90000"/>
            </a:lnSpc>
            <a:spcBef>
              <a:spcPct val="0"/>
            </a:spcBef>
            <a:spcAft>
              <a:spcPct val="35000"/>
            </a:spcAft>
            <a:buNone/>
          </a:pPr>
          <a:r>
            <a:rPr lang="fi-FI" sz="1100" kern="1200" dirty="0"/>
            <a:t>- </a:t>
          </a:r>
          <a:r>
            <a:rPr lang="en-US" sz="1100" kern="1200" dirty="0"/>
            <a:t>Participating in SD-projects and possible pilots, acquiring updated SD information and studying</a:t>
          </a:r>
          <a:endParaRPr lang="fi-FI" sz="1100" kern="1200" dirty="0"/>
        </a:p>
      </dsp:txBody>
      <dsp:txXfrm>
        <a:off x="2371311" y="1759005"/>
        <a:ext cx="2371311" cy="2159992"/>
      </dsp:txXfrm>
    </dsp:sp>
    <dsp:sp modelId="{2270CB7A-D03C-42DC-BF0B-D8ABA6F5A2BD}">
      <dsp:nvSpPr>
        <dsp:cNvPr id="0" name=""/>
        <dsp:cNvSpPr/>
      </dsp:nvSpPr>
      <dsp:spPr>
        <a:xfrm>
          <a:off x="4742622" y="1268097"/>
          <a:ext cx="2956440" cy="1121276"/>
        </a:xfrm>
        <a:prstGeom prst="rightArrow">
          <a:avLst>
            <a:gd name="adj1" fmla="val 50000"/>
            <a:gd name="adj2" fmla="val 5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78003" numCol="1" spcCol="1270" anchor="ctr" anchorCtr="0">
          <a:noAutofit/>
        </a:bodyPr>
        <a:lstStyle/>
        <a:p>
          <a:pPr marL="0" lvl="0" indent="0" algn="l" defTabSz="533400">
            <a:lnSpc>
              <a:spcPct val="90000"/>
            </a:lnSpc>
            <a:spcBef>
              <a:spcPct val="0"/>
            </a:spcBef>
            <a:spcAft>
              <a:spcPct val="35000"/>
            </a:spcAft>
            <a:buNone/>
          </a:pPr>
          <a:r>
            <a:rPr lang="fi-FI" sz="1200" kern="1200" dirty="0" err="1"/>
            <a:t>Auditing</a:t>
          </a:r>
          <a:r>
            <a:rPr lang="fi-FI" sz="1200" kern="1200" dirty="0"/>
            <a:t> 2014, 2017, 2020 and 2023</a:t>
          </a:r>
        </a:p>
      </dsp:txBody>
      <dsp:txXfrm>
        <a:off x="4742622" y="1548416"/>
        <a:ext cx="2676121" cy="560638"/>
      </dsp:txXfrm>
    </dsp:sp>
    <dsp:sp modelId="{BDAB5506-D8B7-46BB-903A-9F82C0B840E6}">
      <dsp:nvSpPr>
        <dsp:cNvPr id="0" name=""/>
        <dsp:cNvSpPr/>
      </dsp:nvSpPr>
      <dsp:spPr>
        <a:xfrm>
          <a:off x="4742622" y="2132764"/>
          <a:ext cx="2371311" cy="2128380"/>
        </a:xfrm>
        <a:prstGeom prst="rect">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We have participated in planning and piloted with OKKA and other liberal adult education </a:t>
          </a:r>
          <a:r>
            <a:rPr lang="en-US" sz="1100" kern="1200" dirty="0" err="1"/>
            <a:t>organisations</a:t>
          </a:r>
          <a:r>
            <a:rPr lang="en-US" sz="1100" kern="1200" dirty="0"/>
            <a:t> the audit criteria for liberal adult education in 2012. </a:t>
          </a:r>
        </a:p>
        <a:p>
          <a:pPr marL="0" lvl="0" indent="0" algn="l" defTabSz="488950">
            <a:lnSpc>
              <a:spcPct val="90000"/>
            </a:lnSpc>
            <a:spcBef>
              <a:spcPct val="0"/>
            </a:spcBef>
            <a:spcAft>
              <a:spcPct val="35000"/>
            </a:spcAft>
            <a:buNone/>
          </a:pPr>
          <a:r>
            <a:rPr lang="en-US" sz="1100" kern="1200" dirty="0"/>
            <a:t>-Auditor qualification 2014. </a:t>
          </a:r>
        </a:p>
        <a:p>
          <a:pPr marL="0" lvl="0" indent="0" algn="l" defTabSz="488950">
            <a:lnSpc>
              <a:spcPct val="90000"/>
            </a:lnSpc>
            <a:spcBef>
              <a:spcPct val="0"/>
            </a:spcBef>
            <a:spcAft>
              <a:spcPct val="35000"/>
            </a:spcAft>
            <a:buNone/>
          </a:pPr>
          <a:r>
            <a:rPr lang="en-US" sz="1100" kern="1200" dirty="0"/>
            <a:t>At </a:t>
          </a:r>
          <a:r>
            <a:rPr lang="en-US" sz="1100" kern="1200" dirty="0" err="1"/>
            <a:t>Kaukametsä</a:t>
          </a:r>
          <a:r>
            <a:rPr lang="en-US" sz="1100" kern="1200" dirty="0"/>
            <a:t> liberal adult education college, the first audit in 2014 was the busiest. Over the years, the assessment forms and evaluation methods of audits have become more future- and development-oriented.</a:t>
          </a:r>
        </a:p>
      </dsp:txBody>
      <dsp:txXfrm>
        <a:off x="4742622" y="2132764"/>
        <a:ext cx="2371311" cy="212838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76B27-D1CB-4DCB-9362-FFBE4A9DA677}" type="datetimeFigureOut">
              <a:rPr lang="fi-FI" smtClean="0"/>
              <a:t>12.4.2024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734B4-BC9C-47E5-9708-D68F03B1745D}" type="slidenum">
              <a:rPr lang="fi-FI" smtClean="0"/>
              <a:t>‹#›</a:t>
            </a:fld>
            <a:endParaRPr lang="fi-FI"/>
          </a:p>
        </p:txBody>
      </p:sp>
    </p:spTree>
    <p:extLst>
      <p:ext uri="{BB962C8B-B14F-4D97-AF65-F5344CB8AC3E}">
        <p14:creationId xmlns:p14="http://schemas.microsoft.com/office/powerpoint/2010/main" val="132560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CCDCFC-3E93-A015-E63E-20F5E777CE3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F689CC1-C9A0-958B-B123-52DB40BE9E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D743B23-AD3D-4492-F0FD-F1E24503E31F}"/>
              </a:ext>
            </a:extLst>
          </p:cNvPr>
          <p:cNvSpPr>
            <a:spLocks noGrp="1"/>
          </p:cNvSpPr>
          <p:nvPr>
            <p:ph type="dt" sz="half" idx="10"/>
          </p:nvPr>
        </p:nvSpPr>
        <p:spPr/>
        <p:txBody>
          <a:bodyPr/>
          <a:lstStyle/>
          <a:p>
            <a:fld id="{A0AAD958-5543-485A-9C0F-B11F82649E3E}" type="datetimeFigureOut">
              <a:rPr lang="fi-FI" smtClean="0"/>
              <a:t>12.4.2024</a:t>
            </a:fld>
            <a:endParaRPr lang="fi-FI"/>
          </a:p>
        </p:txBody>
      </p:sp>
      <p:sp>
        <p:nvSpPr>
          <p:cNvPr id="5" name="Alatunnisteen paikkamerkki 4">
            <a:extLst>
              <a:ext uri="{FF2B5EF4-FFF2-40B4-BE49-F238E27FC236}">
                <a16:creationId xmlns:a16="http://schemas.microsoft.com/office/drawing/2014/main" id="{75729420-000A-0A8E-7585-4F90CF032A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58D2933-B957-F892-9E17-FD83491CAB14}"/>
              </a:ext>
            </a:extLst>
          </p:cNvPr>
          <p:cNvSpPr>
            <a:spLocks noGrp="1"/>
          </p:cNvSpPr>
          <p:nvPr>
            <p:ph type="sldNum" sz="quarter" idx="12"/>
          </p:nvPr>
        </p:nvSpPr>
        <p:spPr/>
        <p:txBody>
          <a:bodyPr/>
          <a:lstStyle/>
          <a:p>
            <a:fld id="{07260DF4-B7F4-40F3-802E-8A4888F635CD}" type="slidenum">
              <a:rPr lang="fi-FI" smtClean="0"/>
              <a:t>‹#›</a:t>
            </a:fld>
            <a:endParaRPr lang="fi-FI"/>
          </a:p>
        </p:txBody>
      </p:sp>
    </p:spTree>
    <p:extLst>
      <p:ext uri="{BB962C8B-B14F-4D97-AF65-F5344CB8AC3E}">
        <p14:creationId xmlns:p14="http://schemas.microsoft.com/office/powerpoint/2010/main" val="351662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83C42D-B62B-A6D7-4E28-01B6E21867B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4A2C181-180E-2327-4A71-316C51E3079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F63D11-0428-9497-E136-331B49AA1F87}"/>
              </a:ext>
            </a:extLst>
          </p:cNvPr>
          <p:cNvSpPr>
            <a:spLocks noGrp="1"/>
          </p:cNvSpPr>
          <p:nvPr>
            <p:ph type="dt" sz="half" idx="10"/>
          </p:nvPr>
        </p:nvSpPr>
        <p:spPr/>
        <p:txBody>
          <a:bodyPr/>
          <a:lstStyle/>
          <a:p>
            <a:fld id="{A0AAD958-5543-485A-9C0F-B11F82649E3E}" type="datetimeFigureOut">
              <a:rPr lang="fi-FI" smtClean="0"/>
              <a:t>12.4.2024</a:t>
            </a:fld>
            <a:endParaRPr lang="fi-FI"/>
          </a:p>
        </p:txBody>
      </p:sp>
      <p:sp>
        <p:nvSpPr>
          <p:cNvPr id="5" name="Alatunnisteen paikkamerkki 4">
            <a:extLst>
              <a:ext uri="{FF2B5EF4-FFF2-40B4-BE49-F238E27FC236}">
                <a16:creationId xmlns:a16="http://schemas.microsoft.com/office/drawing/2014/main" id="{63E20E90-3326-1DDB-B09F-7C2B143974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56CC3A0-080F-FBB5-D9E7-A16DAD2D6B62}"/>
              </a:ext>
            </a:extLst>
          </p:cNvPr>
          <p:cNvSpPr>
            <a:spLocks noGrp="1"/>
          </p:cNvSpPr>
          <p:nvPr>
            <p:ph type="sldNum" sz="quarter" idx="12"/>
          </p:nvPr>
        </p:nvSpPr>
        <p:spPr/>
        <p:txBody>
          <a:bodyPr/>
          <a:lstStyle/>
          <a:p>
            <a:fld id="{07260DF4-B7F4-40F3-802E-8A4888F635CD}" type="slidenum">
              <a:rPr lang="fi-FI" smtClean="0"/>
              <a:t>‹#›</a:t>
            </a:fld>
            <a:endParaRPr lang="fi-FI"/>
          </a:p>
        </p:txBody>
      </p:sp>
    </p:spTree>
    <p:extLst>
      <p:ext uri="{BB962C8B-B14F-4D97-AF65-F5344CB8AC3E}">
        <p14:creationId xmlns:p14="http://schemas.microsoft.com/office/powerpoint/2010/main" val="368417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CE02AF4-B4F1-E228-615D-4E5A0798A6F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53E068B-5DE1-AFD2-F2F8-5F7BA21B76D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0092C1C-0606-00FB-9649-25E06F349011}"/>
              </a:ext>
            </a:extLst>
          </p:cNvPr>
          <p:cNvSpPr>
            <a:spLocks noGrp="1"/>
          </p:cNvSpPr>
          <p:nvPr>
            <p:ph type="dt" sz="half" idx="10"/>
          </p:nvPr>
        </p:nvSpPr>
        <p:spPr/>
        <p:txBody>
          <a:bodyPr/>
          <a:lstStyle/>
          <a:p>
            <a:fld id="{A0AAD958-5543-485A-9C0F-B11F82649E3E}" type="datetimeFigureOut">
              <a:rPr lang="fi-FI" smtClean="0"/>
              <a:t>12.4.2024</a:t>
            </a:fld>
            <a:endParaRPr lang="fi-FI"/>
          </a:p>
        </p:txBody>
      </p:sp>
      <p:sp>
        <p:nvSpPr>
          <p:cNvPr id="5" name="Alatunnisteen paikkamerkki 4">
            <a:extLst>
              <a:ext uri="{FF2B5EF4-FFF2-40B4-BE49-F238E27FC236}">
                <a16:creationId xmlns:a16="http://schemas.microsoft.com/office/drawing/2014/main" id="{3E27619A-411B-D8D8-E615-E5192F1FB0B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AF2E9AE-C27E-0DFF-6AE7-A5203A8BB392}"/>
              </a:ext>
            </a:extLst>
          </p:cNvPr>
          <p:cNvSpPr>
            <a:spLocks noGrp="1"/>
          </p:cNvSpPr>
          <p:nvPr>
            <p:ph type="sldNum" sz="quarter" idx="12"/>
          </p:nvPr>
        </p:nvSpPr>
        <p:spPr/>
        <p:txBody>
          <a:bodyPr/>
          <a:lstStyle/>
          <a:p>
            <a:fld id="{07260DF4-B7F4-40F3-802E-8A4888F635CD}" type="slidenum">
              <a:rPr lang="fi-FI" smtClean="0"/>
              <a:t>‹#›</a:t>
            </a:fld>
            <a:endParaRPr lang="fi-FI"/>
          </a:p>
        </p:txBody>
      </p:sp>
    </p:spTree>
    <p:extLst>
      <p:ext uri="{BB962C8B-B14F-4D97-AF65-F5344CB8AC3E}">
        <p14:creationId xmlns:p14="http://schemas.microsoft.com/office/powerpoint/2010/main" val="238032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423916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717C42-4C1B-2C45-8BF1-8651DC058A3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DBFC148-4C6C-3E6A-B5D5-D730BBB1375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FFF8A65-89E2-E50D-316C-1FCDF7595ACA}"/>
              </a:ext>
            </a:extLst>
          </p:cNvPr>
          <p:cNvSpPr>
            <a:spLocks noGrp="1"/>
          </p:cNvSpPr>
          <p:nvPr>
            <p:ph type="dt" sz="half" idx="10"/>
          </p:nvPr>
        </p:nvSpPr>
        <p:spPr/>
        <p:txBody>
          <a:bodyPr/>
          <a:lstStyle/>
          <a:p>
            <a:fld id="{A0AAD958-5543-485A-9C0F-B11F82649E3E}" type="datetimeFigureOut">
              <a:rPr lang="fi-FI" smtClean="0"/>
              <a:t>12.4.2024</a:t>
            </a:fld>
            <a:endParaRPr lang="fi-FI"/>
          </a:p>
        </p:txBody>
      </p:sp>
      <p:sp>
        <p:nvSpPr>
          <p:cNvPr id="5" name="Alatunnisteen paikkamerkki 4">
            <a:extLst>
              <a:ext uri="{FF2B5EF4-FFF2-40B4-BE49-F238E27FC236}">
                <a16:creationId xmlns:a16="http://schemas.microsoft.com/office/drawing/2014/main" id="{E361645F-3D5B-4124-E627-8A1C001FB25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7D1F3D5-AA6E-0389-3F3C-64D48555869A}"/>
              </a:ext>
            </a:extLst>
          </p:cNvPr>
          <p:cNvSpPr>
            <a:spLocks noGrp="1"/>
          </p:cNvSpPr>
          <p:nvPr>
            <p:ph type="sldNum" sz="quarter" idx="12"/>
          </p:nvPr>
        </p:nvSpPr>
        <p:spPr/>
        <p:txBody>
          <a:bodyPr/>
          <a:lstStyle/>
          <a:p>
            <a:fld id="{07260DF4-B7F4-40F3-802E-8A4888F635CD}" type="slidenum">
              <a:rPr lang="fi-FI" smtClean="0"/>
              <a:t>‹#›</a:t>
            </a:fld>
            <a:endParaRPr lang="fi-FI"/>
          </a:p>
        </p:txBody>
      </p:sp>
    </p:spTree>
    <p:extLst>
      <p:ext uri="{BB962C8B-B14F-4D97-AF65-F5344CB8AC3E}">
        <p14:creationId xmlns:p14="http://schemas.microsoft.com/office/powerpoint/2010/main" val="244117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87DE9E-A65A-8C21-63D1-D251207EB75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2F64D82E-B6AA-A960-31C8-E8E2D2B65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1294FF4-A51F-A5D4-1E42-E94A784A8569}"/>
              </a:ext>
            </a:extLst>
          </p:cNvPr>
          <p:cNvSpPr>
            <a:spLocks noGrp="1"/>
          </p:cNvSpPr>
          <p:nvPr>
            <p:ph type="dt" sz="half" idx="10"/>
          </p:nvPr>
        </p:nvSpPr>
        <p:spPr/>
        <p:txBody>
          <a:bodyPr/>
          <a:lstStyle/>
          <a:p>
            <a:fld id="{A0AAD958-5543-485A-9C0F-B11F82649E3E}" type="datetimeFigureOut">
              <a:rPr lang="fi-FI" smtClean="0"/>
              <a:t>12.4.2024</a:t>
            </a:fld>
            <a:endParaRPr lang="fi-FI"/>
          </a:p>
        </p:txBody>
      </p:sp>
      <p:sp>
        <p:nvSpPr>
          <p:cNvPr id="5" name="Alatunnisteen paikkamerkki 4">
            <a:extLst>
              <a:ext uri="{FF2B5EF4-FFF2-40B4-BE49-F238E27FC236}">
                <a16:creationId xmlns:a16="http://schemas.microsoft.com/office/drawing/2014/main" id="{B7DF414E-1A39-6EBB-8733-DBEEE61793C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921187C-15C0-C787-6F4C-61D132C6A267}"/>
              </a:ext>
            </a:extLst>
          </p:cNvPr>
          <p:cNvSpPr>
            <a:spLocks noGrp="1"/>
          </p:cNvSpPr>
          <p:nvPr>
            <p:ph type="sldNum" sz="quarter" idx="12"/>
          </p:nvPr>
        </p:nvSpPr>
        <p:spPr/>
        <p:txBody>
          <a:bodyPr/>
          <a:lstStyle/>
          <a:p>
            <a:fld id="{07260DF4-B7F4-40F3-802E-8A4888F635CD}" type="slidenum">
              <a:rPr lang="fi-FI" smtClean="0"/>
              <a:t>‹#›</a:t>
            </a:fld>
            <a:endParaRPr lang="fi-FI"/>
          </a:p>
        </p:txBody>
      </p:sp>
    </p:spTree>
    <p:extLst>
      <p:ext uri="{BB962C8B-B14F-4D97-AF65-F5344CB8AC3E}">
        <p14:creationId xmlns:p14="http://schemas.microsoft.com/office/powerpoint/2010/main" val="392781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A57DF7-4B7A-F387-3ADA-EC1FAEBC860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452645F-5175-C865-98A6-AA703E84B18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E295956-1C6D-1561-840F-59B6AAAEFF2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D9B24FD-C665-3C17-FCA1-B0B6230C2312}"/>
              </a:ext>
            </a:extLst>
          </p:cNvPr>
          <p:cNvSpPr>
            <a:spLocks noGrp="1"/>
          </p:cNvSpPr>
          <p:nvPr>
            <p:ph type="dt" sz="half" idx="10"/>
          </p:nvPr>
        </p:nvSpPr>
        <p:spPr/>
        <p:txBody>
          <a:bodyPr/>
          <a:lstStyle/>
          <a:p>
            <a:fld id="{A0AAD958-5543-485A-9C0F-B11F82649E3E}" type="datetimeFigureOut">
              <a:rPr lang="fi-FI" smtClean="0"/>
              <a:t>12.4.2024</a:t>
            </a:fld>
            <a:endParaRPr lang="fi-FI"/>
          </a:p>
        </p:txBody>
      </p:sp>
      <p:sp>
        <p:nvSpPr>
          <p:cNvPr id="6" name="Alatunnisteen paikkamerkki 5">
            <a:extLst>
              <a:ext uri="{FF2B5EF4-FFF2-40B4-BE49-F238E27FC236}">
                <a16:creationId xmlns:a16="http://schemas.microsoft.com/office/drawing/2014/main" id="{5564675D-F995-8ECF-1A78-22AA3CE68C7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87790ED-54C7-DAC1-0C90-BE27AD2AB7F4}"/>
              </a:ext>
            </a:extLst>
          </p:cNvPr>
          <p:cNvSpPr>
            <a:spLocks noGrp="1"/>
          </p:cNvSpPr>
          <p:nvPr>
            <p:ph type="sldNum" sz="quarter" idx="12"/>
          </p:nvPr>
        </p:nvSpPr>
        <p:spPr/>
        <p:txBody>
          <a:bodyPr/>
          <a:lstStyle/>
          <a:p>
            <a:fld id="{07260DF4-B7F4-40F3-802E-8A4888F635CD}" type="slidenum">
              <a:rPr lang="fi-FI" smtClean="0"/>
              <a:t>‹#›</a:t>
            </a:fld>
            <a:endParaRPr lang="fi-FI"/>
          </a:p>
        </p:txBody>
      </p:sp>
    </p:spTree>
    <p:extLst>
      <p:ext uri="{BB962C8B-B14F-4D97-AF65-F5344CB8AC3E}">
        <p14:creationId xmlns:p14="http://schemas.microsoft.com/office/powerpoint/2010/main" val="392269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1E91DF-A09B-340D-EA72-7293FD5E42D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CC645A2-2109-C203-B186-3809C4C24A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5A96FFA-5DBB-47D8-F1A2-FCAC04A7581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068AAB6-2CFC-98C6-AAE3-3F289D18EF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4AD3BC3-2CF7-A242-7392-76A36085D65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3C3C3FE-CF35-CEEA-2907-E1AE66D079C4}"/>
              </a:ext>
            </a:extLst>
          </p:cNvPr>
          <p:cNvSpPr>
            <a:spLocks noGrp="1"/>
          </p:cNvSpPr>
          <p:nvPr>
            <p:ph type="dt" sz="half" idx="10"/>
          </p:nvPr>
        </p:nvSpPr>
        <p:spPr/>
        <p:txBody>
          <a:bodyPr/>
          <a:lstStyle/>
          <a:p>
            <a:fld id="{A0AAD958-5543-485A-9C0F-B11F82649E3E}" type="datetimeFigureOut">
              <a:rPr lang="fi-FI" smtClean="0"/>
              <a:t>12.4.2024</a:t>
            </a:fld>
            <a:endParaRPr lang="fi-FI"/>
          </a:p>
        </p:txBody>
      </p:sp>
      <p:sp>
        <p:nvSpPr>
          <p:cNvPr id="8" name="Alatunnisteen paikkamerkki 7">
            <a:extLst>
              <a:ext uri="{FF2B5EF4-FFF2-40B4-BE49-F238E27FC236}">
                <a16:creationId xmlns:a16="http://schemas.microsoft.com/office/drawing/2014/main" id="{FC904FBF-13EA-B107-73BE-26D125CBB2A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1EDD5B1-B2C7-7D8C-B32B-5CAE53E4A9E0}"/>
              </a:ext>
            </a:extLst>
          </p:cNvPr>
          <p:cNvSpPr>
            <a:spLocks noGrp="1"/>
          </p:cNvSpPr>
          <p:nvPr>
            <p:ph type="sldNum" sz="quarter" idx="12"/>
          </p:nvPr>
        </p:nvSpPr>
        <p:spPr/>
        <p:txBody>
          <a:bodyPr/>
          <a:lstStyle/>
          <a:p>
            <a:fld id="{07260DF4-B7F4-40F3-802E-8A4888F635CD}" type="slidenum">
              <a:rPr lang="fi-FI" smtClean="0"/>
              <a:t>‹#›</a:t>
            </a:fld>
            <a:endParaRPr lang="fi-FI"/>
          </a:p>
        </p:txBody>
      </p:sp>
    </p:spTree>
    <p:extLst>
      <p:ext uri="{BB962C8B-B14F-4D97-AF65-F5344CB8AC3E}">
        <p14:creationId xmlns:p14="http://schemas.microsoft.com/office/powerpoint/2010/main" val="373835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0D51D8-DCFD-5D80-9E96-256D4030944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A30B02B-89C6-26CC-D6F4-64EB51A6A7B9}"/>
              </a:ext>
            </a:extLst>
          </p:cNvPr>
          <p:cNvSpPr>
            <a:spLocks noGrp="1"/>
          </p:cNvSpPr>
          <p:nvPr>
            <p:ph type="dt" sz="half" idx="10"/>
          </p:nvPr>
        </p:nvSpPr>
        <p:spPr/>
        <p:txBody>
          <a:bodyPr/>
          <a:lstStyle/>
          <a:p>
            <a:fld id="{A0AAD958-5543-485A-9C0F-B11F82649E3E}" type="datetimeFigureOut">
              <a:rPr lang="fi-FI" smtClean="0"/>
              <a:t>12.4.2024</a:t>
            </a:fld>
            <a:endParaRPr lang="fi-FI"/>
          </a:p>
        </p:txBody>
      </p:sp>
      <p:sp>
        <p:nvSpPr>
          <p:cNvPr id="4" name="Alatunnisteen paikkamerkki 3">
            <a:extLst>
              <a:ext uri="{FF2B5EF4-FFF2-40B4-BE49-F238E27FC236}">
                <a16:creationId xmlns:a16="http://schemas.microsoft.com/office/drawing/2014/main" id="{99F47E6B-0023-D201-5BE4-4B2B1EE9539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B692171-95CF-D177-956E-5E3E1AF80B4D}"/>
              </a:ext>
            </a:extLst>
          </p:cNvPr>
          <p:cNvSpPr>
            <a:spLocks noGrp="1"/>
          </p:cNvSpPr>
          <p:nvPr>
            <p:ph type="sldNum" sz="quarter" idx="12"/>
          </p:nvPr>
        </p:nvSpPr>
        <p:spPr/>
        <p:txBody>
          <a:bodyPr/>
          <a:lstStyle/>
          <a:p>
            <a:fld id="{07260DF4-B7F4-40F3-802E-8A4888F635CD}" type="slidenum">
              <a:rPr lang="fi-FI" smtClean="0"/>
              <a:t>‹#›</a:t>
            </a:fld>
            <a:endParaRPr lang="fi-FI"/>
          </a:p>
        </p:txBody>
      </p:sp>
    </p:spTree>
    <p:extLst>
      <p:ext uri="{BB962C8B-B14F-4D97-AF65-F5344CB8AC3E}">
        <p14:creationId xmlns:p14="http://schemas.microsoft.com/office/powerpoint/2010/main" val="412569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9DC56C3-6AD2-7CFA-2632-12C80E2D0342}"/>
              </a:ext>
            </a:extLst>
          </p:cNvPr>
          <p:cNvSpPr>
            <a:spLocks noGrp="1"/>
          </p:cNvSpPr>
          <p:nvPr>
            <p:ph type="dt" sz="half" idx="10"/>
          </p:nvPr>
        </p:nvSpPr>
        <p:spPr/>
        <p:txBody>
          <a:bodyPr/>
          <a:lstStyle/>
          <a:p>
            <a:fld id="{A0AAD958-5543-485A-9C0F-B11F82649E3E}" type="datetimeFigureOut">
              <a:rPr lang="fi-FI" smtClean="0"/>
              <a:t>12.4.2024</a:t>
            </a:fld>
            <a:endParaRPr lang="fi-FI"/>
          </a:p>
        </p:txBody>
      </p:sp>
      <p:sp>
        <p:nvSpPr>
          <p:cNvPr id="3" name="Alatunnisteen paikkamerkki 2">
            <a:extLst>
              <a:ext uri="{FF2B5EF4-FFF2-40B4-BE49-F238E27FC236}">
                <a16:creationId xmlns:a16="http://schemas.microsoft.com/office/drawing/2014/main" id="{2D0D93A2-C526-104D-2160-8B1050B1FDD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3C34C22-99D9-3660-06BE-3A315E054AD7}"/>
              </a:ext>
            </a:extLst>
          </p:cNvPr>
          <p:cNvSpPr>
            <a:spLocks noGrp="1"/>
          </p:cNvSpPr>
          <p:nvPr>
            <p:ph type="sldNum" sz="quarter" idx="12"/>
          </p:nvPr>
        </p:nvSpPr>
        <p:spPr/>
        <p:txBody>
          <a:bodyPr/>
          <a:lstStyle/>
          <a:p>
            <a:fld id="{07260DF4-B7F4-40F3-802E-8A4888F635CD}" type="slidenum">
              <a:rPr lang="fi-FI" smtClean="0"/>
              <a:t>‹#›</a:t>
            </a:fld>
            <a:endParaRPr lang="fi-FI"/>
          </a:p>
        </p:txBody>
      </p:sp>
    </p:spTree>
    <p:extLst>
      <p:ext uri="{BB962C8B-B14F-4D97-AF65-F5344CB8AC3E}">
        <p14:creationId xmlns:p14="http://schemas.microsoft.com/office/powerpoint/2010/main" val="45856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32EB0C-5FF2-C4C3-39E0-9964580FE69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290DD72-D2E5-F735-E920-9E84662986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A00FAD-F45E-F282-A261-0018B9163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855EAE2-F3B0-AA89-7E09-2E1FC6C62407}"/>
              </a:ext>
            </a:extLst>
          </p:cNvPr>
          <p:cNvSpPr>
            <a:spLocks noGrp="1"/>
          </p:cNvSpPr>
          <p:nvPr>
            <p:ph type="dt" sz="half" idx="10"/>
          </p:nvPr>
        </p:nvSpPr>
        <p:spPr/>
        <p:txBody>
          <a:bodyPr/>
          <a:lstStyle/>
          <a:p>
            <a:fld id="{A0AAD958-5543-485A-9C0F-B11F82649E3E}" type="datetimeFigureOut">
              <a:rPr lang="fi-FI" smtClean="0"/>
              <a:t>12.4.2024</a:t>
            </a:fld>
            <a:endParaRPr lang="fi-FI"/>
          </a:p>
        </p:txBody>
      </p:sp>
      <p:sp>
        <p:nvSpPr>
          <p:cNvPr id="6" name="Alatunnisteen paikkamerkki 5">
            <a:extLst>
              <a:ext uri="{FF2B5EF4-FFF2-40B4-BE49-F238E27FC236}">
                <a16:creationId xmlns:a16="http://schemas.microsoft.com/office/drawing/2014/main" id="{F27EF64B-9057-8CBE-3A22-EC267F3A6F6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608A128-0FAA-2CDE-1498-A8D7782477D2}"/>
              </a:ext>
            </a:extLst>
          </p:cNvPr>
          <p:cNvSpPr>
            <a:spLocks noGrp="1"/>
          </p:cNvSpPr>
          <p:nvPr>
            <p:ph type="sldNum" sz="quarter" idx="12"/>
          </p:nvPr>
        </p:nvSpPr>
        <p:spPr/>
        <p:txBody>
          <a:bodyPr/>
          <a:lstStyle/>
          <a:p>
            <a:fld id="{07260DF4-B7F4-40F3-802E-8A4888F635CD}" type="slidenum">
              <a:rPr lang="fi-FI" smtClean="0"/>
              <a:t>‹#›</a:t>
            </a:fld>
            <a:endParaRPr lang="fi-FI"/>
          </a:p>
        </p:txBody>
      </p:sp>
    </p:spTree>
    <p:extLst>
      <p:ext uri="{BB962C8B-B14F-4D97-AF65-F5344CB8AC3E}">
        <p14:creationId xmlns:p14="http://schemas.microsoft.com/office/powerpoint/2010/main" val="342703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CA2C45-3DA9-0DFA-92CB-C3F49AF2507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2A77D45-F7E6-24A0-C279-1E796D4BB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5B46CCF-E2DD-100C-C259-C2D711031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2471181-2D7B-BF92-3875-E07E04A3840D}"/>
              </a:ext>
            </a:extLst>
          </p:cNvPr>
          <p:cNvSpPr>
            <a:spLocks noGrp="1"/>
          </p:cNvSpPr>
          <p:nvPr>
            <p:ph type="dt" sz="half" idx="10"/>
          </p:nvPr>
        </p:nvSpPr>
        <p:spPr/>
        <p:txBody>
          <a:bodyPr/>
          <a:lstStyle/>
          <a:p>
            <a:fld id="{A0AAD958-5543-485A-9C0F-B11F82649E3E}" type="datetimeFigureOut">
              <a:rPr lang="fi-FI" smtClean="0"/>
              <a:t>12.4.2024</a:t>
            </a:fld>
            <a:endParaRPr lang="fi-FI"/>
          </a:p>
        </p:txBody>
      </p:sp>
      <p:sp>
        <p:nvSpPr>
          <p:cNvPr id="6" name="Alatunnisteen paikkamerkki 5">
            <a:extLst>
              <a:ext uri="{FF2B5EF4-FFF2-40B4-BE49-F238E27FC236}">
                <a16:creationId xmlns:a16="http://schemas.microsoft.com/office/drawing/2014/main" id="{92783F94-369C-29C2-3879-361887D46F7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D3F70A1-8E92-EE59-7BBF-896A2C54A935}"/>
              </a:ext>
            </a:extLst>
          </p:cNvPr>
          <p:cNvSpPr>
            <a:spLocks noGrp="1"/>
          </p:cNvSpPr>
          <p:nvPr>
            <p:ph type="sldNum" sz="quarter" idx="12"/>
          </p:nvPr>
        </p:nvSpPr>
        <p:spPr/>
        <p:txBody>
          <a:bodyPr/>
          <a:lstStyle/>
          <a:p>
            <a:fld id="{07260DF4-B7F4-40F3-802E-8A4888F635CD}" type="slidenum">
              <a:rPr lang="fi-FI" smtClean="0"/>
              <a:t>‹#›</a:t>
            </a:fld>
            <a:endParaRPr lang="fi-FI"/>
          </a:p>
        </p:txBody>
      </p:sp>
    </p:spTree>
    <p:extLst>
      <p:ext uri="{BB962C8B-B14F-4D97-AF65-F5344CB8AC3E}">
        <p14:creationId xmlns:p14="http://schemas.microsoft.com/office/powerpoint/2010/main" val="171615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95C6643-9127-766D-8743-EEB89E82CF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4F18F63-E068-58C9-9069-394CBD8DBF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2AD3BB1-B848-7CA9-472E-366FE73A3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AD958-5543-485A-9C0F-B11F82649E3E}" type="datetimeFigureOut">
              <a:rPr lang="fi-FI" smtClean="0"/>
              <a:t>12.4.2024</a:t>
            </a:fld>
            <a:endParaRPr lang="fi-FI"/>
          </a:p>
        </p:txBody>
      </p:sp>
      <p:sp>
        <p:nvSpPr>
          <p:cNvPr id="5" name="Alatunnisteen paikkamerkki 4">
            <a:extLst>
              <a:ext uri="{FF2B5EF4-FFF2-40B4-BE49-F238E27FC236}">
                <a16:creationId xmlns:a16="http://schemas.microsoft.com/office/drawing/2014/main" id="{91606888-9D3A-EA9F-631F-563A6A345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05EE3BC-8B3E-6971-56E4-46F96D32D5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60DF4-B7F4-40F3-802E-8A4888F635CD}" type="slidenum">
              <a:rPr lang="fi-FI" smtClean="0"/>
              <a:t>‹#›</a:t>
            </a:fld>
            <a:endParaRPr lang="fi-FI"/>
          </a:p>
        </p:txBody>
      </p:sp>
    </p:spTree>
    <p:extLst>
      <p:ext uri="{BB962C8B-B14F-4D97-AF65-F5344CB8AC3E}">
        <p14:creationId xmlns:p14="http://schemas.microsoft.com/office/powerpoint/2010/main" val="177867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tmp"/><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32F9775C-7310-2ACB-8224-6F14FC4411B7}"/>
              </a:ext>
            </a:extLst>
          </p:cNvPr>
          <p:cNvSpPr txBox="1">
            <a:spLocks/>
          </p:cNvSpPr>
          <p:nvPr/>
        </p:nvSpPr>
        <p:spPr>
          <a:xfrm>
            <a:off x="2070100" y="352425"/>
            <a:ext cx="8547100" cy="132556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400" b="1" dirty="0" err="1">
                <a:solidFill>
                  <a:schemeClr val="accent6">
                    <a:lumMod val="75000"/>
                  </a:schemeClr>
                </a:solidFill>
                <a:latin typeface="Calibri" panose="020F0502020204030204" pitchFamily="34" charset="0"/>
                <a:ea typeface="Calibri" panose="020F0502020204030204" pitchFamily="34" charset="0"/>
              </a:rPr>
              <a:t>Indicators</a:t>
            </a:r>
            <a:r>
              <a:rPr lang="fi-FI" sz="4400" b="1" dirty="0">
                <a:solidFill>
                  <a:schemeClr val="accent6">
                    <a:lumMod val="75000"/>
                  </a:schemeClr>
                </a:solidFill>
                <a:latin typeface="Calibri" panose="020F0502020204030204" pitchFamily="34" charset="0"/>
                <a:ea typeface="Calibri" panose="020F0502020204030204" pitchFamily="34" charset="0"/>
              </a:rPr>
              <a:t> for a </a:t>
            </a:r>
            <a:r>
              <a:rPr lang="fi-FI" sz="4400" b="1" dirty="0" err="1">
                <a:solidFill>
                  <a:schemeClr val="accent6">
                    <a:lumMod val="75000"/>
                  </a:schemeClr>
                </a:solidFill>
                <a:latin typeface="Calibri" panose="020F0502020204030204" pitchFamily="34" charset="0"/>
                <a:ea typeface="Calibri" panose="020F0502020204030204" pitchFamily="34" charset="0"/>
              </a:rPr>
              <a:t>Sustainable</a:t>
            </a:r>
            <a:r>
              <a:rPr lang="fi-FI" sz="4400" b="1" dirty="0">
                <a:solidFill>
                  <a:schemeClr val="accent6">
                    <a:lumMod val="75000"/>
                  </a:schemeClr>
                </a:solidFill>
                <a:latin typeface="Calibri" panose="020F0502020204030204" pitchFamily="34" charset="0"/>
                <a:ea typeface="Calibri" panose="020F0502020204030204" pitchFamily="34" charset="0"/>
              </a:rPr>
              <a:t> </a:t>
            </a:r>
            <a:r>
              <a:rPr lang="fi-FI" sz="4400" b="1" dirty="0" err="1">
                <a:solidFill>
                  <a:schemeClr val="accent6">
                    <a:lumMod val="75000"/>
                  </a:schemeClr>
                </a:solidFill>
                <a:latin typeface="Calibri" panose="020F0502020204030204" pitchFamily="34" charset="0"/>
                <a:ea typeface="Calibri" panose="020F0502020204030204" pitchFamily="34" charset="0"/>
              </a:rPr>
              <a:t>Future</a:t>
            </a:r>
            <a:br>
              <a:rPr lang="fi-FI" sz="4400" dirty="0">
                <a:solidFill>
                  <a:srgbClr val="7030A0"/>
                </a:solidFill>
              </a:rPr>
            </a:br>
            <a:endParaRPr lang="fi-FI" dirty="0"/>
          </a:p>
        </p:txBody>
      </p:sp>
      <p:pic>
        <p:nvPicPr>
          <p:cNvPr id="5" name="Sisällön paikkamerkki 4" descr="Kuva, joka sisältää kohteen muotoilu&#10;&#10;Kuvaus luotu automaattisesti, matala luotettavuus">
            <a:extLst>
              <a:ext uri="{FF2B5EF4-FFF2-40B4-BE49-F238E27FC236}">
                <a16:creationId xmlns:a16="http://schemas.microsoft.com/office/drawing/2014/main" id="{7D6C2D81-5FA2-8F31-B52A-7A1DA860C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450" y="1825625"/>
            <a:ext cx="7451099" cy="4351338"/>
          </a:xfrm>
          <a:prstGeom prst="rect">
            <a:avLst/>
          </a:prstGeom>
        </p:spPr>
      </p:pic>
    </p:spTree>
    <p:extLst>
      <p:ext uri="{BB962C8B-B14F-4D97-AF65-F5344CB8AC3E}">
        <p14:creationId xmlns:p14="http://schemas.microsoft.com/office/powerpoint/2010/main" val="867209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teksti, kuvakaappaus, logo, Fontti&#10;&#10;Kuvaus luotu automaattisesti">
            <a:extLst>
              <a:ext uri="{FF2B5EF4-FFF2-40B4-BE49-F238E27FC236}">
                <a16:creationId xmlns:a16="http://schemas.microsoft.com/office/drawing/2014/main" id="{CBF33618-3647-BAC8-C531-45261EB798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263" y="1446806"/>
            <a:ext cx="8020593" cy="5046069"/>
          </a:xfrm>
        </p:spPr>
      </p:pic>
      <p:sp>
        <p:nvSpPr>
          <p:cNvPr id="6" name="Tekstiruutu 5">
            <a:extLst>
              <a:ext uri="{FF2B5EF4-FFF2-40B4-BE49-F238E27FC236}">
                <a16:creationId xmlns:a16="http://schemas.microsoft.com/office/drawing/2014/main" id="{A38B2EB8-6D3C-0CBD-7002-5B233C03CA89}"/>
              </a:ext>
            </a:extLst>
          </p:cNvPr>
          <p:cNvSpPr txBox="1"/>
          <p:nvPr/>
        </p:nvSpPr>
        <p:spPr>
          <a:xfrm>
            <a:off x="8765177" y="2447835"/>
            <a:ext cx="2956560" cy="1754326"/>
          </a:xfrm>
          <a:prstGeom prst="rect">
            <a:avLst/>
          </a:prstGeom>
          <a:noFill/>
        </p:spPr>
        <p:txBody>
          <a:bodyPr wrap="square" rtlCol="0">
            <a:spAutoFit/>
          </a:bodyPr>
          <a:lstStyle/>
          <a:p>
            <a:r>
              <a:rPr lang="en-US" dirty="0"/>
              <a:t>Finland's plan includes two priorities:</a:t>
            </a:r>
          </a:p>
          <a:p>
            <a:r>
              <a:rPr lang="en-US" dirty="0"/>
              <a:t>* Carbon-neutral and resource-wise Finland</a:t>
            </a:r>
          </a:p>
          <a:p>
            <a:r>
              <a:rPr lang="en-US" dirty="0"/>
              <a:t>* </a:t>
            </a:r>
            <a:r>
              <a:rPr lang="en-US" b="1" dirty="0"/>
              <a:t>An equal, equal and competent Finland</a:t>
            </a:r>
            <a:endParaRPr lang="fi-FI" b="1" dirty="0"/>
          </a:p>
        </p:txBody>
      </p:sp>
      <p:sp>
        <p:nvSpPr>
          <p:cNvPr id="7" name="Rectangle 1">
            <a:extLst>
              <a:ext uri="{FF2B5EF4-FFF2-40B4-BE49-F238E27FC236}">
                <a16:creationId xmlns:a16="http://schemas.microsoft.com/office/drawing/2014/main" id="{75FADC8B-8F88-3C98-2431-E5CAE8E530AC}"/>
              </a:ext>
            </a:extLst>
          </p:cNvPr>
          <p:cNvSpPr>
            <a:spLocks noGrp="1" noChangeArrowheads="1"/>
          </p:cNvSpPr>
          <p:nvPr>
            <p:ph type="title"/>
          </p:nvPr>
        </p:nvSpPr>
        <p:spPr bwMode="auto">
          <a:xfrm>
            <a:off x="838200" y="717561"/>
            <a:ext cx="10332829"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100" b="0" i="0" u="none" strike="noStrike" cap="none" normalizeH="0" baseline="0" dirty="0" err="1">
                <a:ln>
                  <a:noFill/>
                </a:ln>
                <a:solidFill>
                  <a:srgbClr val="1F1F1F"/>
                </a:solidFill>
                <a:effectLst/>
                <a:latin typeface="inherit"/>
              </a:rPr>
              <a:t>Kaukametsän</a:t>
            </a:r>
            <a:r>
              <a:rPr kumimoji="0" lang="fi-FI" altLang="fi-FI" sz="2100" b="0" i="0" u="none" strike="noStrike" cap="none" normalizeH="0" baseline="0" dirty="0">
                <a:ln>
                  <a:noFill/>
                </a:ln>
                <a:solidFill>
                  <a:srgbClr val="1F1F1F"/>
                </a:solidFill>
                <a:effectLst/>
                <a:latin typeface="inherit"/>
              </a:rPr>
              <a:t> opisto </a:t>
            </a:r>
            <a:r>
              <a:rPr kumimoji="0" lang="fi-FI" altLang="fi-FI" sz="2100" b="0" i="0" u="none" strike="noStrike" cap="none" normalizeH="0" baseline="0" dirty="0" err="1">
                <a:ln>
                  <a:noFill/>
                </a:ln>
                <a:solidFill>
                  <a:srgbClr val="1F1F1F"/>
                </a:solidFill>
                <a:effectLst/>
                <a:latin typeface="inherit"/>
              </a:rPr>
              <a:t>has</a:t>
            </a:r>
            <a:r>
              <a:rPr kumimoji="0" lang="fi-FI" altLang="fi-FI" sz="2100" b="0" i="0" u="none" strike="noStrike" cap="none" normalizeH="0" baseline="0" dirty="0">
                <a:ln>
                  <a:noFill/>
                </a:ln>
                <a:solidFill>
                  <a:srgbClr val="1F1F1F"/>
                </a:solidFill>
                <a:effectLst/>
                <a:latin typeface="inherit"/>
              </a:rPr>
              <a:t> </a:t>
            </a:r>
            <a:r>
              <a:rPr kumimoji="0" lang="fi-FI" altLang="fi-FI" sz="2100" b="0" i="0" u="none" strike="noStrike" cap="none" normalizeH="0" baseline="0" dirty="0" err="1">
                <a:ln>
                  <a:noFill/>
                </a:ln>
                <a:solidFill>
                  <a:srgbClr val="1F1F1F"/>
                </a:solidFill>
                <a:effectLst/>
                <a:latin typeface="inherit"/>
              </a:rPr>
              <a:t>thought</a:t>
            </a:r>
            <a:r>
              <a:rPr kumimoji="0" lang="fi-FI" altLang="fi-FI" sz="2100" b="0" i="0" u="none" strike="noStrike" cap="none" normalizeH="0" baseline="0" dirty="0">
                <a:ln>
                  <a:noFill/>
                </a:ln>
                <a:solidFill>
                  <a:srgbClr val="1F1F1F"/>
                </a:solidFill>
                <a:effectLst/>
                <a:latin typeface="inherit"/>
              </a:rPr>
              <a:t> </a:t>
            </a:r>
            <a:r>
              <a:rPr kumimoji="0" lang="fi-FI" altLang="fi-FI" sz="2100" b="0" i="0" u="none" strike="noStrike" cap="none" normalizeH="0" baseline="0" dirty="0" err="1">
                <a:ln>
                  <a:noFill/>
                </a:ln>
                <a:solidFill>
                  <a:srgbClr val="1F1F1F"/>
                </a:solidFill>
                <a:effectLst/>
                <a:latin typeface="inherit"/>
              </a:rPr>
              <a:t>about</a:t>
            </a:r>
            <a:r>
              <a:rPr kumimoji="0" lang="fi-FI" altLang="fi-FI" sz="2100" b="0" i="0" u="none" strike="noStrike" cap="none" normalizeH="0" baseline="0" dirty="0">
                <a:ln>
                  <a:noFill/>
                </a:ln>
                <a:solidFill>
                  <a:srgbClr val="1F1F1F"/>
                </a:solidFill>
                <a:effectLst/>
                <a:latin typeface="inherit"/>
              </a:rPr>
              <a:t> </a:t>
            </a:r>
            <a:r>
              <a:rPr kumimoji="0" lang="fi-FI" altLang="fi-FI" sz="2100" b="0" i="0" u="none" strike="noStrike" cap="none" normalizeH="0" baseline="0" dirty="0" err="1">
                <a:ln>
                  <a:noFill/>
                </a:ln>
                <a:solidFill>
                  <a:srgbClr val="1F1F1F"/>
                </a:solidFill>
                <a:effectLst/>
                <a:latin typeface="inherit"/>
              </a:rPr>
              <a:t>how</a:t>
            </a:r>
            <a:r>
              <a:rPr kumimoji="0" lang="fi-FI" altLang="fi-FI" sz="2100" b="0" i="0" u="none" strike="noStrike" cap="none" normalizeH="0" baseline="0" dirty="0">
                <a:ln>
                  <a:noFill/>
                </a:ln>
                <a:solidFill>
                  <a:srgbClr val="1F1F1F"/>
                </a:solidFill>
                <a:effectLst/>
                <a:latin typeface="inherit"/>
              </a:rPr>
              <a:t> </a:t>
            </a:r>
            <a:r>
              <a:rPr kumimoji="0" lang="fi-FI" altLang="fi-FI" sz="2100" b="0" i="0" u="none" strike="noStrike" cap="none" normalizeH="0" baseline="0" dirty="0" err="1">
                <a:ln>
                  <a:noFill/>
                </a:ln>
                <a:solidFill>
                  <a:srgbClr val="1F1F1F"/>
                </a:solidFill>
                <a:effectLst/>
                <a:latin typeface="inherit"/>
              </a:rPr>
              <a:t>the</a:t>
            </a:r>
            <a:r>
              <a:rPr kumimoji="0" lang="fi-FI" altLang="fi-FI" sz="2100" b="0" i="0" u="none" strike="noStrike" cap="none" normalizeH="0" baseline="0" dirty="0">
                <a:ln>
                  <a:noFill/>
                </a:ln>
                <a:solidFill>
                  <a:srgbClr val="1F1F1F"/>
                </a:solidFill>
                <a:effectLst/>
                <a:latin typeface="inherit"/>
              </a:rPr>
              <a:t> Agenda2030 </a:t>
            </a:r>
            <a:r>
              <a:rPr kumimoji="0" lang="fi-FI" altLang="fi-FI" sz="2100" b="0" i="0" u="none" strike="noStrike" cap="none" normalizeH="0" baseline="0" dirty="0" err="1">
                <a:ln>
                  <a:noFill/>
                </a:ln>
                <a:solidFill>
                  <a:srgbClr val="1F1F1F"/>
                </a:solidFill>
                <a:effectLst/>
                <a:latin typeface="inherit"/>
              </a:rPr>
              <a:t>sub-areas</a:t>
            </a:r>
            <a:r>
              <a:rPr kumimoji="0" lang="fi-FI" altLang="fi-FI" sz="2100" b="0" i="0" u="none" strike="noStrike" cap="none" normalizeH="0" baseline="0" dirty="0">
                <a:ln>
                  <a:noFill/>
                </a:ln>
                <a:solidFill>
                  <a:srgbClr val="1F1F1F"/>
                </a:solidFill>
                <a:effectLst/>
                <a:latin typeface="inherit"/>
              </a:rPr>
              <a:t> </a:t>
            </a:r>
            <a:r>
              <a:rPr kumimoji="0" lang="fi-FI" altLang="fi-FI" sz="2100" b="0" i="0" u="none" strike="noStrike" cap="none" normalizeH="0" baseline="0" dirty="0" err="1">
                <a:ln>
                  <a:noFill/>
                </a:ln>
                <a:solidFill>
                  <a:srgbClr val="1F1F1F"/>
                </a:solidFill>
                <a:effectLst/>
                <a:latin typeface="inherit"/>
              </a:rPr>
              <a:t>should</a:t>
            </a:r>
            <a:r>
              <a:rPr kumimoji="0" lang="fi-FI" altLang="fi-FI" sz="2100" b="0" i="0" u="none" strike="noStrike" cap="none" normalizeH="0" baseline="0" dirty="0">
                <a:ln>
                  <a:noFill/>
                </a:ln>
                <a:solidFill>
                  <a:srgbClr val="1F1F1F"/>
                </a:solidFill>
                <a:effectLst/>
                <a:latin typeface="inherit"/>
              </a:rPr>
              <a:t> </a:t>
            </a:r>
            <a:r>
              <a:rPr kumimoji="0" lang="fi-FI" altLang="fi-FI" sz="2100" b="0" i="0" u="none" strike="noStrike" cap="none" normalizeH="0" baseline="0" dirty="0" err="1">
                <a:ln>
                  <a:noFill/>
                </a:ln>
                <a:solidFill>
                  <a:srgbClr val="1F1F1F"/>
                </a:solidFill>
                <a:effectLst/>
                <a:latin typeface="inherit"/>
              </a:rPr>
              <a:t>be</a:t>
            </a:r>
            <a:r>
              <a:rPr kumimoji="0" lang="fi-FI" altLang="fi-FI" sz="2100" b="0" i="0" u="none" strike="noStrike" cap="none" normalizeH="0" baseline="0" dirty="0">
                <a:ln>
                  <a:noFill/>
                </a:ln>
                <a:solidFill>
                  <a:srgbClr val="1F1F1F"/>
                </a:solidFill>
                <a:effectLst/>
                <a:latin typeface="inherit"/>
              </a:rPr>
              <a:t> </a:t>
            </a:r>
            <a:r>
              <a:rPr kumimoji="0" lang="fi-FI" altLang="fi-FI" sz="2100" b="0" i="0" u="none" strike="noStrike" cap="none" normalizeH="0" baseline="0" dirty="0" err="1">
                <a:ln>
                  <a:noFill/>
                </a:ln>
                <a:solidFill>
                  <a:srgbClr val="1F1F1F"/>
                </a:solidFill>
                <a:effectLst/>
                <a:latin typeface="inherit"/>
              </a:rPr>
              <a:t>displayed</a:t>
            </a:r>
            <a:r>
              <a:rPr kumimoji="0" lang="fi-FI" altLang="fi-FI" sz="2100" b="0" i="0" u="none" strike="noStrike" cap="none" normalizeH="0" baseline="0" dirty="0">
                <a:ln>
                  <a:noFill/>
                </a:ln>
                <a:solidFill>
                  <a:srgbClr val="1F1F1F"/>
                </a:solidFill>
                <a:effectLst/>
                <a:latin typeface="inherit"/>
              </a:rPr>
              <a:t> in </a:t>
            </a:r>
            <a:br>
              <a:rPr kumimoji="0" lang="fi-FI" altLang="fi-FI" sz="2100" b="0" i="0" u="none" strike="noStrike" cap="none" normalizeH="0" baseline="0" dirty="0">
                <a:ln>
                  <a:noFill/>
                </a:ln>
                <a:solidFill>
                  <a:srgbClr val="1F1F1F"/>
                </a:solidFill>
                <a:effectLst/>
                <a:latin typeface="inherit"/>
              </a:rPr>
            </a:br>
            <a:r>
              <a:rPr kumimoji="0" lang="fi-FI" altLang="fi-FI" sz="2100" b="0" i="0" u="none" strike="noStrike" cap="none" normalizeH="0" baseline="0" dirty="0" err="1">
                <a:ln>
                  <a:noFill/>
                </a:ln>
                <a:solidFill>
                  <a:srgbClr val="1F1F1F"/>
                </a:solidFill>
                <a:effectLst/>
                <a:latin typeface="inherit"/>
              </a:rPr>
              <a:t>its</a:t>
            </a:r>
            <a:r>
              <a:rPr kumimoji="0" lang="fi-FI" altLang="fi-FI" sz="2100" b="0" i="0" u="none" strike="noStrike" cap="none" normalizeH="0" baseline="0" dirty="0">
                <a:ln>
                  <a:noFill/>
                </a:ln>
                <a:solidFill>
                  <a:srgbClr val="1F1F1F"/>
                </a:solidFill>
                <a:effectLst/>
                <a:latin typeface="inherit"/>
              </a:rPr>
              <a:t> </a:t>
            </a:r>
            <a:r>
              <a:rPr kumimoji="0" lang="fi-FI" altLang="fi-FI" sz="2100" b="0" i="0" u="none" strike="noStrike" cap="none" normalizeH="0" baseline="0" dirty="0" err="1">
                <a:ln>
                  <a:noFill/>
                </a:ln>
                <a:solidFill>
                  <a:srgbClr val="1F1F1F"/>
                </a:solidFill>
                <a:effectLst/>
                <a:latin typeface="inherit"/>
              </a:rPr>
              <a:t>own</a:t>
            </a:r>
            <a:r>
              <a:rPr kumimoji="0" lang="fi-FI" altLang="fi-FI" sz="2100" b="0" i="0" u="none" strike="noStrike" cap="none" normalizeH="0" baseline="0" dirty="0">
                <a:ln>
                  <a:noFill/>
                </a:ln>
                <a:solidFill>
                  <a:srgbClr val="1F1F1F"/>
                </a:solidFill>
                <a:effectLst/>
                <a:latin typeface="inherit"/>
              </a:rPr>
              <a:t> </a:t>
            </a:r>
            <a:r>
              <a:rPr kumimoji="0" lang="fi-FI" altLang="fi-FI" sz="2100" b="0" i="0" u="none" strike="noStrike" cap="none" normalizeH="0" baseline="0" dirty="0" err="1">
                <a:ln>
                  <a:noFill/>
                </a:ln>
                <a:solidFill>
                  <a:srgbClr val="1F1F1F"/>
                </a:solidFill>
                <a:effectLst/>
                <a:latin typeface="inherit"/>
              </a:rPr>
              <a:t>operations</a:t>
            </a:r>
            <a:r>
              <a:rPr kumimoji="0" lang="fi-FI" altLang="fi-FI" sz="800" b="0" i="0" u="none" strike="noStrike" cap="none" normalizeH="0" baseline="0" dirty="0">
                <a:ln>
                  <a:noFill/>
                </a:ln>
                <a:solidFill>
                  <a:schemeClr val="tx1"/>
                </a:solidFill>
                <a:effectLst/>
              </a:rPr>
              <a:t> </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794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descr="Kuva, joka sisältää kohteen teksti, logo, Fontti, Brändi&#10;&#10;Kuvaus luotu automaattisesti">
            <a:extLst>
              <a:ext uri="{FF2B5EF4-FFF2-40B4-BE49-F238E27FC236}">
                <a16:creationId xmlns:a16="http://schemas.microsoft.com/office/drawing/2014/main" id="{45018279-C85D-5174-D510-A6E377F1F8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829" y="306095"/>
            <a:ext cx="2878135" cy="5994310"/>
          </a:xfrm>
        </p:spPr>
      </p:pic>
      <p:sp>
        <p:nvSpPr>
          <p:cNvPr id="10" name="Tekstiruutu 9">
            <a:extLst>
              <a:ext uri="{FF2B5EF4-FFF2-40B4-BE49-F238E27FC236}">
                <a16:creationId xmlns:a16="http://schemas.microsoft.com/office/drawing/2014/main" id="{AD00EA16-51CD-4607-B210-CD0261981638}"/>
              </a:ext>
            </a:extLst>
          </p:cNvPr>
          <p:cNvSpPr txBox="1"/>
          <p:nvPr/>
        </p:nvSpPr>
        <p:spPr>
          <a:xfrm>
            <a:off x="4432300" y="533400"/>
            <a:ext cx="7048500" cy="5632311"/>
          </a:xfrm>
          <a:prstGeom prst="rect">
            <a:avLst/>
          </a:prstGeom>
          <a:noFill/>
        </p:spPr>
        <p:txBody>
          <a:bodyPr wrap="square" rtlCol="0">
            <a:spAutoFit/>
          </a:bodyPr>
          <a:lstStyle/>
          <a:p>
            <a:r>
              <a:rPr lang="fi-FI" altLang="fi-FI" dirty="0" err="1">
                <a:solidFill>
                  <a:srgbClr val="1F1F1F"/>
                </a:solidFill>
                <a:latin typeface="inherit"/>
              </a:rPr>
              <a:t>What</a:t>
            </a:r>
            <a:r>
              <a:rPr lang="fi-FI" altLang="fi-FI" dirty="0">
                <a:solidFill>
                  <a:srgbClr val="1F1F1F"/>
                </a:solidFill>
                <a:latin typeface="inherit"/>
              </a:rPr>
              <a:t> </a:t>
            </a:r>
            <a:r>
              <a:rPr lang="fi-FI" altLang="fi-FI" dirty="0" err="1">
                <a:solidFill>
                  <a:srgbClr val="1F1F1F"/>
                </a:solidFill>
                <a:latin typeface="inherit"/>
              </a:rPr>
              <a:t>kind</a:t>
            </a:r>
            <a:r>
              <a:rPr lang="fi-FI" altLang="fi-FI" dirty="0">
                <a:solidFill>
                  <a:srgbClr val="1F1F1F"/>
                </a:solidFill>
                <a:latin typeface="inherit"/>
              </a:rPr>
              <a:t> of </a:t>
            </a:r>
            <a:r>
              <a:rPr lang="fi-FI" altLang="fi-FI" dirty="0" err="1">
                <a:solidFill>
                  <a:srgbClr val="1F1F1F"/>
                </a:solidFill>
                <a:latin typeface="inherit"/>
              </a:rPr>
              <a:t>world</a:t>
            </a:r>
            <a:r>
              <a:rPr lang="fi-FI" altLang="fi-FI" dirty="0">
                <a:solidFill>
                  <a:srgbClr val="1F1F1F"/>
                </a:solidFill>
                <a:latin typeface="inherit"/>
              </a:rPr>
              <a:t> </a:t>
            </a:r>
            <a:r>
              <a:rPr lang="fi-FI" altLang="fi-FI" dirty="0" err="1">
                <a:solidFill>
                  <a:srgbClr val="1F1F1F"/>
                </a:solidFill>
                <a:latin typeface="inherit"/>
              </a:rPr>
              <a:t>we</a:t>
            </a:r>
            <a:r>
              <a:rPr lang="fi-FI" altLang="fi-FI" dirty="0">
                <a:solidFill>
                  <a:srgbClr val="1F1F1F"/>
                </a:solidFill>
                <a:latin typeface="inherit"/>
              </a:rPr>
              <a:t> </a:t>
            </a:r>
            <a:r>
              <a:rPr lang="fi-FI" altLang="fi-FI" dirty="0" err="1">
                <a:solidFill>
                  <a:srgbClr val="1F1F1F"/>
                </a:solidFill>
                <a:latin typeface="inherit"/>
              </a:rPr>
              <a:t>want</a:t>
            </a:r>
            <a:r>
              <a:rPr lang="fi-FI" altLang="fi-FI" dirty="0">
                <a:solidFill>
                  <a:srgbClr val="1F1F1F"/>
                </a:solidFill>
                <a:latin typeface="inherit"/>
              </a:rPr>
              <a:t> to live in? H</a:t>
            </a:r>
            <a:r>
              <a:rPr kumimoji="0" lang="fi-FI" altLang="fi-FI" sz="1800" b="0" i="0" u="none" strike="noStrike" cap="none" normalizeH="0" baseline="0" dirty="0">
                <a:ln>
                  <a:noFill/>
                </a:ln>
                <a:solidFill>
                  <a:srgbClr val="1F1F1F"/>
                </a:solidFill>
                <a:effectLst/>
                <a:latin typeface="inherit"/>
              </a:rPr>
              <a:t>ow </a:t>
            </a:r>
            <a:r>
              <a:rPr kumimoji="0" lang="fi-FI" altLang="fi-FI" sz="1800" b="0" i="0" u="none" strike="noStrike" cap="none" normalizeH="0" baseline="0" dirty="0" err="1">
                <a:ln>
                  <a:noFill/>
                </a:ln>
                <a:solidFill>
                  <a:srgbClr val="1F1F1F"/>
                </a:solidFill>
                <a:effectLst/>
                <a:latin typeface="inherit"/>
              </a:rPr>
              <a:t>we</a:t>
            </a:r>
            <a:r>
              <a:rPr kumimoji="0" lang="fi-FI" altLang="fi-FI" sz="1800" b="0" i="0" u="none" strike="noStrike" cap="none" normalizeH="0" baseline="0" dirty="0">
                <a:ln>
                  <a:noFill/>
                </a:ln>
                <a:solidFill>
                  <a:srgbClr val="1F1F1F"/>
                </a:solidFill>
                <a:effectLst/>
                <a:latin typeface="inherit"/>
              </a:rPr>
              <a:t> </a:t>
            </a:r>
            <a:r>
              <a:rPr kumimoji="0" lang="fi-FI" altLang="fi-FI" sz="1800" b="0" i="0" u="none" strike="noStrike" cap="none" normalizeH="0" baseline="0" dirty="0" err="1">
                <a:ln>
                  <a:noFill/>
                </a:ln>
                <a:solidFill>
                  <a:srgbClr val="1F1F1F"/>
                </a:solidFill>
                <a:effectLst/>
                <a:latin typeface="inherit"/>
              </a:rPr>
              <a:t>can</a:t>
            </a:r>
            <a:r>
              <a:rPr kumimoji="0" lang="fi-FI" altLang="fi-FI" sz="1800" b="0" i="0" u="none" strike="noStrike" cap="none" normalizeH="0" baseline="0" dirty="0">
                <a:ln>
                  <a:noFill/>
                </a:ln>
                <a:solidFill>
                  <a:srgbClr val="1F1F1F"/>
                </a:solidFill>
                <a:effectLst/>
                <a:latin typeface="inherit"/>
              </a:rPr>
              <a:t> </a:t>
            </a:r>
            <a:r>
              <a:rPr kumimoji="0" lang="fi-FI" altLang="fi-FI" sz="1800" b="0" i="0" u="none" strike="noStrike" cap="none" normalizeH="0" baseline="0" dirty="0" err="1">
                <a:ln>
                  <a:noFill/>
                </a:ln>
                <a:solidFill>
                  <a:srgbClr val="1F1F1F"/>
                </a:solidFill>
                <a:effectLst/>
                <a:latin typeface="inherit"/>
              </a:rPr>
              <a:t>reduce</a:t>
            </a:r>
            <a:r>
              <a:rPr kumimoji="0" lang="fi-FI" altLang="fi-FI" sz="1800" b="0" i="0" u="none" strike="noStrike" cap="none" normalizeH="0" baseline="0" dirty="0">
                <a:ln>
                  <a:noFill/>
                </a:ln>
                <a:solidFill>
                  <a:srgbClr val="1F1F1F"/>
                </a:solidFill>
                <a:effectLst/>
                <a:latin typeface="inherit"/>
              </a:rPr>
              <a:t> </a:t>
            </a:r>
            <a:r>
              <a:rPr kumimoji="0" lang="fi-FI" altLang="fi-FI" sz="1800" b="0" i="0" u="none" strike="noStrike" cap="none" normalizeH="0" baseline="0" dirty="0" err="1">
                <a:ln>
                  <a:noFill/>
                </a:ln>
                <a:solidFill>
                  <a:srgbClr val="1F1F1F"/>
                </a:solidFill>
                <a:effectLst/>
                <a:latin typeface="inherit"/>
              </a:rPr>
              <a:t>inequality</a:t>
            </a:r>
            <a:r>
              <a:rPr kumimoji="0" lang="fi-FI" altLang="fi-FI" sz="1800" b="0" i="0" u="none" strike="noStrike" cap="none" normalizeH="0" baseline="0" dirty="0">
                <a:ln>
                  <a:noFill/>
                </a:ln>
                <a:solidFill>
                  <a:srgbClr val="1F1F1F"/>
                </a:solidFill>
                <a:effectLst/>
                <a:latin typeface="inherit"/>
              </a:rPr>
              <a:t>, </a:t>
            </a:r>
            <a:r>
              <a:rPr kumimoji="0" lang="fi-FI" altLang="fi-FI" sz="1800" b="0" i="0" u="none" strike="noStrike" cap="none" normalizeH="0" baseline="0" dirty="0" err="1">
                <a:ln>
                  <a:noFill/>
                </a:ln>
                <a:solidFill>
                  <a:srgbClr val="1F1F1F"/>
                </a:solidFill>
                <a:effectLst/>
                <a:latin typeface="inherit"/>
              </a:rPr>
              <a:t>strive</a:t>
            </a:r>
            <a:r>
              <a:rPr kumimoji="0" lang="fi-FI" altLang="fi-FI" sz="1800" b="0" i="0" u="none" strike="noStrike" cap="none" normalizeH="0" baseline="0" dirty="0">
                <a:ln>
                  <a:noFill/>
                </a:ln>
                <a:solidFill>
                  <a:srgbClr val="1F1F1F"/>
                </a:solidFill>
                <a:effectLst/>
                <a:latin typeface="inherit"/>
              </a:rPr>
              <a:t> for </a:t>
            </a:r>
            <a:r>
              <a:rPr kumimoji="0" lang="fi-FI" altLang="fi-FI" sz="1800" b="0" i="0" u="none" strike="noStrike" cap="none" normalizeH="0" baseline="0" dirty="0" err="1">
                <a:ln>
                  <a:noFill/>
                </a:ln>
                <a:solidFill>
                  <a:srgbClr val="1F1F1F"/>
                </a:solidFill>
                <a:effectLst/>
                <a:latin typeface="inherit"/>
              </a:rPr>
              <a:t>equality</a:t>
            </a:r>
            <a:r>
              <a:rPr kumimoji="0" lang="fi-FI" altLang="fi-FI" sz="1800" b="0" i="0" u="none" strike="noStrike" cap="none" normalizeH="0" baseline="0" dirty="0">
                <a:ln>
                  <a:noFill/>
                </a:ln>
                <a:solidFill>
                  <a:srgbClr val="1F1F1F"/>
                </a:solidFill>
                <a:effectLst/>
                <a:latin typeface="inherit"/>
              </a:rPr>
              <a:t> and </a:t>
            </a:r>
            <a:r>
              <a:rPr kumimoji="0" lang="fi-FI" altLang="fi-FI" sz="1800" b="0" i="0" u="none" strike="noStrike" cap="none" normalizeH="0" baseline="0" dirty="0" err="1">
                <a:ln>
                  <a:noFill/>
                </a:ln>
                <a:solidFill>
                  <a:srgbClr val="1F1F1F"/>
                </a:solidFill>
                <a:effectLst/>
                <a:latin typeface="inherit"/>
              </a:rPr>
              <a:t>be</a:t>
            </a:r>
            <a:r>
              <a:rPr kumimoji="0" lang="fi-FI" altLang="fi-FI" sz="1800" b="0" i="0" u="none" strike="noStrike" cap="none" normalizeH="0" baseline="0" dirty="0">
                <a:ln>
                  <a:noFill/>
                </a:ln>
                <a:solidFill>
                  <a:srgbClr val="1F1F1F"/>
                </a:solidFill>
                <a:effectLst/>
                <a:latin typeface="inherit"/>
              </a:rPr>
              <a:t> </a:t>
            </a:r>
            <a:r>
              <a:rPr kumimoji="0" lang="fi-FI" altLang="fi-FI" sz="1800" b="0" i="0" u="none" strike="noStrike" cap="none" normalizeH="0" baseline="0" dirty="0" err="1">
                <a:ln>
                  <a:noFill/>
                </a:ln>
                <a:solidFill>
                  <a:srgbClr val="1F1F1F"/>
                </a:solidFill>
                <a:effectLst/>
                <a:latin typeface="inherit"/>
              </a:rPr>
              <a:t>happy</a:t>
            </a:r>
            <a:r>
              <a:rPr kumimoji="0" lang="fi-FI" altLang="fi-FI" sz="1800" b="0" i="0" u="none" strike="noStrike" cap="none" normalizeH="0" baseline="0" dirty="0">
                <a:ln>
                  <a:noFill/>
                </a:ln>
                <a:solidFill>
                  <a:srgbClr val="1F1F1F"/>
                </a:solidFill>
                <a:effectLst/>
                <a:latin typeface="inherit"/>
              </a:rPr>
              <a:t>?</a:t>
            </a:r>
          </a:p>
          <a:p>
            <a:endParaRPr lang="fi-FI" dirty="0">
              <a:solidFill>
                <a:srgbClr val="1F1F1F"/>
              </a:solidFill>
              <a:latin typeface="inherit"/>
            </a:endParaRPr>
          </a:p>
          <a:p>
            <a:r>
              <a:rPr lang="en-US" dirty="0"/>
              <a:t>Inequality is influenced by four significant resources: income, wealth, education and power. Life conditions are unequal for different people in our world, also in Finland, and existential conditions are also unequal, unfortunately. Examples of existential conditions are racism, unequal treatment of men and women, the status of the disabled, the effect of sexual orientation on being a person. Different groups of people have different amount of right, different amount of power, different amount of wealth.</a:t>
            </a:r>
          </a:p>
          <a:p>
            <a:endParaRPr lang="en-US" dirty="0"/>
          </a:p>
          <a:p>
            <a:r>
              <a:rPr lang="en-US" dirty="0"/>
              <a:t>How do we guarantee that, for example, young people of special needs (ADHD, Autism, Tourette…) do not fall out of our system, get sidelined. How to guarantee their equal rights to succeed in life. How to guarantee the inclusion of disabled people in our society. How to guarantee respect for cultural diversity. How can liberal arts work  and civic college be involved in helping ensure that no young person of special needs, disabled person, member of a cultural minority, or elderly person is excluded because adequate inclusive support is not available?</a:t>
            </a:r>
            <a:endParaRPr lang="fi-FI" dirty="0"/>
          </a:p>
        </p:txBody>
      </p:sp>
    </p:spTree>
    <p:extLst>
      <p:ext uri="{BB962C8B-B14F-4D97-AF65-F5344CB8AC3E}">
        <p14:creationId xmlns:p14="http://schemas.microsoft.com/office/powerpoint/2010/main" val="173460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i 3"/>
          <p:cNvSpPr/>
          <p:nvPr/>
        </p:nvSpPr>
        <p:spPr>
          <a:xfrm>
            <a:off x="1492101" y="392139"/>
            <a:ext cx="8876580" cy="537425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Tekstiruutu 4"/>
          <p:cNvSpPr txBox="1"/>
          <p:nvPr/>
        </p:nvSpPr>
        <p:spPr>
          <a:xfrm>
            <a:off x="5398558" y="632365"/>
            <a:ext cx="1542688" cy="1200329"/>
          </a:xfrm>
          <a:prstGeom prst="rect">
            <a:avLst/>
          </a:prstGeom>
          <a:noFill/>
        </p:spPr>
        <p:txBody>
          <a:bodyPr wrap="square" rtlCol="0">
            <a:spAutoFit/>
          </a:bodyPr>
          <a:lstStyle/>
          <a:p>
            <a:r>
              <a:rPr lang="fi-FI" dirty="0" err="1"/>
              <a:t>The</a:t>
            </a:r>
            <a:r>
              <a:rPr lang="fi-FI" dirty="0"/>
              <a:t> </a:t>
            </a:r>
            <a:r>
              <a:rPr lang="fi-FI" dirty="0" err="1"/>
              <a:t>relational</a:t>
            </a:r>
            <a:r>
              <a:rPr lang="fi-FI" dirty="0"/>
              <a:t> </a:t>
            </a:r>
            <a:r>
              <a:rPr lang="fi-FI" dirty="0" err="1"/>
              <a:t>theory</a:t>
            </a:r>
            <a:r>
              <a:rPr lang="fi-FI" dirty="0"/>
              <a:t> of </a:t>
            </a:r>
            <a:r>
              <a:rPr lang="fi-FI" dirty="0" err="1"/>
              <a:t>sustainable</a:t>
            </a:r>
            <a:r>
              <a:rPr lang="fi-FI" dirty="0"/>
              <a:t> </a:t>
            </a:r>
            <a:r>
              <a:rPr lang="fi-FI" dirty="0" err="1"/>
              <a:t>well</a:t>
            </a:r>
            <a:r>
              <a:rPr lang="fi-FI" dirty="0"/>
              <a:t> </a:t>
            </a:r>
            <a:r>
              <a:rPr lang="fi-FI" dirty="0" err="1"/>
              <a:t>being</a:t>
            </a:r>
            <a:endParaRPr lang="fi-FI" dirty="0"/>
          </a:p>
        </p:txBody>
      </p:sp>
      <p:sp>
        <p:nvSpPr>
          <p:cNvPr id="10" name="Tekstiruutu 9"/>
          <p:cNvSpPr txBox="1"/>
          <p:nvPr/>
        </p:nvSpPr>
        <p:spPr>
          <a:xfrm>
            <a:off x="8409280" y="2110698"/>
            <a:ext cx="2037246" cy="1754326"/>
          </a:xfrm>
          <a:prstGeom prst="rect">
            <a:avLst/>
          </a:prstGeom>
          <a:noFill/>
        </p:spPr>
        <p:txBody>
          <a:bodyPr wrap="square" rtlCol="0">
            <a:spAutoFit/>
          </a:bodyPr>
          <a:lstStyle/>
          <a:p>
            <a:r>
              <a:rPr lang="fi-FI" dirty="0" err="1"/>
              <a:t>Ecosocial</a:t>
            </a:r>
            <a:r>
              <a:rPr lang="fi-FI" dirty="0"/>
              <a:t> </a:t>
            </a:r>
            <a:r>
              <a:rPr lang="fi-FI" dirty="0" err="1"/>
              <a:t>awareness</a:t>
            </a:r>
            <a:r>
              <a:rPr lang="fi-FI" dirty="0"/>
              <a:t>: </a:t>
            </a:r>
            <a:r>
              <a:rPr lang="fi-FI" dirty="0" err="1"/>
              <a:t>degrowth-thinking</a:t>
            </a:r>
            <a:r>
              <a:rPr lang="fi-FI" dirty="0"/>
              <a:t>, personal </a:t>
            </a:r>
            <a:r>
              <a:rPr lang="fi-FI" dirty="0" err="1"/>
              <a:t>ecosocial</a:t>
            </a:r>
            <a:r>
              <a:rPr lang="fi-FI" dirty="0"/>
              <a:t> transition, </a:t>
            </a:r>
            <a:r>
              <a:rPr lang="fi-FI" dirty="0" err="1"/>
              <a:t>coherence</a:t>
            </a:r>
            <a:endParaRPr lang="fi-FI" dirty="0"/>
          </a:p>
        </p:txBody>
      </p:sp>
      <p:sp>
        <p:nvSpPr>
          <p:cNvPr id="11" name="Ellipsi 10"/>
          <p:cNvSpPr/>
          <p:nvPr/>
        </p:nvSpPr>
        <p:spPr>
          <a:xfrm>
            <a:off x="3470846" y="1738686"/>
            <a:ext cx="4883428" cy="350387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i-FI">
              <a:solidFill>
                <a:schemeClr val="tx1"/>
              </a:solidFill>
            </a:endParaRPr>
          </a:p>
        </p:txBody>
      </p:sp>
      <p:sp>
        <p:nvSpPr>
          <p:cNvPr id="15" name="Tekstiruutu 14"/>
          <p:cNvSpPr txBox="1"/>
          <p:nvPr/>
        </p:nvSpPr>
        <p:spPr>
          <a:xfrm>
            <a:off x="6024391" y="2288183"/>
            <a:ext cx="1215886" cy="369332"/>
          </a:xfrm>
          <a:prstGeom prst="rect">
            <a:avLst/>
          </a:prstGeom>
          <a:noFill/>
        </p:spPr>
        <p:txBody>
          <a:bodyPr wrap="square" rtlCol="0">
            <a:spAutoFit/>
          </a:bodyPr>
          <a:lstStyle/>
          <a:p>
            <a:r>
              <a:rPr lang="fi-FI" dirty="0" err="1"/>
              <a:t>Doing</a:t>
            </a:r>
            <a:endParaRPr lang="fi-FI" dirty="0"/>
          </a:p>
        </p:txBody>
      </p:sp>
      <p:sp>
        <p:nvSpPr>
          <p:cNvPr id="16" name="Tekstiruutu 15"/>
          <p:cNvSpPr txBox="1"/>
          <p:nvPr/>
        </p:nvSpPr>
        <p:spPr>
          <a:xfrm>
            <a:off x="4565380" y="2298799"/>
            <a:ext cx="1245549" cy="369332"/>
          </a:xfrm>
          <a:prstGeom prst="rect">
            <a:avLst/>
          </a:prstGeom>
          <a:noFill/>
        </p:spPr>
        <p:txBody>
          <a:bodyPr wrap="square" rtlCol="0">
            <a:spAutoFit/>
          </a:bodyPr>
          <a:lstStyle/>
          <a:p>
            <a:r>
              <a:rPr lang="fi-FI" dirty="0" err="1"/>
              <a:t>Loving</a:t>
            </a:r>
            <a:endParaRPr lang="fi-FI" dirty="0"/>
          </a:p>
        </p:txBody>
      </p:sp>
      <p:sp>
        <p:nvSpPr>
          <p:cNvPr id="19" name="Tekstiruutu 18"/>
          <p:cNvSpPr txBox="1"/>
          <p:nvPr/>
        </p:nvSpPr>
        <p:spPr>
          <a:xfrm>
            <a:off x="6740228" y="2655840"/>
            <a:ext cx="1215886" cy="369332"/>
          </a:xfrm>
          <a:prstGeom prst="rect">
            <a:avLst/>
          </a:prstGeom>
          <a:noFill/>
        </p:spPr>
        <p:txBody>
          <a:bodyPr wrap="square" rtlCol="0">
            <a:spAutoFit/>
          </a:bodyPr>
          <a:lstStyle/>
          <a:p>
            <a:r>
              <a:rPr lang="fi-FI" dirty="0" err="1"/>
              <a:t>Having</a:t>
            </a:r>
            <a:endParaRPr lang="fi-FI" dirty="0"/>
          </a:p>
        </p:txBody>
      </p:sp>
      <p:sp>
        <p:nvSpPr>
          <p:cNvPr id="21" name="Tekstiruutu 20"/>
          <p:cNvSpPr txBox="1"/>
          <p:nvPr/>
        </p:nvSpPr>
        <p:spPr>
          <a:xfrm>
            <a:off x="6238562" y="2936757"/>
            <a:ext cx="1538130" cy="646331"/>
          </a:xfrm>
          <a:prstGeom prst="rect">
            <a:avLst/>
          </a:prstGeom>
          <a:noFill/>
        </p:spPr>
        <p:txBody>
          <a:bodyPr wrap="square" rtlCol="0">
            <a:spAutoFit/>
          </a:bodyPr>
          <a:lstStyle/>
          <a:p>
            <a:r>
              <a:rPr lang="fi-FI" dirty="0" err="1"/>
              <a:t>Responsibility</a:t>
            </a:r>
            <a:endParaRPr lang="fi-FI" dirty="0"/>
          </a:p>
          <a:p>
            <a:r>
              <a:rPr lang="fi-FI" dirty="0" err="1"/>
              <a:t>Moderation</a:t>
            </a:r>
            <a:endParaRPr lang="fi-FI" dirty="0"/>
          </a:p>
        </p:txBody>
      </p:sp>
      <p:sp>
        <p:nvSpPr>
          <p:cNvPr id="22" name="Tekstiruutu 21"/>
          <p:cNvSpPr txBox="1"/>
          <p:nvPr/>
        </p:nvSpPr>
        <p:spPr>
          <a:xfrm>
            <a:off x="4373354" y="2961275"/>
            <a:ext cx="1749399" cy="646331"/>
          </a:xfrm>
          <a:prstGeom prst="rect">
            <a:avLst/>
          </a:prstGeom>
          <a:noFill/>
        </p:spPr>
        <p:txBody>
          <a:bodyPr wrap="square" rtlCol="0">
            <a:spAutoFit/>
          </a:bodyPr>
          <a:lstStyle/>
          <a:p>
            <a:r>
              <a:rPr lang="fi-FI" dirty="0" err="1"/>
              <a:t>Inter-</a:t>
            </a:r>
            <a:endParaRPr lang="fi-FI" dirty="0"/>
          </a:p>
          <a:p>
            <a:r>
              <a:rPr lang="fi-FI" dirty="0" err="1"/>
              <a:t>personality</a:t>
            </a:r>
            <a:endParaRPr lang="fi-FI" dirty="0"/>
          </a:p>
        </p:txBody>
      </p:sp>
      <p:sp>
        <p:nvSpPr>
          <p:cNvPr id="23" name="Tekstiruutu 22"/>
          <p:cNvSpPr txBox="1"/>
          <p:nvPr/>
        </p:nvSpPr>
        <p:spPr>
          <a:xfrm>
            <a:off x="4295509" y="2586907"/>
            <a:ext cx="1215886" cy="369332"/>
          </a:xfrm>
          <a:prstGeom prst="rect">
            <a:avLst/>
          </a:prstGeom>
          <a:noFill/>
        </p:spPr>
        <p:txBody>
          <a:bodyPr wrap="square" rtlCol="0">
            <a:spAutoFit/>
          </a:bodyPr>
          <a:lstStyle/>
          <a:p>
            <a:r>
              <a:rPr lang="fi-FI" dirty="0" err="1"/>
              <a:t>Being</a:t>
            </a:r>
            <a:endParaRPr lang="fi-FI" dirty="0"/>
          </a:p>
        </p:txBody>
      </p:sp>
      <p:sp>
        <p:nvSpPr>
          <p:cNvPr id="25" name="Tekstiruutu 24"/>
          <p:cNvSpPr txBox="1"/>
          <p:nvPr/>
        </p:nvSpPr>
        <p:spPr>
          <a:xfrm>
            <a:off x="4989762" y="4155224"/>
            <a:ext cx="3265956" cy="646331"/>
          </a:xfrm>
          <a:prstGeom prst="rect">
            <a:avLst/>
          </a:prstGeom>
          <a:noFill/>
        </p:spPr>
        <p:txBody>
          <a:bodyPr wrap="square" rtlCol="0">
            <a:spAutoFit/>
          </a:bodyPr>
          <a:lstStyle/>
          <a:p>
            <a:r>
              <a:rPr lang="fi-FI" dirty="0" err="1"/>
              <a:t>Future</a:t>
            </a:r>
            <a:r>
              <a:rPr lang="fi-FI" dirty="0"/>
              <a:t> and </a:t>
            </a:r>
            <a:r>
              <a:rPr lang="fi-FI" dirty="0" err="1"/>
              <a:t>solution</a:t>
            </a:r>
            <a:endParaRPr lang="fi-FI" dirty="0"/>
          </a:p>
          <a:p>
            <a:r>
              <a:rPr lang="fi-FI" dirty="0" err="1"/>
              <a:t>orientation</a:t>
            </a:r>
            <a:endParaRPr lang="fi-FI" dirty="0"/>
          </a:p>
        </p:txBody>
      </p:sp>
      <p:sp>
        <p:nvSpPr>
          <p:cNvPr id="26" name="Tekstiruutu 25"/>
          <p:cNvSpPr txBox="1"/>
          <p:nvPr/>
        </p:nvSpPr>
        <p:spPr>
          <a:xfrm>
            <a:off x="5160690" y="3887474"/>
            <a:ext cx="1503740" cy="369332"/>
          </a:xfrm>
          <a:prstGeom prst="rect">
            <a:avLst/>
          </a:prstGeom>
          <a:noFill/>
        </p:spPr>
        <p:txBody>
          <a:bodyPr wrap="square" rtlCol="0">
            <a:spAutoFit/>
          </a:bodyPr>
          <a:lstStyle/>
          <a:p>
            <a:r>
              <a:rPr lang="fi-FI" dirty="0" err="1"/>
              <a:t>systemicity</a:t>
            </a:r>
            <a:endParaRPr lang="fi-FI" dirty="0"/>
          </a:p>
        </p:txBody>
      </p:sp>
      <p:sp>
        <p:nvSpPr>
          <p:cNvPr id="8" name="Ellipsi 7"/>
          <p:cNvSpPr/>
          <p:nvPr/>
        </p:nvSpPr>
        <p:spPr>
          <a:xfrm>
            <a:off x="4171023" y="2205287"/>
            <a:ext cx="2020388" cy="17852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p:cNvSpPr/>
          <p:nvPr/>
        </p:nvSpPr>
        <p:spPr>
          <a:xfrm>
            <a:off x="5551342" y="2253185"/>
            <a:ext cx="2020388" cy="17852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p:cNvSpPr/>
          <p:nvPr/>
        </p:nvSpPr>
        <p:spPr>
          <a:xfrm>
            <a:off x="4859211" y="3372801"/>
            <a:ext cx="2020388" cy="17852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&lt;</a:t>
            </a:r>
          </a:p>
        </p:txBody>
      </p:sp>
      <p:sp>
        <p:nvSpPr>
          <p:cNvPr id="29" name="Puolivapaa piirto 28"/>
          <p:cNvSpPr/>
          <p:nvPr/>
        </p:nvSpPr>
        <p:spPr>
          <a:xfrm>
            <a:off x="4981377" y="2514622"/>
            <a:ext cx="1862365" cy="1500056"/>
          </a:xfrm>
          <a:custGeom>
            <a:avLst/>
            <a:gdLst>
              <a:gd name="connsiteX0" fmla="*/ 681824 w 1964712"/>
              <a:gd name="connsiteY0" fmla="*/ 914402 h 1550052"/>
              <a:gd name="connsiteX1" fmla="*/ 977916 w 1964712"/>
              <a:gd name="connsiteY1" fmla="*/ 2 h 1550052"/>
              <a:gd name="connsiteX2" fmla="*/ 1213047 w 1964712"/>
              <a:gd name="connsiteY2" fmla="*/ 923111 h 1550052"/>
              <a:gd name="connsiteX3" fmla="*/ 1961984 w 1964712"/>
              <a:gd name="connsiteY3" fmla="*/ 1541419 h 1550052"/>
              <a:gd name="connsiteX4" fmla="*/ 916956 w 1964712"/>
              <a:gd name="connsiteY4" fmla="*/ 1297579 h 1550052"/>
              <a:gd name="connsiteX5" fmla="*/ 2556 w 1964712"/>
              <a:gd name="connsiteY5" fmla="*/ 1480459 h 1550052"/>
              <a:gd name="connsiteX6" fmla="*/ 681824 w 1964712"/>
              <a:gd name="connsiteY6" fmla="*/ 914402 h 15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712" h="1550052">
                <a:moveTo>
                  <a:pt x="681824" y="914402"/>
                </a:moveTo>
                <a:cubicBezTo>
                  <a:pt x="844384" y="667659"/>
                  <a:pt x="889379" y="-1449"/>
                  <a:pt x="977916" y="2"/>
                </a:cubicBezTo>
                <a:cubicBezTo>
                  <a:pt x="1066453" y="1453"/>
                  <a:pt x="1049036" y="666208"/>
                  <a:pt x="1213047" y="923111"/>
                </a:cubicBezTo>
                <a:cubicBezTo>
                  <a:pt x="1377058" y="1180014"/>
                  <a:pt x="2011332" y="1479008"/>
                  <a:pt x="1961984" y="1541419"/>
                </a:cubicBezTo>
                <a:cubicBezTo>
                  <a:pt x="1912636" y="1603830"/>
                  <a:pt x="1243527" y="1307739"/>
                  <a:pt x="916956" y="1297579"/>
                </a:cubicBezTo>
                <a:cubicBezTo>
                  <a:pt x="590385" y="1287419"/>
                  <a:pt x="47550" y="1539967"/>
                  <a:pt x="2556" y="1480459"/>
                </a:cubicBezTo>
                <a:cubicBezTo>
                  <a:pt x="-42438" y="1420951"/>
                  <a:pt x="519264" y="1161145"/>
                  <a:pt x="681824" y="914402"/>
                </a:cubicBezTo>
                <a:close/>
              </a:path>
            </a:pathLst>
          </a:cu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kstiruutu 31"/>
          <p:cNvSpPr txBox="1"/>
          <p:nvPr/>
        </p:nvSpPr>
        <p:spPr>
          <a:xfrm>
            <a:off x="1664409" y="2209798"/>
            <a:ext cx="1971010" cy="1200329"/>
          </a:xfrm>
          <a:prstGeom prst="rect">
            <a:avLst/>
          </a:prstGeom>
          <a:noFill/>
        </p:spPr>
        <p:txBody>
          <a:bodyPr wrap="square" rtlCol="0">
            <a:spAutoFit/>
          </a:bodyPr>
          <a:lstStyle/>
          <a:p>
            <a:r>
              <a:rPr lang="en-US" dirty="0"/>
              <a:t>A lifestyle based on the overconsumption of Western society</a:t>
            </a:r>
            <a:endParaRPr lang="fi-FI" dirty="0"/>
          </a:p>
        </p:txBody>
      </p:sp>
      <p:sp>
        <p:nvSpPr>
          <p:cNvPr id="33" name="Kuvaselite-ellipsi 32"/>
          <p:cNvSpPr/>
          <p:nvPr/>
        </p:nvSpPr>
        <p:spPr>
          <a:xfrm>
            <a:off x="7124754" y="615537"/>
            <a:ext cx="2612572" cy="1131481"/>
          </a:xfrm>
          <a:prstGeom prst="wedgeEllipseCallout">
            <a:avLst>
              <a:gd name="adj1" fmla="val -94162"/>
              <a:gd name="adj2" fmla="val 18779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Tekstiruutu 33"/>
          <p:cNvSpPr txBox="1"/>
          <p:nvPr/>
        </p:nvSpPr>
        <p:spPr>
          <a:xfrm>
            <a:off x="7576512" y="839021"/>
            <a:ext cx="1681788" cy="646331"/>
          </a:xfrm>
          <a:prstGeom prst="rect">
            <a:avLst/>
          </a:prstGeom>
          <a:noFill/>
        </p:spPr>
        <p:txBody>
          <a:bodyPr wrap="square" rtlCol="0">
            <a:spAutoFit/>
          </a:bodyPr>
          <a:lstStyle/>
          <a:p>
            <a:r>
              <a:rPr lang="fi-FI" dirty="0" err="1"/>
              <a:t>Civic</a:t>
            </a:r>
            <a:r>
              <a:rPr lang="fi-FI" dirty="0"/>
              <a:t> college </a:t>
            </a:r>
            <a:r>
              <a:rPr lang="fi-FI" dirty="0" err="1"/>
              <a:t>studies</a:t>
            </a:r>
            <a:endParaRPr lang="fi-FI" dirty="0"/>
          </a:p>
        </p:txBody>
      </p:sp>
      <p:sp>
        <p:nvSpPr>
          <p:cNvPr id="35" name="Nuoli oikealle 34"/>
          <p:cNvSpPr/>
          <p:nvPr/>
        </p:nvSpPr>
        <p:spPr>
          <a:xfrm>
            <a:off x="2369267" y="3811577"/>
            <a:ext cx="1795761" cy="233238"/>
          </a:xfrm>
          <a:prstGeom prst="rightArrow">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fi-FI">
              <a:solidFill>
                <a:schemeClr val="tx1"/>
              </a:solidFill>
            </a:endParaRPr>
          </a:p>
        </p:txBody>
      </p:sp>
      <p:sp>
        <p:nvSpPr>
          <p:cNvPr id="36" name="Nuoli oikealle 35"/>
          <p:cNvSpPr/>
          <p:nvPr/>
        </p:nvSpPr>
        <p:spPr>
          <a:xfrm>
            <a:off x="7684854" y="3851713"/>
            <a:ext cx="1795761" cy="233238"/>
          </a:xfrm>
          <a:prstGeom prst="rightArrow">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13356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D834A933-45E6-D456-2F91-2473A53DDEC3}"/>
              </a:ext>
            </a:extLst>
          </p:cNvPr>
          <p:cNvPicPr/>
          <p:nvPr/>
        </p:nvPicPr>
        <p:blipFill>
          <a:blip r:embed="rId2">
            <a:extLst>
              <a:ext uri="{28A0092B-C50C-407E-A947-70E740481C1C}">
                <a14:useLocalDpi xmlns:a14="http://schemas.microsoft.com/office/drawing/2010/main" val="0"/>
              </a:ext>
            </a:extLst>
          </a:blip>
          <a:stretch>
            <a:fillRect/>
          </a:stretch>
        </p:blipFill>
        <p:spPr>
          <a:xfrm>
            <a:off x="714103" y="278675"/>
            <a:ext cx="10920547" cy="6139542"/>
          </a:xfrm>
          <a:prstGeom prst="rect">
            <a:avLst/>
          </a:prstGeom>
        </p:spPr>
      </p:pic>
      <p:sp>
        <p:nvSpPr>
          <p:cNvPr id="7" name="Suorakulmio: Pyöristetyt kulmat 6">
            <a:extLst>
              <a:ext uri="{FF2B5EF4-FFF2-40B4-BE49-F238E27FC236}">
                <a16:creationId xmlns:a16="http://schemas.microsoft.com/office/drawing/2014/main" id="{9C115709-ED98-E674-282C-9AB57B99FBAD}"/>
              </a:ext>
            </a:extLst>
          </p:cNvPr>
          <p:cNvSpPr/>
          <p:nvPr/>
        </p:nvSpPr>
        <p:spPr>
          <a:xfrm>
            <a:off x="10276514" y="203174"/>
            <a:ext cx="1374914" cy="9479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383549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Kuva, joka sisältää kohteen piha-, rakennus, taivas, ikkuna&#10;&#10;Kuvaus luotu automaattisesti">
            <a:extLst>
              <a:ext uri="{FF2B5EF4-FFF2-40B4-BE49-F238E27FC236}">
                <a16:creationId xmlns:a16="http://schemas.microsoft.com/office/drawing/2014/main" id="{BB6590ED-0BDE-DB0A-97FB-C3EC520E5888}"/>
              </a:ext>
            </a:extLst>
          </p:cNvPr>
          <p:cNvPicPr>
            <a:picLocks noChangeAspect="1"/>
          </p:cNvPicPr>
          <p:nvPr/>
        </p:nvPicPr>
        <p:blipFill rotWithShape="1">
          <a:blip r:embed="rId2">
            <a:extLst>
              <a:ext uri="{28A0092B-C50C-407E-A947-70E740481C1C}">
                <a14:useLocalDpi xmlns:a14="http://schemas.microsoft.com/office/drawing/2010/main" val="0"/>
              </a:ext>
            </a:extLst>
          </a:blip>
          <a:srcRect l="5955" r="12711" b="-1"/>
          <a:stretch/>
        </p:blipFill>
        <p:spPr>
          <a:xfrm>
            <a:off x="20" y="10"/>
            <a:ext cx="12191980" cy="6857990"/>
          </a:xfrm>
          <a:prstGeom prst="rect">
            <a:avLst/>
          </a:prstGeom>
        </p:spPr>
      </p:pic>
      <p:sp>
        <p:nvSpPr>
          <p:cNvPr id="7"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5FE0501-25F2-4E8A-5D52-2BE24A6E7E1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spcBef>
                <a:spcPct val="0"/>
              </a:spcBef>
            </a:pPr>
            <a:r>
              <a:rPr lang="en-US" sz="3600">
                <a:solidFill>
                  <a:schemeClr val="tx1">
                    <a:lumMod val="85000"/>
                    <a:lumOff val="15000"/>
                  </a:schemeClr>
                </a:solidFill>
              </a:rPr>
              <a:t>Thank you !</a:t>
            </a:r>
          </a:p>
        </p:txBody>
      </p:sp>
      <p:cxnSp>
        <p:nvCxnSpPr>
          <p:cNvPr id="8"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42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F555E3BB-ED06-8669-B8CA-257FB8E4AD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029" y="258762"/>
            <a:ext cx="4007013" cy="4867275"/>
          </a:xfrm>
          <a:prstGeom prst="rect">
            <a:avLst/>
          </a:prstGeom>
        </p:spPr>
      </p:pic>
      <p:sp>
        <p:nvSpPr>
          <p:cNvPr id="6" name="Tekstiruutu 5">
            <a:extLst>
              <a:ext uri="{FF2B5EF4-FFF2-40B4-BE49-F238E27FC236}">
                <a16:creationId xmlns:a16="http://schemas.microsoft.com/office/drawing/2014/main" id="{87C3C79E-238D-54FE-785E-D524B1CEE0C3}"/>
              </a:ext>
            </a:extLst>
          </p:cNvPr>
          <p:cNvSpPr txBox="1"/>
          <p:nvPr/>
        </p:nvSpPr>
        <p:spPr>
          <a:xfrm>
            <a:off x="4826000" y="382012"/>
            <a:ext cx="6409053" cy="6370975"/>
          </a:xfrm>
          <a:prstGeom prst="rect">
            <a:avLst/>
          </a:prstGeom>
          <a:noFill/>
        </p:spPr>
        <p:txBody>
          <a:bodyPr wrap="square">
            <a:spAutoFit/>
          </a:bodyPr>
          <a:lstStyle/>
          <a:p>
            <a:endParaRPr lang="en-US" sz="1800" dirty="0"/>
          </a:p>
          <a:p>
            <a:pPr marL="285750" indent="-285750">
              <a:buFont typeface="Arial" panose="020B0604020202020204" pitchFamily="34" charset="0"/>
              <a:buChar char="•"/>
            </a:pPr>
            <a:r>
              <a:rPr lang="en-US" sz="1800" dirty="0" err="1"/>
              <a:t>Okka</a:t>
            </a:r>
            <a:r>
              <a:rPr lang="en-US" sz="1800" dirty="0"/>
              <a:t>-background </a:t>
            </a:r>
            <a:r>
              <a:rPr lang="en-US" sz="1800" dirty="0" err="1"/>
              <a:t>organisation</a:t>
            </a:r>
            <a:r>
              <a:rPr lang="en-US" sz="1800" dirty="0"/>
              <a:t>: The Trade Union of Education in Finland OAJ</a:t>
            </a:r>
          </a:p>
          <a:p>
            <a:pPr marL="342900" indent="-342900">
              <a:spcBef>
                <a:spcPts val="1800"/>
              </a:spcBef>
              <a:buFont typeface="Arial" panose="020B0604020202020204" pitchFamily="34" charset="0"/>
              <a:buChar char="•"/>
            </a:pPr>
            <a:r>
              <a:rPr lang="en-US" sz="1800" dirty="0"/>
              <a:t>Sustainable Development Certification -system for Educational Establishments.</a:t>
            </a:r>
            <a:r>
              <a:rPr lang="en-GB" sz="1800" dirty="0">
                <a:latin typeface="Calibri" panose="020F0502020204030204" pitchFamily="34" charset="0"/>
                <a:cs typeface="Calibri" panose="020F0502020204030204" pitchFamily="34" charset="0"/>
              </a:rPr>
              <a:t> System is financed by the Ministry of Education</a:t>
            </a:r>
            <a:endParaRPr lang="en-US" sz="1800" dirty="0"/>
          </a:p>
          <a:p>
            <a:pPr marL="342900" indent="-342900">
              <a:spcBef>
                <a:spcPts val="1800"/>
              </a:spcBef>
              <a:buFont typeface="Arial" panose="020B0604020202020204" pitchFamily="34" charset="0"/>
              <a:buChar char="•"/>
            </a:pPr>
            <a:r>
              <a:rPr lang="en-US" dirty="0"/>
              <a:t>Each educational establishment (early childhood-kindergarten, primary and secondary school, vocational school, arts education, </a:t>
            </a:r>
            <a:r>
              <a:rPr lang="en-US" b="1" dirty="0"/>
              <a:t>liberal adult education</a:t>
            </a:r>
            <a:r>
              <a:rPr lang="en-US" dirty="0"/>
              <a:t>) has their own priorities for sustainable future which are evaluated in </a:t>
            </a:r>
            <a:r>
              <a:rPr lang="en-GB" sz="1800" dirty="0" err="1">
                <a:latin typeface="Calibri" panose="020F0502020204030204" pitchFamily="34" charset="0"/>
                <a:cs typeface="Calibri" panose="020F0502020204030204" pitchFamily="34" charset="0"/>
              </a:rPr>
              <a:t>eDelphi</a:t>
            </a:r>
            <a:r>
              <a:rPr lang="en-GB" sz="1800" dirty="0">
                <a:latin typeface="Calibri" panose="020F0502020204030204" pitchFamily="34" charset="0"/>
                <a:cs typeface="Calibri" panose="020F0502020204030204" pitchFamily="34" charset="0"/>
              </a:rPr>
              <a:t> online future tool, if the institution participates in certification process.</a:t>
            </a:r>
            <a:endParaRPr lang="en-US" dirty="0"/>
          </a:p>
          <a:p>
            <a:pPr>
              <a:spcBef>
                <a:spcPts val="1800"/>
              </a:spcBef>
            </a:pPr>
            <a:endParaRPr lang="en-GB" sz="1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800" dirty="0">
                <a:latin typeface="Calibri" panose="020F0502020204030204" pitchFamily="34" charset="0"/>
                <a:cs typeface="Calibri" panose="020F0502020204030204" pitchFamily="34" charset="0"/>
              </a:rPr>
              <a:t>In Finland there is 128 certified units since 2004</a:t>
            </a:r>
          </a:p>
          <a:p>
            <a:pPr marL="342900" indent="-342900">
              <a:spcBef>
                <a:spcPts val="1200"/>
              </a:spcBef>
              <a:buFont typeface="Arial" panose="020B0604020202020204" pitchFamily="34" charset="0"/>
              <a:buChar char="•"/>
            </a:pPr>
            <a:r>
              <a:rPr lang="en-GB" sz="1800" b="1" dirty="0">
                <a:latin typeface="Calibri" panose="020F0502020204030204" pitchFamily="34" charset="0"/>
                <a:cs typeface="Calibri" panose="020F0502020204030204" pitchFamily="34" charset="0"/>
              </a:rPr>
              <a:t>24 institutions of liberal adult education since 2014</a:t>
            </a:r>
          </a:p>
          <a:p>
            <a:pPr marL="342900" indent="-342900">
              <a:spcBef>
                <a:spcPts val="9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Indicators for a sustainable future are a new innovation and reform to the sustainable certification system 2020-2022</a:t>
            </a:r>
          </a:p>
          <a:p>
            <a:pPr marL="342900" indent="-342900">
              <a:spcBef>
                <a:spcPts val="9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Theoretical basis in transformative learning, future studies and learning organisation</a:t>
            </a:r>
          </a:p>
          <a:p>
            <a:endParaRPr lang="fi-FI" dirty="0"/>
          </a:p>
        </p:txBody>
      </p:sp>
    </p:spTree>
    <p:extLst>
      <p:ext uri="{BB962C8B-B14F-4D97-AF65-F5344CB8AC3E}">
        <p14:creationId xmlns:p14="http://schemas.microsoft.com/office/powerpoint/2010/main" val="3413751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orakulmio: Pyöristetyt kulmat 14">
            <a:extLst>
              <a:ext uri="{FF2B5EF4-FFF2-40B4-BE49-F238E27FC236}">
                <a16:creationId xmlns:a16="http://schemas.microsoft.com/office/drawing/2014/main" id="{CCEE3108-CBCA-4CA0-8541-F0EF33A826BD}"/>
              </a:ext>
            </a:extLst>
          </p:cNvPr>
          <p:cNvSpPr/>
          <p:nvPr/>
        </p:nvSpPr>
        <p:spPr>
          <a:xfrm>
            <a:off x="2639060" y="2306320"/>
            <a:ext cx="8305800" cy="3159760"/>
          </a:xfrm>
          <a:prstGeom prst="round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kstiruutu 3">
            <a:extLst>
              <a:ext uri="{FF2B5EF4-FFF2-40B4-BE49-F238E27FC236}">
                <a16:creationId xmlns:a16="http://schemas.microsoft.com/office/drawing/2014/main" id="{CFB145AC-E3BC-4529-B8B5-CF0FF74692AB}"/>
              </a:ext>
            </a:extLst>
          </p:cNvPr>
          <p:cNvSpPr txBox="1"/>
          <p:nvPr/>
        </p:nvSpPr>
        <p:spPr>
          <a:xfrm>
            <a:off x="482600" y="3429000"/>
            <a:ext cx="1676400" cy="1021556"/>
          </a:xfrm>
          <a:prstGeom prst="roundRect">
            <a:avLst/>
          </a:prstGeom>
          <a:solidFill>
            <a:schemeClr val="accent5">
              <a:lumMod val="60000"/>
              <a:lumOff val="40000"/>
            </a:schemeClr>
          </a:solidFill>
          <a:ln>
            <a:solidFill>
              <a:schemeClr val="bg1"/>
            </a:solidFill>
          </a:ln>
        </p:spPr>
        <p:txBody>
          <a:bodyPr wrap="square" rtlCol="0">
            <a:spAutoFit/>
          </a:bodyPr>
          <a:lstStyle/>
          <a:p>
            <a:r>
              <a:rPr lang="en-GB" dirty="0">
                <a:solidFill>
                  <a:schemeClr val="bg1"/>
                </a:solidFill>
              </a:rPr>
              <a:t>Indicators for a sustainable future</a:t>
            </a:r>
          </a:p>
        </p:txBody>
      </p:sp>
      <p:sp>
        <p:nvSpPr>
          <p:cNvPr id="5" name="Tekstiruutu 4">
            <a:extLst>
              <a:ext uri="{FF2B5EF4-FFF2-40B4-BE49-F238E27FC236}">
                <a16:creationId xmlns:a16="http://schemas.microsoft.com/office/drawing/2014/main" id="{E0DA4DC7-56E8-4EF3-9B2F-E5D97659D60A}"/>
              </a:ext>
            </a:extLst>
          </p:cNvPr>
          <p:cNvSpPr txBox="1"/>
          <p:nvPr/>
        </p:nvSpPr>
        <p:spPr>
          <a:xfrm>
            <a:off x="2814320" y="2661920"/>
            <a:ext cx="1676400" cy="923330"/>
          </a:xfrm>
          <a:prstGeom prst="rect">
            <a:avLst/>
          </a:prstGeom>
          <a:solidFill>
            <a:schemeClr val="bg1"/>
          </a:solidFill>
          <a:ln>
            <a:solidFill>
              <a:srgbClr val="FFC000"/>
            </a:solidFill>
          </a:ln>
        </p:spPr>
        <p:txBody>
          <a:bodyPr wrap="square" rtlCol="0">
            <a:spAutoFit/>
          </a:bodyPr>
          <a:lstStyle/>
          <a:p>
            <a:r>
              <a:rPr lang="en-GB" dirty="0"/>
              <a:t>Self-evaluation of the institution</a:t>
            </a:r>
          </a:p>
        </p:txBody>
      </p:sp>
      <p:sp>
        <p:nvSpPr>
          <p:cNvPr id="6" name="Tekstiruutu 5">
            <a:extLst>
              <a:ext uri="{FF2B5EF4-FFF2-40B4-BE49-F238E27FC236}">
                <a16:creationId xmlns:a16="http://schemas.microsoft.com/office/drawing/2014/main" id="{303A59A8-0167-4AE7-BCC5-3C488307E67E}"/>
              </a:ext>
            </a:extLst>
          </p:cNvPr>
          <p:cNvSpPr txBox="1"/>
          <p:nvPr/>
        </p:nvSpPr>
        <p:spPr>
          <a:xfrm>
            <a:off x="4907280" y="2672080"/>
            <a:ext cx="1676400" cy="923330"/>
          </a:xfrm>
          <a:prstGeom prst="rect">
            <a:avLst/>
          </a:prstGeom>
          <a:solidFill>
            <a:schemeClr val="bg1"/>
          </a:solidFill>
          <a:ln>
            <a:solidFill>
              <a:srgbClr val="FFC000"/>
            </a:solidFill>
          </a:ln>
        </p:spPr>
        <p:txBody>
          <a:bodyPr wrap="square" rtlCol="0">
            <a:spAutoFit/>
          </a:bodyPr>
          <a:lstStyle/>
          <a:p>
            <a:r>
              <a:rPr lang="en-GB" dirty="0"/>
              <a:t>Discussion of the results</a:t>
            </a:r>
          </a:p>
          <a:p>
            <a:endParaRPr lang="en-GB" dirty="0"/>
          </a:p>
        </p:txBody>
      </p:sp>
      <p:sp>
        <p:nvSpPr>
          <p:cNvPr id="7" name="Tekstiruutu 6">
            <a:extLst>
              <a:ext uri="{FF2B5EF4-FFF2-40B4-BE49-F238E27FC236}">
                <a16:creationId xmlns:a16="http://schemas.microsoft.com/office/drawing/2014/main" id="{E6AF520B-FD89-4522-9241-32EC8E970558}"/>
              </a:ext>
            </a:extLst>
          </p:cNvPr>
          <p:cNvSpPr txBox="1"/>
          <p:nvPr/>
        </p:nvSpPr>
        <p:spPr>
          <a:xfrm>
            <a:off x="7000240" y="2672080"/>
            <a:ext cx="1676400" cy="923330"/>
          </a:xfrm>
          <a:prstGeom prst="rect">
            <a:avLst/>
          </a:prstGeom>
          <a:solidFill>
            <a:schemeClr val="bg1"/>
          </a:solidFill>
          <a:ln>
            <a:solidFill>
              <a:srgbClr val="FFC000"/>
            </a:solidFill>
          </a:ln>
        </p:spPr>
        <p:txBody>
          <a:bodyPr wrap="square" rtlCol="0">
            <a:spAutoFit/>
          </a:bodyPr>
          <a:lstStyle/>
          <a:p>
            <a:r>
              <a:rPr lang="en-GB" dirty="0"/>
              <a:t>Development plan</a:t>
            </a:r>
          </a:p>
          <a:p>
            <a:endParaRPr lang="en-GB" dirty="0"/>
          </a:p>
        </p:txBody>
      </p:sp>
      <p:sp>
        <p:nvSpPr>
          <p:cNvPr id="8" name="Tekstiruutu 7">
            <a:extLst>
              <a:ext uri="{FF2B5EF4-FFF2-40B4-BE49-F238E27FC236}">
                <a16:creationId xmlns:a16="http://schemas.microsoft.com/office/drawing/2014/main" id="{8306198B-61C7-4E08-B9B1-2E529A91222C}"/>
              </a:ext>
            </a:extLst>
          </p:cNvPr>
          <p:cNvSpPr txBox="1"/>
          <p:nvPr/>
        </p:nvSpPr>
        <p:spPr>
          <a:xfrm>
            <a:off x="9093200" y="2672080"/>
            <a:ext cx="1784184" cy="923330"/>
          </a:xfrm>
          <a:prstGeom prst="rect">
            <a:avLst/>
          </a:prstGeom>
          <a:solidFill>
            <a:schemeClr val="bg1"/>
          </a:solidFill>
          <a:ln>
            <a:solidFill>
              <a:srgbClr val="FFC000"/>
            </a:solidFill>
          </a:ln>
        </p:spPr>
        <p:txBody>
          <a:bodyPr wrap="square" rtlCol="0">
            <a:spAutoFit/>
          </a:bodyPr>
          <a:lstStyle/>
          <a:p>
            <a:r>
              <a:rPr lang="en-GB" dirty="0"/>
              <a:t>Implementation of the plan</a:t>
            </a:r>
          </a:p>
          <a:p>
            <a:endParaRPr lang="en-GB" dirty="0"/>
          </a:p>
        </p:txBody>
      </p:sp>
      <p:sp>
        <p:nvSpPr>
          <p:cNvPr id="9" name="Tekstiruutu 8">
            <a:extLst>
              <a:ext uri="{FF2B5EF4-FFF2-40B4-BE49-F238E27FC236}">
                <a16:creationId xmlns:a16="http://schemas.microsoft.com/office/drawing/2014/main" id="{6BD1B603-F54E-4F80-9E88-4C06043240F8}"/>
              </a:ext>
            </a:extLst>
          </p:cNvPr>
          <p:cNvSpPr txBox="1"/>
          <p:nvPr/>
        </p:nvSpPr>
        <p:spPr>
          <a:xfrm>
            <a:off x="2814320" y="4039701"/>
            <a:ext cx="5862320" cy="1200329"/>
          </a:xfrm>
          <a:prstGeom prst="rect">
            <a:avLst/>
          </a:prstGeom>
          <a:solidFill>
            <a:schemeClr val="bg1"/>
          </a:solidFill>
          <a:ln>
            <a:solidFill>
              <a:srgbClr val="FFC000"/>
            </a:solidFill>
          </a:ln>
        </p:spPr>
        <p:txBody>
          <a:bodyPr wrap="square" rtlCol="0">
            <a:spAutoFit/>
          </a:bodyPr>
          <a:lstStyle/>
          <a:p>
            <a:r>
              <a:rPr lang="en-GB" dirty="0"/>
              <a:t>External audit</a:t>
            </a:r>
          </a:p>
          <a:p>
            <a:pPr marL="285750" indent="-285750">
              <a:buFont typeface="Arial" panose="020B0604020202020204" pitchFamily="34" charset="0"/>
              <a:buChar char="•"/>
            </a:pPr>
            <a:r>
              <a:rPr lang="en-GB" dirty="0"/>
              <a:t>The process of self-evaluation</a:t>
            </a:r>
          </a:p>
          <a:p>
            <a:pPr marL="285750" indent="-285750">
              <a:buFont typeface="Arial" panose="020B0604020202020204" pitchFamily="34" charset="0"/>
              <a:buChar char="•"/>
            </a:pPr>
            <a:r>
              <a:rPr lang="en-GB" dirty="0"/>
              <a:t>Criteria for the basic level of operation</a:t>
            </a:r>
          </a:p>
          <a:p>
            <a:pPr marL="285750" indent="-285750">
              <a:buFont typeface="Arial" panose="020B0604020202020204" pitchFamily="34" charset="0"/>
              <a:buChar char="•"/>
            </a:pPr>
            <a:r>
              <a:rPr lang="en-GB" dirty="0"/>
              <a:t>Development plan and commitment to implementation</a:t>
            </a:r>
          </a:p>
        </p:txBody>
      </p:sp>
      <p:sp>
        <p:nvSpPr>
          <p:cNvPr id="10" name="Tekstiruutu 9">
            <a:extLst>
              <a:ext uri="{FF2B5EF4-FFF2-40B4-BE49-F238E27FC236}">
                <a16:creationId xmlns:a16="http://schemas.microsoft.com/office/drawing/2014/main" id="{F9ACDEB2-B88B-4CD6-8845-67B888466750}"/>
              </a:ext>
            </a:extLst>
          </p:cNvPr>
          <p:cNvSpPr txBox="1"/>
          <p:nvPr/>
        </p:nvSpPr>
        <p:spPr>
          <a:xfrm>
            <a:off x="9093200" y="4048760"/>
            <a:ext cx="1676400" cy="1200329"/>
          </a:xfrm>
          <a:prstGeom prst="rect">
            <a:avLst/>
          </a:prstGeom>
          <a:solidFill>
            <a:schemeClr val="bg1"/>
          </a:solidFill>
          <a:ln>
            <a:solidFill>
              <a:srgbClr val="FFC000"/>
            </a:solidFill>
          </a:ln>
        </p:spPr>
        <p:txBody>
          <a:bodyPr wrap="square" rtlCol="0">
            <a:spAutoFit/>
          </a:bodyPr>
          <a:lstStyle/>
          <a:p>
            <a:r>
              <a:rPr lang="en-GB" dirty="0"/>
              <a:t>Applying the certificate from the OKKA-Foundation</a:t>
            </a:r>
          </a:p>
        </p:txBody>
      </p:sp>
      <p:sp>
        <p:nvSpPr>
          <p:cNvPr id="11" name="Nuoli: Oikea 10">
            <a:extLst>
              <a:ext uri="{FF2B5EF4-FFF2-40B4-BE49-F238E27FC236}">
                <a16:creationId xmlns:a16="http://schemas.microsoft.com/office/drawing/2014/main" id="{C59959AF-8D13-49B7-B62A-312B5701E219}"/>
              </a:ext>
            </a:extLst>
          </p:cNvPr>
          <p:cNvSpPr/>
          <p:nvPr/>
        </p:nvSpPr>
        <p:spPr>
          <a:xfrm>
            <a:off x="2227580" y="3705860"/>
            <a:ext cx="416560" cy="492760"/>
          </a:xfrm>
          <a:prstGeom prst="rightArrow">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2" name="Nuoli: Oikea 11">
            <a:extLst>
              <a:ext uri="{FF2B5EF4-FFF2-40B4-BE49-F238E27FC236}">
                <a16:creationId xmlns:a16="http://schemas.microsoft.com/office/drawing/2014/main" id="{122137B9-0C11-4B34-B755-6035B77A6B82}"/>
              </a:ext>
            </a:extLst>
          </p:cNvPr>
          <p:cNvSpPr/>
          <p:nvPr/>
        </p:nvSpPr>
        <p:spPr>
          <a:xfrm>
            <a:off x="4490720" y="2887365"/>
            <a:ext cx="416560" cy="492760"/>
          </a:xfrm>
          <a:prstGeom prst="rightArrow">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3" name="Nuoli: Oikea 12">
            <a:extLst>
              <a:ext uri="{FF2B5EF4-FFF2-40B4-BE49-F238E27FC236}">
                <a16:creationId xmlns:a16="http://schemas.microsoft.com/office/drawing/2014/main" id="{BA778695-63CA-4C14-A0C8-9FAEB7561F6E}"/>
              </a:ext>
            </a:extLst>
          </p:cNvPr>
          <p:cNvSpPr/>
          <p:nvPr/>
        </p:nvSpPr>
        <p:spPr>
          <a:xfrm>
            <a:off x="6583680" y="2877205"/>
            <a:ext cx="416560" cy="492760"/>
          </a:xfrm>
          <a:prstGeom prst="rightArrow">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4" name="Nuoli: Oikea 13">
            <a:extLst>
              <a:ext uri="{FF2B5EF4-FFF2-40B4-BE49-F238E27FC236}">
                <a16:creationId xmlns:a16="http://schemas.microsoft.com/office/drawing/2014/main" id="{D97152B5-4266-4367-9ECE-BEE5E8D655F4}"/>
              </a:ext>
            </a:extLst>
          </p:cNvPr>
          <p:cNvSpPr/>
          <p:nvPr/>
        </p:nvSpPr>
        <p:spPr>
          <a:xfrm>
            <a:off x="8676640" y="2887365"/>
            <a:ext cx="416560" cy="492760"/>
          </a:xfrm>
          <a:prstGeom prst="rightArrow">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6" name="Nuoli: Oikea 15">
            <a:extLst>
              <a:ext uri="{FF2B5EF4-FFF2-40B4-BE49-F238E27FC236}">
                <a16:creationId xmlns:a16="http://schemas.microsoft.com/office/drawing/2014/main" id="{343777BA-6AB2-4B43-B52D-24C3E5FE0291}"/>
              </a:ext>
            </a:extLst>
          </p:cNvPr>
          <p:cNvSpPr/>
          <p:nvPr/>
        </p:nvSpPr>
        <p:spPr>
          <a:xfrm>
            <a:off x="8676640" y="4306024"/>
            <a:ext cx="416560" cy="492760"/>
          </a:xfrm>
          <a:prstGeom prst="rightArrow">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cxnSp>
        <p:nvCxnSpPr>
          <p:cNvPr id="18" name="Suora yhdysviiva 17">
            <a:extLst>
              <a:ext uri="{FF2B5EF4-FFF2-40B4-BE49-F238E27FC236}">
                <a16:creationId xmlns:a16="http://schemas.microsoft.com/office/drawing/2014/main" id="{4618C054-37D7-42AC-B528-D95431832A28}"/>
              </a:ext>
            </a:extLst>
          </p:cNvPr>
          <p:cNvCxnSpPr>
            <a:cxnSpLocks/>
          </p:cNvCxnSpPr>
          <p:nvPr/>
        </p:nvCxnSpPr>
        <p:spPr>
          <a:xfrm flipH="1" flipV="1">
            <a:off x="2814320" y="3595410"/>
            <a:ext cx="580887" cy="44429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F047C58B-4760-41E0-AE68-4F2209F7C59F}"/>
              </a:ext>
            </a:extLst>
          </p:cNvPr>
          <p:cNvCxnSpPr>
            <a:cxnSpLocks/>
          </p:cNvCxnSpPr>
          <p:nvPr/>
        </p:nvCxnSpPr>
        <p:spPr>
          <a:xfrm flipV="1">
            <a:off x="8676640" y="3595410"/>
            <a:ext cx="2066290" cy="45335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kstiruutu 19">
            <a:extLst>
              <a:ext uri="{FF2B5EF4-FFF2-40B4-BE49-F238E27FC236}">
                <a16:creationId xmlns:a16="http://schemas.microsoft.com/office/drawing/2014/main" id="{4FD9616C-EF41-4932-AEF6-7D132B76AA56}"/>
              </a:ext>
            </a:extLst>
          </p:cNvPr>
          <p:cNvSpPr txBox="1"/>
          <p:nvPr/>
        </p:nvSpPr>
        <p:spPr>
          <a:xfrm>
            <a:off x="1991544" y="511909"/>
            <a:ext cx="8208912" cy="646331"/>
          </a:xfrm>
          <a:prstGeom prst="rect">
            <a:avLst/>
          </a:prstGeom>
          <a:noFill/>
        </p:spPr>
        <p:txBody>
          <a:bodyPr wrap="square" rtlCol="0">
            <a:spAutoFit/>
          </a:bodyPr>
          <a:lstStyle/>
          <a:p>
            <a:pPr algn="ctr"/>
            <a:r>
              <a:rPr lang="en-GB" sz="3600" dirty="0" err="1"/>
              <a:t>Sertification</a:t>
            </a:r>
            <a:r>
              <a:rPr lang="en-GB" sz="3600" dirty="0"/>
              <a:t> process in Finland</a:t>
            </a:r>
          </a:p>
        </p:txBody>
      </p:sp>
      <p:pic>
        <p:nvPicPr>
          <p:cNvPr id="21" name="Picture 19" descr="K:\Omat tiedostot\Omat tiedostot\Omat\OKKA_logot\OKKA_LOGO.jpg">
            <a:extLst>
              <a:ext uri="{FF2B5EF4-FFF2-40B4-BE49-F238E27FC236}">
                <a16:creationId xmlns:a16="http://schemas.microsoft.com/office/drawing/2014/main" id="{3B9C60DD-2791-4452-A289-2D73D237776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7153" y="5988879"/>
            <a:ext cx="744347" cy="76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04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C6EA1D-AFB0-63B7-CCF4-5EDE8D5F546B}"/>
              </a:ext>
            </a:extLst>
          </p:cNvPr>
          <p:cNvSpPr>
            <a:spLocks noGrp="1"/>
          </p:cNvSpPr>
          <p:nvPr>
            <p:ph type="title"/>
          </p:nvPr>
        </p:nvSpPr>
        <p:spPr>
          <a:xfrm>
            <a:off x="838200" y="365125"/>
            <a:ext cx="7431315" cy="1325563"/>
          </a:xfrm>
        </p:spPr>
        <p:txBody>
          <a:bodyPr>
            <a:normAutofit fontScale="90000"/>
          </a:bodyPr>
          <a:lstStyle/>
          <a:p>
            <a:r>
              <a:rPr lang="fi-FI" sz="5400" dirty="0" err="1"/>
              <a:t>Kaukametsä</a:t>
            </a:r>
            <a:r>
              <a:rPr lang="fi-FI" sz="5400" dirty="0"/>
              <a:t> </a:t>
            </a:r>
            <a:r>
              <a:rPr lang="fi-FI" sz="5400" dirty="0" err="1"/>
              <a:t>civic</a:t>
            </a:r>
            <a:r>
              <a:rPr lang="fi-FI" sz="5400" dirty="0"/>
              <a:t> college </a:t>
            </a:r>
            <a:r>
              <a:rPr lang="fi-FI" sz="5400" dirty="0" err="1"/>
              <a:t>history</a:t>
            </a:r>
            <a:r>
              <a:rPr lang="fi-FI" sz="5400" dirty="0"/>
              <a:t> of </a:t>
            </a:r>
            <a:r>
              <a:rPr lang="fi-FI" sz="5400" dirty="0" err="1"/>
              <a:t>auditing</a:t>
            </a:r>
            <a:endParaRPr lang="fi-FI" sz="5400" dirty="0">
              <a:cs typeface="Calibri Light"/>
            </a:endParaRPr>
          </a:p>
        </p:txBody>
      </p:sp>
      <p:graphicFrame>
        <p:nvGraphicFramePr>
          <p:cNvPr id="13" name="Kaaviokuva 12">
            <a:extLst>
              <a:ext uri="{FF2B5EF4-FFF2-40B4-BE49-F238E27FC236}">
                <a16:creationId xmlns:a16="http://schemas.microsoft.com/office/drawing/2014/main" id="{8FC60AF6-051C-EB93-9656-A1F9C4B36ED4}"/>
              </a:ext>
            </a:extLst>
          </p:cNvPr>
          <p:cNvGraphicFramePr/>
          <p:nvPr>
            <p:extLst>
              <p:ext uri="{D42A27DB-BD31-4B8C-83A1-F6EECF244321}">
                <p14:modId xmlns:p14="http://schemas.microsoft.com/office/powerpoint/2010/main" val="3443129846"/>
              </p:ext>
            </p:extLst>
          </p:nvPr>
        </p:nvGraphicFramePr>
        <p:xfrm>
          <a:off x="570451" y="1820410"/>
          <a:ext cx="7699063" cy="478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isällön paikkamerkki 4" descr="Kuva, joka sisältää kohteen teksti, juliste, kuvakaappaus, graafinen suunnittelu&#10;&#10;Kuvaus luotu automaattisesti">
            <a:extLst>
              <a:ext uri="{FF2B5EF4-FFF2-40B4-BE49-F238E27FC236}">
                <a16:creationId xmlns:a16="http://schemas.microsoft.com/office/drawing/2014/main" id="{0D227173-3492-EBE8-832F-FA04D67198AA}"/>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8610600" y="0"/>
            <a:ext cx="3581400" cy="6858000"/>
          </a:xfrm>
        </p:spPr>
      </p:pic>
    </p:spTree>
    <p:extLst>
      <p:ext uri="{BB962C8B-B14F-4D97-AF65-F5344CB8AC3E}">
        <p14:creationId xmlns:p14="http://schemas.microsoft.com/office/powerpoint/2010/main" val="171217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E1DF7B-F24C-1908-BFB0-D200FEF50FB7}"/>
              </a:ext>
            </a:extLst>
          </p:cNvPr>
          <p:cNvSpPr>
            <a:spLocks noGrp="1"/>
          </p:cNvSpPr>
          <p:nvPr>
            <p:ph type="title"/>
          </p:nvPr>
        </p:nvSpPr>
        <p:spPr>
          <a:xfrm>
            <a:off x="838200" y="365125"/>
            <a:ext cx="5869026" cy="980349"/>
          </a:xfrm>
        </p:spPr>
        <p:txBody>
          <a:bodyPr>
            <a:normAutofit/>
          </a:bodyPr>
          <a:lstStyle/>
          <a:p>
            <a:r>
              <a:rPr lang="fi-FI" sz="3600" dirty="0" err="1"/>
              <a:t>Kaukametsä</a:t>
            </a:r>
            <a:r>
              <a:rPr lang="fi-FI" sz="3600" dirty="0"/>
              <a:t> </a:t>
            </a:r>
            <a:r>
              <a:rPr lang="fi-FI" sz="3600" dirty="0" err="1"/>
              <a:t>civic</a:t>
            </a:r>
            <a:r>
              <a:rPr lang="fi-FI" sz="3600" dirty="0"/>
              <a:t> college</a:t>
            </a:r>
          </a:p>
        </p:txBody>
      </p:sp>
      <p:sp>
        <p:nvSpPr>
          <p:cNvPr id="3" name="Sisällön paikkamerkki 2">
            <a:extLst>
              <a:ext uri="{FF2B5EF4-FFF2-40B4-BE49-F238E27FC236}">
                <a16:creationId xmlns:a16="http://schemas.microsoft.com/office/drawing/2014/main" id="{101D868E-ED34-ADF5-7688-B1D5A811863B}"/>
              </a:ext>
            </a:extLst>
          </p:cNvPr>
          <p:cNvSpPr>
            <a:spLocks noGrp="1"/>
          </p:cNvSpPr>
          <p:nvPr>
            <p:ph idx="1"/>
          </p:nvPr>
        </p:nvSpPr>
        <p:spPr>
          <a:xfrm>
            <a:off x="237309" y="1250043"/>
            <a:ext cx="4661262" cy="5464266"/>
          </a:xfrm>
        </p:spPr>
        <p:txBody>
          <a:bodyPr>
            <a:normAutofit fontScale="55000" lnSpcReduction="20000"/>
          </a:bodyPr>
          <a:lstStyle/>
          <a:p>
            <a:pPr marL="0" indent="0">
              <a:buNone/>
            </a:pPr>
            <a:r>
              <a:rPr lang="en-US" dirty="0"/>
              <a:t>Ecological and economic goals:</a:t>
            </a:r>
          </a:p>
          <a:p>
            <a:r>
              <a:rPr lang="en-US" dirty="0"/>
              <a:t>reduces the need for raw materials and other resources</a:t>
            </a:r>
          </a:p>
          <a:p>
            <a:r>
              <a:rPr lang="en-US" dirty="0"/>
              <a:t>reduces energy consumption</a:t>
            </a:r>
          </a:p>
          <a:p>
            <a:r>
              <a:rPr lang="en-US" dirty="0"/>
              <a:t>reduces the amount of waste generated and the costs of its processing</a:t>
            </a:r>
          </a:p>
          <a:p>
            <a:r>
              <a:rPr lang="en-US" dirty="0"/>
              <a:t>reuse materials</a:t>
            </a:r>
          </a:p>
          <a:p>
            <a:r>
              <a:rPr lang="en-US" dirty="0"/>
              <a:t>increase the use of digital tools, remote working, distance teaching</a:t>
            </a:r>
          </a:p>
          <a:p>
            <a:pPr marL="0" indent="0">
              <a:buNone/>
            </a:pPr>
            <a:r>
              <a:rPr lang="en-US" dirty="0"/>
              <a:t>-&gt; Operational culture, teaching, management</a:t>
            </a:r>
          </a:p>
          <a:p>
            <a:pPr marL="0" indent="0">
              <a:buNone/>
            </a:pPr>
            <a:endParaRPr lang="en-US" dirty="0"/>
          </a:p>
          <a:p>
            <a:pPr marL="0" indent="0">
              <a:buNone/>
            </a:pPr>
            <a:r>
              <a:rPr lang="en-US" dirty="0"/>
              <a:t>Cultural and social goals:</a:t>
            </a:r>
          </a:p>
          <a:p>
            <a:r>
              <a:rPr lang="en-US" dirty="0"/>
              <a:t>improve safety</a:t>
            </a:r>
          </a:p>
          <a:p>
            <a:r>
              <a:rPr lang="en-US" dirty="0"/>
              <a:t>prevent exclusion</a:t>
            </a:r>
          </a:p>
          <a:p>
            <a:r>
              <a:rPr lang="en-US" dirty="0"/>
              <a:t>increase well-being (Loving, Being, Doing, Having)</a:t>
            </a:r>
          </a:p>
          <a:p>
            <a:r>
              <a:rPr lang="en-US" dirty="0"/>
              <a:t>to increase the nurturing of cultural heritage and multiculturalism and domestic internationalism</a:t>
            </a:r>
          </a:p>
          <a:p>
            <a:r>
              <a:rPr lang="en-US" dirty="0"/>
              <a:t>value education in accordance with the eco-social concept of civilization</a:t>
            </a:r>
          </a:p>
          <a:p>
            <a:pPr marL="0" indent="0">
              <a:buNone/>
            </a:pPr>
            <a:r>
              <a:rPr lang="en-US" dirty="0"/>
              <a:t>-&gt; Operational culture, teaching, management</a:t>
            </a:r>
            <a:endParaRPr lang="fi-FI" dirty="0"/>
          </a:p>
        </p:txBody>
      </p:sp>
      <p:pic>
        <p:nvPicPr>
          <p:cNvPr id="5" name="Kuva 4" descr="Kuva, joka sisältää kohteen teksti, ympyrä, kuvakaappaus, Fontti&#10;&#10;Kuvaus luotu automaattisesti">
            <a:extLst>
              <a:ext uri="{FF2B5EF4-FFF2-40B4-BE49-F238E27FC236}">
                <a16:creationId xmlns:a16="http://schemas.microsoft.com/office/drawing/2014/main" id="{82191328-6663-D4AA-B4A6-48BF49263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627" y="910408"/>
            <a:ext cx="6766373" cy="5654627"/>
          </a:xfrm>
          <a:prstGeom prst="rect">
            <a:avLst/>
          </a:prstGeom>
        </p:spPr>
      </p:pic>
    </p:spTree>
    <p:extLst>
      <p:ext uri="{BB962C8B-B14F-4D97-AF65-F5344CB8AC3E}">
        <p14:creationId xmlns:p14="http://schemas.microsoft.com/office/powerpoint/2010/main" val="63969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iruutu 13">
            <a:extLst>
              <a:ext uri="{FF2B5EF4-FFF2-40B4-BE49-F238E27FC236}">
                <a16:creationId xmlns:a16="http://schemas.microsoft.com/office/drawing/2014/main" id="{8DCC8686-D94D-4C84-A21F-FE754768A7F1}"/>
              </a:ext>
            </a:extLst>
          </p:cNvPr>
          <p:cNvSpPr txBox="1"/>
          <p:nvPr/>
        </p:nvSpPr>
        <p:spPr>
          <a:xfrm>
            <a:off x="0" y="5866707"/>
            <a:ext cx="12192000" cy="1044000"/>
          </a:xfrm>
          <a:prstGeom prst="rect">
            <a:avLst/>
          </a:prstGeom>
          <a:solidFill>
            <a:schemeClr val="accent5"/>
          </a:solidFill>
        </p:spPr>
        <p:txBody>
          <a:bodyPr wrap="square" rtlCol="0">
            <a:spAutoFit/>
          </a:bodyPr>
          <a:lstStyle/>
          <a:p>
            <a:endParaRPr lang="fi-FI" dirty="0"/>
          </a:p>
        </p:txBody>
      </p:sp>
      <p:sp>
        <p:nvSpPr>
          <p:cNvPr id="3" name="Tekstiruutu 2">
            <a:extLst>
              <a:ext uri="{FF2B5EF4-FFF2-40B4-BE49-F238E27FC236}">
                <a16:creationId xmlns:a16="http://schemas.microsoft.com/office/drawing/2014/main" id="{4804204E-D18E-483B-A76E-20B06CAB6527}"/>
              </a:ext>
            </a:extLst>
          </p:cNvPr>
          <p:cNvSpPr txBox="1"/>
          <p:nvPr/>
        </p:nvSpPr>
        <p:spPr>
          <a:xfrm>
            <a:off x="1" y="-8723"/>
            <a:ext cx="12192000" cy="1080000"/>
          </a:xfrm>
          <a:prstGeom prst="rect">
            <a:avLst/>
          </a:prstGeom>
          <a:solidFill>
            <a:schemeClr val="accent5"/>
          </a:solidFill>
        </p:spPr>
        <p:txBody>
          <a:bodyPr wrap="square" rtlCol="0">
            <a:spAutoFit/>
          </a:bodyPr>
          <a:lstStyle/>
          <a:p>
            <a:endParaRPr lang="fi-FI" dirty="0"/>
          </a:p>
        </p:txBody>
      </p:sp>
      <p:sp>
        <p:nvSpPr>
          <p:cNvPr id="5" name="Nuoli: Oikea 4">
            <a:extLst>
              <a:ext uri="{FF2B5EF4-FFF2-40B4-BE49-F238E27FC236}">
                <a16:creationId xmlns:a16="http://schemas.microsoft.com/office/drawing/2014/main" id="{E2B7DDE9-9C86-41AD-A8A2-4B9B5561B345}"/>
              </a:ext>
            </a:extLst>
          </p:cNvPr>
          <p:cNvSpPr/>
          <p:nvPr/>
        </p:nvSpPr>
        <p:spPr>
          <a:xfrm>
            <a:off x="1708150" y="2409734"/>
            <a:ext cx="8775700" cy="2298700"/>
          </a:xfrm>
          <a:prstGeom prst="rightArrow">
            <a:avLst/>
          </a:prstGeom>
          <a:solidFill>
            <a:srgbClr val="FFF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2" name="Taulukko 1">
            <a:extLst>
              <a:ext uri="{FF2B5EF4-FFF2-40B4-BE49-F238E27FC236}">
                <a16:creationId xmlns:a16="http://schemas.microsoft.com/office/drawing/2014/main" id="{B3C2D80D-5800-480B-9449-7152D7514F03}"/>
              </a:ext>
            </a:extLst>
          </p:cNvPr>
          <p:cNvGraphicFramePr>
            <a:graphicFrameLocks noGrp="1"/>
          </p:cNvGraphicFramePr>
          <p:nvPr/>
        </p:nvGraphicFramePr>
        <p:xfrm>
          <a:off x="298451" y="1141075"/>
          <a:ext cx="11595098" cy="4579319"/>
        </p:xfrm>
        <a:graphic>
          <a:graphicData uri="http://schemas.openxmlformats.org/drawingml/2006/table">
            <a:tbl>
              <a:tblPr firstRow="1" firstCol="1" bandRow="1"/>
              <a:tblGrid>
                <a:gridCol w="3581596">
                  <a:extLst>
                    <a:ext uri="{9D8B030D-6E8A-4147-A177-3AD203B41FA5}">
                      <a16:colId xmlns:a16="http://schemas.microsoft.com/office/drawing/2014/main" val="20000"/>
                    </a:ext>
                  </a:extLst>
                </a:gridCol>
                <a:gridCol w="3887806">
                  <a:extLst>
                    <a:ext uri="{9D8B030D-6E8A-4147-A177-3AD203B41FA5}">
                      <a16:colId xmlns:a16="http://schemas.microsoft.com/office/drawing/2014/main" val="20001"/>
                    </a:ext>
                  </a:extLst>
                </a:gridCol>
                <a:gridCol w="4125696">
                  <a:extLst>
                    <a:ext uri="{9D8B030D-6E8A-4147-A177-3AD203B41FA5}">
                      <a16:colId xmlns:a16="http://schemas.microsoft.com/office/drawing/2014/main" val="20002"/>
                    </a:ext>
                  </a:extLst>
                </a:gridCol>
              </a:tblGrid>
              <a:tr h="4579319">
                <a:tc>
                  <a:txBody>
                    <a:bodyPr/>
                    <a:lstStyle/>
                    <a:p>
                      <a:pPr algn="ctr">
                        <a:spcBef>
                          <a:spcPts val="1800"/>
                        </a:spcBef>
                        <a:spcAft>
                          <a:spcPts val="0"/>
                        </a:spcAft>
                      </a:pPr>
                      <a:r>
                        <a:rPr lang="fi-FI" sz="3200" b="1" dirty="0">
                          <a:solidFill>
                            <a:srgbClr val="000000"/>
                          </a:solidFill>
                          <a:effectLst/>
                          <a:latin typeface="Calibri" panose="020F0502020204030204" pitchFamily="34" charset="0"/>
                          <a:ea typeface="Times New Roman"/>
                          <a:cs typeface="Calibri" panose="020F0502020204030204" pitchFamily="34" charset="0"/>
                        </a:rPr>
                        <a:t>1) </a:t>
                      </a:r>
                      <a:r>
                        <a:rPr lang="fi-FI" sz="3200" b="1" dirty="0" err="1">
                          <a:solidFill>
                            <a:srgbClr val="000000"/>
                          </a:solidFill>
                          <a:effectLst/>
                          <a:latin typeface="Calibri" panose="020F0502020204030204" pitchFamily="34" charset="0"/>
                          <a:ea typeface="Times New Roman"/>
                          <a:cs typeface="Calibri" panose="020F0502020204030204" pitchFamily="34" charset="0"/>
                        </a:rPr>
                        <a:t>Reproductive</a:t>
                      </a:r>
                      <a:r>
                        <a:rPr lang="fi-FI" sz="3200" b="1" dirty="0">
                          <a:solidFill>
                            <a:srgbClr val="000000"/>
                          </a:solidFill>
                          <a:effectLst/>
                          <a:latin typeface="Calibri" panose="020F0502020204030204" pitchFamily="34" charset="0"/>
                          <a:ea typeface="Times New Roman"/>
                          <a:cs typeface="Calibri" panose="020F0502020204030204" pitchFamily="34" charset="0"/>
                        </a:rPr>
                        <a:t> </a:t>
                      </a:r>
                      <a:r>
                        <a:rPr lang="fi-FI" sz="3200" b="1" dirty="0" err="1">
                          <a:solidFill>
                            <a:srgbClr val="000000"/>
                          </a:solidFill>
                          <a:effectLst/>
                          <a:latin typeface="Calibri" panose="020F0502020204030204" pitchFamily="34" charset="0"/>
                          <a:ea typeface="Times New Roman"/>
                          <a:cs typeface="Calibri" panose="020F0502020204030204" pitchFamily="34" charset="0"/>
                        </a:rPr>
                        <a:t>orientation</a:t>
                      </a:r>
                      <a:endParaRPr lang="fi-FI" sz="3200" b="1"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endParaRPr lang="fi-FI" sz="2800" b="0"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r>
                        <a:rPr lang="fi-FI" sz="2800" b="0" dirty="0" err="1">
                          <a:solidFill>
                            <a:srgbClr val="000000"/>
                          </a:solidFill>
                          <a:effectLst/>
                          <a:latin typeface="Calibri" panose="020F0502020204030204" pitchFamily="34" charset="0"/>
                          <a:ea typeface="Times New Roman"/>
                          <a:cs typeface="Calibri" panose="020F0502020204030204" pitchFamily="34" charset="0"/>
                        </a:rPr>
                        <a:t>Doing</a:t>
                      </a:r>
                      <a:r>
                        <a:rPr lang="fi-FI" sz="2800" b="0" dirty="0">
                          <a:solidFill>
                            <a:srgbClr val="000000"/>
                          </a:solidFill>
                          <a:effectLst/>
                          <a:latin typeface="Calibri" panose="020F0502020204030204" pitchFamily="34" charset="0"/>
                          <a:ea typeface="Times New Roman"/>
                          <a:cs typeface="Calibri" panose="020F0502020204030204" pitchFamily="34" charset="0"/>
                        </a:rPr>
                        <a:t> </a:t>
                      </a:r>
                      <a:r>
                        <a:rPr lang="fi-FI" sz="2800" b="0" dirty="0" err="1">
                          <a:solidFill>
                            <a:srgbClr val="000000"/>
                          </a:solidFill>
                          <a:effectLst/>
                          <a:latin typeface="Calibri" panose="020F0502020204030204" pitchFamily="34" charset="0"/>
                          <a:ea typeface="Times New Roman"/>
                          <a:cs typeface="Calibri" panose="020F0502020204030204" pitchFamily="34" charset="0"/>
                        </a:rPr>
                        <a:t>things</a:t>
                      </a:r>
                      <a:r>
                        <a:rPr lang="fi-FI" sz="2800" b="0" dirty="0">
                          <a:solidFill>
                            <a:srgbClr val="000000"/>
                          </a:solidFill>
                          <a:effectLst/>
                          <a:latin typeface="Calibri" panose="020F0502020204030204" pitchFamily="34" charset="0"/>
                          <a:ea typeface="Times New Roman"/>
                          <a:cs typeface="Calibri" panose="020F0502020204030204" pitchFamily="34" charset="0"/>
                        </a:rPr>
                        <a:t> </a:t>
                      </a:r>
                      <a:r>
                        <a:rPr lang="fi-FI" sz="2800" b="0" dirty="0" err="1">
                          <a:solidFill>
                            <a:srgbClr val="000000"/>
                          </a:solidFill>
                          <a:effectLst/>
                          <a:latin typeface="Calibri" panose="020F0502020204030204" pitchFamily="34" charset="0"/>
                          <a:ea typeface="Times New Roman"/>
                          <a:cs typeface="Calibri" panose="020F0502020204030204" pitchFamily="34" charset="0"/>
                        </a:rPr>
                        <a:t>better</a:t>
                      </a:r>
                      <a:endParaRPr lang="fi-FI" sz="2800" b="0"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endParaRPr lang="fi-FI" sz="2800" b="0" dirty="0">
                        <a:solidFill>
                          <a:srgbClr val="000000"/>
                        </a:solidFill>
                        <a:effectLst/>
                        <a:latin typeface="Calibri" panose="020F0502020204030204" pitchFamily="34" charset="0"/>
                        <a:ea typeface="Times New Roman"/>
                        <a:cs typeface="Calibri" panose="020F0502020204030204" pitchFamily="34" charset="0"/>
                      </a:endParaRPr>
                    </a:p>
                    <a:p>
                      <a:pPr algn="ctr">
                        <a:spcBef>
                          <a:spcPts val="2400"/>
                        </a:spcBef>
                        <a:spcAft>
                          <a:spcPts val="0"/>
                        </a:spcAft>
                      </a:pPr>
                      <a:r>
                        <a:rPr lang="fi-FI" sz="2800" b="1" dirty="0">
                          <a:solidFill>
                            <a:srgbClr val="0070C0"/>
                          </a:solidFill>
                          <a:effectLst/>
                          <a:latin typeface="Calibri" panose="020F0502020204030204" pitchFamily="34" charset="0"/>
                          <a:ea typeface="Times New Roman"/>
                          <a:cs typeface="Calibri" panose="020F0502020204030204" pitchFamily="34" charset="0"/>
                        </a:rPr>
                        <a:t>PRODUCTIVITY</a:t>
                      </a:r>
                    </a:p>
                    <a:p>
                      <a:pPr algn="ctr">
                        <a:spcAft>
                          <a:spcPts val="0"/>
                        </a:spcAft>
                      </a:pPr>
                      <a:endParaRPr lang="fi-FI" sz="2800" b="0"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endParaRPr lang="fi-FI" sz="2800" b="0" dirty="0">
                        <a:solidFill>
                          <a:srgbClr val="000000"/>
                        </a:solidFill>
                        <a:effectLst/>
                        <a:latin typeface="Calibri" panose="020F0502020204030204" pitchFamily="34" charset="0"/>
                        <a:ea typeface="Times New Roman"/>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0"/>
                        </a:spcAft>
                      </a:pPr>
                      <a:r>
                        <a:rPr lang="fi-FI" sz="3200" b="1" dirty="0">
                          <a:solidFill>
                            <a:srgbClr val="000000"/>
                          </a:solidFill>
                          <a:effectLst/>
                          <a:latin typeface="Calibri" panose="020F0502020204030204" pitchFamily="34" charset="0"/>
                          <a:ea typeface="Times New Roman"/>
                          <a:cs typeface="Calibri" panose="020F0502020204030204" pitchFamily="34" charset="0"/>
                        </a:rPr>
                        <a:t>2) </a:t>
                      </a:r>
                      <a:r>
                        <a:rPr lang="fi-FI" sz="3200" b="1" dirty="0" err="1">
                          <a:solidFill>
                            <a:srgbClr val="000000"/>
                          </a:solidFill>
                          <a:effectLst/>
                          <a:latin typeface="Calibri" panose="020F0502020204030204" pitchFamily="34" charset="0"/>
                          <a:ea typeface="Times New Roman"/>
                          <a:cs typeface="Calibri" panose="020F0502020204030204" pitchFamily="34" charset="0"/>
                        </a:rPr>
                        <a:t>Proactive</a:t>
                      </a:r>
                      <a:r>
                        <a:rPr lang="fi-FI" sz="3200" b="1" dirty="0">
                          <a:solidFill>
                            <a:srgbClr val="000000"/>
                          </a:solidFill>
                          <a:effectLst/>
                          <a:latin typeface="Calibri" panose="020F0502020204030204" pitchFamily="34" charset="0"/>
                          <a:ea typeface="Times New Roman"/>
                          <a:cs typeface="Calibri" panose="020F0502020204030204" pitchFamily="34" charset="0"/>
                        </a:rPr>
                        <a:t> </a:t>
                      </a:r>
                      <a:r>
                        <a:rPr lang="fi-FI" sz="3200" b="1" dirty="0" err="1">
                          <a:solidFill>
                            <a:srgbClr val="000000"/>
                          </a:solidFill>
                          <a:effectLst/>
                          <a:latin typeface="Calibri" panose="020F0502020204030204" pitchFamily="34" charset="0"/>
                          <a:ea typeface="Times New Roman"/>
                          <a:cs typeface="Calibri" panose="020F0502020204030204" pitchFamily="34" charset="0"/>
                        </a:rPr>
                        <a:t>orientation</a:t>
                      </a:r>
                      <a:endParaRPr lang="fi-FI" sz="3200" b="1"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endParaRPr lang="fi-FI" sz="2800" b="0"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r>
                        <a:rPr lang="fi-FI" sz="2800" b="0" dirty="0" err="1">
                          <a:solidFill>
                            <a:srgbClr val="000000"/>
                          </a:solidFill>
                          <a:effectLst/>
                          <a:latin typeface="Calibri" panose="020F0502020204030204" pitchFamily="34" charset="0"/>
                          <a:ea typeface="Times New Roman"/>
                          <a:cs typeface="Calibri" panose="020F0502020204030204" pitchFamily="34" charset="0"/>
                        </a:rPr>
                        <a:t>Doing</a:t>
                      </a:r>
                      <a:r>
                        <a:rPr lang="fi-FI" sz="2800" b="0" dirty="0">
                          <a:solidFill>
                            <a:srgbClr val="000000"/>
                          </a:solidFill>
                          <a:effectLst/>
                          <a:latin typeface="Calibri" panose="020F0502020204030204" pitchFamily="34" charset="0"/>
                          <a:ea typeface="Times New Roman"/>
                          <a:cs typeface="Calibri" panose="020F0502020204030204" pitchFamily="34" charset="0"/>
                        </a:rPr>
                        <a:t> </a:t>
                      </a:r>
                      <a:r>
                        <a:rPr lang="fi-FI" sz="2800" b="0" dirty="0" err="1">
                          <a:solidFill>
                            <a:srgbClr val="000000"/>
                          </a:solidFill>
                          <a:effectLst/>
                          <a:latin typeface="Calibri" panose="020F0502020204030204" pitchFamily="34" charset="0"/>
                          <a:ea typeface="Times New Roman"/>
                          <a:cs typeface="Calibri" panose="020F0502020204030204" pitchFamily="34" charset="0"/>
                        </a:rPr>
                        <a:t>better</a:t>
                      </a:r>
                      <a:r>
                        <a:rPr lang="fi-FI" sz="2800" b="0" dirty="0">
                          <a:solidFill>
                            <a:srgbClr val="000000"/>
                          </a:solidFill>
                          <a:effectLst/>
                          <a:latin typeface="Calibri" panose="020F0502020204030204" pitchFamily="34" charset="0"/>
                          <a:ea typeface="Times New Roman"/>
                          <a:cs typeface="Calibri" panose="020F0502020204030204" pitchFamily="34" charset="0"/>
                        </a:rPr>
                        <a:t> </a:t>
                      </a:r>
                      <a:r>
                        <a:rPr lang="fi-FI" sz="2800" b="0" dirty="0" err="1">
                          <a:solidFill>
                            <a:srgbClr val="000000"/>
                          </a:solidFill>
                          <a:effectLst/>
                          <a:latin typeface="Calibri" panose="020F0502020204030204" pitchFamily="34" charset="0"/>
                          <a:ea typeface="Times New Roman"/>
                          <a:cs typeface="Calibri" panose="020F0502020204030204" pitchFamily="34" charset="0"/>
                        </a:rPr>
                        <a:t>things</a:t>
                      </a:r>
                      <a:endParaRPr lang="fi-FI" sz="2800" b="0"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endParaRPr lang="fi-FI" sz="2800" b="0" baseline="0" dirty="0">
                        <a:solidFill>
                          <a:srgbClr val="000000"/>
                        </a:solidFill>
                        <a:effectLst/>
                        <a:latin typeface="Calibri" panose="020F0502020204030204" pitchFamily="34" charset="0"/>
                        <a:ea typeface="Times New Roman"/>
                        <a:cs typeface="Calibri" panose="020F0502020204030204" pitchFamily="34" charset="0"/>
                      </a:endParaRPr>
                    </a:p>
                    <a:p>
                      <a:pPr algn="ctr">
                        <a:spcBef>
                          <a:spcPts val="2400"/>
                        </a:spcBef>
                        <a:spcAft>
                          <a:spcPts val="0"/>
                        </a:spcAft>
                      </a:pPr>
                      <a:r>
                        <a:rPr lang="fi-FI" sz="2800" b="1" baseline="0" dirty="0">
                          <a:solidFill>
                            <a:srgbClr val="0070C0"/>
                          </a:solidFill>
                          <a:effectLst/>
                          <a:latin typeface="Calibri" panose="020F0502020204030204" pitchFamily="34" charset="0"/>
                          <a:ea typeface="Times New Roman"/>
                          <a:cs typeface="Calibri" panose="020F0502020204030204" pitchFamily="34" charset="0"/>
                        </a:rPr>
                        <a:t>INNOVATIONS</a:t>
                      </a:r>
                      <a:endParaRPr lang="fi-FI" sz="2800" b="1" dirty="0">
                        <a:solidFill>
                          <a:srgbClr val="0070C0"/>
                        </a:solidFill>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noFill/>
                  </a:tcPr>
                </a:tc>
                <a:tc>
                  <a:txBody>
                    <a:bodyPr/>
                    <a:lstStyle/>
                    <a:p>
                      <a:pPr algn="ctr">
                        <a:spcAft>
                          <a:spcPts val="0"/>
                        </a:spcAft>
                      </a:pPr>
                      <a:r>
                        <a:rPr lang="fi-FI" sz="3200" b="1" dirty="0">
                          <a:solidFill>
                            <a:srgbClr val="000000"/>
                          </a:solidFill>
                          <a:effectLst/>
                          <a:latin typeface="Calibri" panose="020F0502020204030204" pitchFamily="34" charset="0"/>
                          <a:ea typeface="Times New Roman"/>
                          <a:cs typeface="Calibri" panose="020F0502020204030204" pitchFamily="34" charset="0"/>
                        </a:rPr>
                        <a:t>3) </a:t>
                      </a:r>
                      <a:r>
                        <a:rPr lang="fi-FI" sz="3200" b="1" dirty="0" err="1">
                          <a:solidFill>
                            <a:srgbClr val="000000"/>
                          </a:solidFill>
                          <a:effectLst/>
                          <a:latin typeface="Calibri" panose="020F0502020204030204" pitchFamily="34" charset="0"/>
                          <a:ea typeface="Times New Roman"/>
                          <a:cs typeface="Calibri" panose="020F0502020204030204" pitchFamily="34" charset="0"/>
                        </a:rPr>
                        <a:t>Transformative</a:t>
                      </a:r>
                      <a:r>
                        <a:rPr lang="fi-FI" sz="3200" b="1" dirty="0">
                          <a:solidFill>
                            <a:srgbClr val="000000"/>
                          </a:solidFill>
                          <a:effectLst/>
                          <a:latin typeface="Calibri" panose="020F0502020204030204" pitchFamily="34" charset="0"/>
                          <a:ea typeface="Times New Roman"/>
                          <a:cs typeface="Calibri" panose="020F0502020204030204" pitchFamily="34" charset="0"/>
                        </a:rPr>
                        <a:t> </a:t>
                      </a:r>
                      <a:r>
                        <a:rPr lang="fi-FI" sz="3200" b="1" dirty="0" err="1">
                          <a:solidFill>
                            <a:srgbClr val="000000"/>
                          </a:solidFill>
                          <a:effectLst/>
                          <a:latin typeface="Calibri" panose="020F0502020204030204" pitchFamily="34" charset="0"/>
                          <a:ea typeface="Times New Roman"/>
                          <a:cs typeface="Calibri" panose="020F0502020204030204" pitchFamily="34" charset="0"/>
                        </a:rPr>
                        <a:t>orientation</a:t>
                      </a:r>
                      <a:endParaRPr lang="fi-FI" sz="3200" b="1"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endParaRPr lang="fi-FI" sz="2800" b="0"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r>
                        <a:rPr lang="en-US" sz="2800" b="0" baseline="0" dirty="0">
                          <a:solidFill>
                            <a:srgbClr val="000000"/>
                          </a:solidFill>
                          <a:effectLst/>
                          <a:latin typeface="Calibri" panose="020F0502020204030204" pitchFamily="34" charset="0"/>
                          <a:ea typeface="Times New Roman"/>
                          <a:cs typeface="Calibri" panose="020F0502020204030204" pitchFamily="34" charset="0"/>
                        </a:rPr>
                        <a:t>  Renewing our relationship </a:t>
                      </a:r>
                      <a:br>
                        <a:rPr lang="en-US" sz="2800" b="0" baseline="0" dirty="0">
                          <a:solidFill>
                            <a:srgbClr val="000000"/>
                          </a:solidFill>
                          <a:effectLst/>
                          <a:latin typeface="Calibri" panose="020F0502020204030204" pitchFamily="34" charset="0"/>
                          <a:ea typeface="Times New Roman"/>
                          <a:cs typeface="Calibri" panose="020F0502020204030204" pitchFamily="34" charset="0"/>
                        </a:rPr>
                      </a:br>
                      <a:r>
                        <a:rPr lang="en-US" sz="2800" b="0" baseline="0" dirty="0">
                          <a:solidFill>
                            <a:srgbClr val="000000"/>
                          </a:solidFill>
                          <a:effectLst/>
                          <a:latin typeface="Calibri" panose="020F0502020204030204" pitchFamily="34" charset="0"/>
                          <a:ea typeface="Times New Roman"/>
                          <a:cs typeface="Calibri" panose="020F0502020204030204" pitchFamily="34" charset="0"/>
                        </a:rPr>
                        <a:t>with the </a:t>
                      </a:r>
                      <a:r>
                        <a:rPr lang="en-US" sz="2800" b="0" baseline="0" dirty="0" err="1">
                          <a:solidFill>
                            <a:srgbClr val="000000"/>
                          </a:solidFill>
                          <a:effectLst/>
                          <a:latin typeface="Calibri" panose="020F0502020204030204" pitchFamily="34" charset="0"/>
                          <a:ea typeface="Times New Roman"/>
                          <a:cs typeface="Calibri" panose="020F0502020204030204" pitchFamily="34" charset="0"/>
                        </a:rPr>
                        <a:t>wolrd</a:t>
                      </a:r>
                      <a:endParaRPr lang="en-US" sz="2800" b="0" baseline="0" dirty="0">
                        <a:solidFill>
                          <a:srgbClr val="000000"/>
                        </a:solidFill>
                        <a:effectLst/>
                        <a:latin typeface="Calibri" panose="020F0502020204030204" pitchFamily="34" charset="0"/>
                        <a:ea typeface="Times New Roman"/>
                        <a:cs typeface="Calibri" panose="020F0502020204030204" pitchFamily="34" charset="0"/>
                      </a:endParaRPr>
                    </a:p>
                    <a:p>
                      <a:pPr algn="ctr">
                        <a:spcBef>
                          <a:spcPts val="2400"/>
                        </a:spcBef>
                        <a:spcAft>
                          <a:spcPts val="0"/>
                        </a:spcAft>
                      </a:pPr>
                      <a:r>
                        <a:rPr lang="fi-FI" sz="2800" b="1" baseline="0" dirty="0">
                          <a:solidFill>
                            <a:srgbClr val="0070C0"/>
                          </a:solidFill>
                          <a:effectLst/>
                          <a:latin typeface="Calibri" panose="020F0502020204030204" pitchFamily="34" charset="0"/>
                          <a:ea typeface="Times New Roman"/>
                          <a:cs typeface="Calibri" panose="020F0502020204030204" pitchFamily="34" charset="0"/>
                        </a:rPr>
                        <a:t>REDEFINING THE NEEDS</a:t>
                      </a:r>
                      <a:endParaRPr lang="fi-FI" sz="2800" b="1" dirty="0">
                        <a:solidFill>
                          <a:srgbClr val="0070C0"/>
                        </a:solidFill>
                        <a:effectLst/>
                        <a:latin typeface="Calibri" panose="020F0502020204030204" pitchFamily="34" charset="0"/>
                        <a:ea typeface="Times New Roman"/>
                        <a:cs typeface="Calibri" panose="020F0502020204030204" pitchFamily="34" charset="0"/>
                      </a:endParaRPr>
                    </a:p>
                    <a:p>
                      <a:pPr algn="ctr">
                        <a:spcAft>
                          <a:spcPts val="0"/>
                        </a:spcAft>
                      </a:pPr>
                      <a:endParaRPr lang="fi-FI" sz="2800" b="1" dirty="0">
                        <a:solidFill>
                          <a:srgbClr val="000000"/>
                        </a:solidFill>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0000"/>
                  </a:ext>
                </a:extLst>
              </a:tr>
            </a:tbl>
          </a:graphicData>
        </a:graphic>
      </p:graphicFrame>
      <p:sp>
        <p:nvSpPr>
          <p:cNvPr id="39945" name="Tekstiruutu 4">
            <a:extLst>
              <a:ext uri="{FF2B5EF4-FFF2-40B4-BE49-F238E27FC236}">
                <a16:creationId xmlns:a16="http://schemas.microsoft.com/office/drawing/2014/main" id="{71096DFC-6D25-401F-82F2-C9008CAD3948}"/>
              </a:ext>
            </a:extLst>
          </p:cNvPr>
          <p:cNvSpPr txBox="1">
            <a:spLocks noChangeArrowheads="1"/>
          </p:cNvSpPr>
          <p:nvPr/>
        </p:nvSpPr>
        <p:spPr bwMode="auto">
          <a:xfrm>
            <a:off x="306453" y="151441"/>
            <a:ext cx="11573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i-FI" altLang="fi-FI" sz="3200" dirty="0" err="1">
                <a:solidFill>
                  <a:schemeClr val="bg1"/>
                </a:solidFill>
                <a:latin typeface="Calibri" panose="020F0502020204030204" pitchFamily="34" charset="0"/>
                <a:cs typeface="Calibri" panose="020F0502020204030204" pitchFamily="34" charset="0"/>
              </a:rPr>
              <a:t>Levels</a:t>
            </a:r>
            <a:r>
              <a:rPr lang="fi-FI" altLang="fi-FI" sz="3200" dirty="0">
                <a:solidFill>
                  <a:schemeClr val="bg1"/>
                </a:solidFill>
                <a:latin typeface="Calibri" panose="020F0502020204030204" pitchFamily="34" charset="0"/>
                <a:cs typeface="Calibri" panose="020F0502020204030204" pitchFamily="34" charset="0"/>
              </a:rPr>
              <a:t> of </a:t>
            </a:r>
            <a:r>
              <a:rPr lang="fi-FI" altLang="fi-FI" sz="3200" dirty="0" err="1">
                <a:solidFill>
                  <a:schemeClr val="bg1"/>
                </a:solidFill>
                <a:latin typeface="Calibri" panose="020F0502020204030204" pitchFamily="34" charset="0"/>
                <a:cs typeface="Calibri" panose="020F0502020204030204" pitchFamily="34" charset="0"/>
              </a:rPr>
              <a:t>learning</a:t>
            </a:r>
            <a:r>
              <a:rPr lang="fi-FI" altLang="fi-FI" sz="3200" dirty="0">
                <a:solidFill>
                  <a:schemeClr val="bg1"/>
                </a:solidFill>
                <a:latin typeface="Calibri" panose="020F0502020204030204" pitchFamily="34" charset="0"/>
                <a:cs typeface="Calibri" panose="020F0502020204030204" pitchFamily="34" charset="0"/>
              </a:rPr>
              <a:t> (</a:t>
            </a:r>
            <a:r>
              <a:rPr lang="fi-FI" altLang="fi-FI" sz="3200" dirty="0" err="1">
                <a:solidFill>
                  <a:schemeClr val="bg1"/>
                </a:solidFill>
                <a:latin typeface="Calibri" panose="020F0502020204030204" pitchFamily="34" charset="0"/>
                <a:cs typeface="Calibri" panose="020F0502020204030204" pitchFamily="34" charset="0"/>
              </a:rPr>
              <a:t>teaching</a:t>
            </a:r>
            <a:r>
              <a:rPr lang="fi-FI" altLang="fi-FI" sz="3200" dirty="0">
                <a:solidFill>
                  <a:schemeClr val="bg1"/>
                </a:solidFill>
                <a:latin typeface="Calibri" panose="020F0502020204030204" pitchFamily="34" charset="0"/>
                <a:cs typeface="Calibri" panose="020F0502020204030204" pitchFamily="34" charset="0"/>
              </a:rPr>
              <a:t>, management, </a:t>
            </a:r>
            <a:r>
              <a:rPr lang="fi-FI" altLang="fi-FI" sz="3200" dirty="0" err="1">
                <a:solidFill>
                  <a:schemeClr val="bg1"/>
                </a:solidFill>
                <a:latin typeface="Calibri" panose="020F0502020204030204" pitchFamily="34" charset="0"/>
                <a:cs typeface="Calibri" panose="020F0502020204030204" pitchFamily="34" charset="0"/>
              </a:rPr>
              <a:t>operational</a:t>
            </a:r>
            <a:r>
              <a:rPr lang="fi-FI" altLang="fi-FI" sz="3200" dirty="0">
                <a:solidFill>
                  <a:schemeClr val="bg1"/>
                </a:solidFill>
                <a:latin typeface="Calibri" panose="020F0502020204030204" pitchFamily="34" charset="0"/>
                <a:cs typeface="Calibri" panose="020F0502020204030204" pitchFamily="34" charset="0"/>
              </a:rPr>
              <a:t> culture)</a:t>
            </a:r>
          </a:p>
        </p:txBody>
      </p:sp>
      <p:sp>
        <p:nvSpPr>
          <p:cNvPr id="39946" name="Tekstiruutu 5">
            <a:extLst>
              <a:ext uri="{FF2B5EF4-FFF2-40B4-BE49-F238E27FC236}">
                <a16:creationId xmlns:a16="http://schemas.microsoft.com/office/drawing/2014/main" id="{29F4728E-7A70-4521-8639-B56121A6FCAE}"/>
              </a:ext>
            </a:extLst>
          </p:cNvPr>
          <p:cNvSpPr txBox="1">
            <a:spLocks noChangeArrowheads="1"/>
          </p:cNvSpPr>
          <p:nvPr/>
        </p:nvSpPr>
        <p:spPr bwMode="auto">
          <a:xfrm>
            <a:off x="298451" y="5966203"/>
            <a:ext cx="62899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i-FI" altLang="fi-FI" sz="1200" dirty="0" err="1">
                <a:solidFill>
                  <a:schemeClr val="bg1"/>
                </a:solidFill>
                <a:latin typeface="+mj-lt"/>
                <a:cs typeface="Calibri" panose="020F0502020204030204" pitchFamily="34" charset="0"/>
              </a:rPr>
              <a:t>Adapted</a:t>
            </a:r>
            <a:r>
              <a:rPr lang="fi-FI" altLang="fi-FI" sz="1200" dirty="0">
                <a:solidFill>
                  <a:schemeClr val="bg1"/>
                </a:solidFill>
                <a:latin typeface="+mj-lt"/>
                <a:cs typeface="Calibri" panose="020F0502020204030204" pitchFamily="34" charset="0"/>
              </a:rPr>
              <a:t> </a:t>
            </a:r>
            <a:r>
              <a:rPr lang="fi-FI" altLang="fi-FI" sz="1200" dirty="0" err="1">
                <a:solidFill>
                  <a:schemeClr val="bg1"/>
                </a:solidFill>
                <a:latin typeface="+mj-lt"/>
                <a:cs typeface="Calibri" panose="020F0502020204030204" pitchFamily="34" charset="0"/>
              </a:rPr>
              <a:t>from</a:t>
            </a:r>
            <a:r>
              <a:rPr lang="fi-FI" altLang="fi-FI" sz="1200" dirty="0">
                <a:solidFill>
                  <a:schemeClr val="bg1"/>
                </a:solidFill>
                <a:latin typeface="+mj-lt"/>
                <a:cs typeface="Calibri" panose="020F0502020204030204" pitchFamily="34" charset="0"/>
              </a:rPr>
              <a:t> Arto O. Salonen, lähteitä: </a:t>
            </a:r>
            <a:r>
              <a:rPr lang="fi-FI" altLang="fi-FI" sz="1200" dirty="0" err="1">
                <a:solidFill>
                  <a:schemeClr val="bg1"/>
                </a:solidFill>
                <a:latin typeface="+mj-lt"/>
                <a:cs typeface="Calibri" panose="020F0502020204030204" pitchFamily="34" charset="0"/>
              </a:rPr>
              <a:t>Sterling</a:t>
            </a:r>
            <a:r>
              <a:rPr lang="fi-FI" altLang="fi-FI" sz="1200" dirty="0">
                <a:solidFill>
                  <a:schemeClr val="bg1"/>
                </a:solidFill>
                <a:latin typeface="+mj-lt"/>
                <a:cs typeface="Calibri" panose="020F0502020204030204" pitchFamily="34" charset="0"/>
              </a:rPr>
              <a:t> (2003, 2010), </a:t>
            </a:r>
            <a:r>
              <a:rPr lang="fi-FI" altLang="fi-FI" sz="1200" dirty="0" err="1">
                <a:solidFill>
                  <a:schemeClr val="bg1"/>
                </a:solidFill>
                <a:latin typeface="+mj-lt"/>
                <a:cs typeface="Calibri" panose="020F0502020204030204" pitchFamily="34" charset="0"/>
              </a:rPr>
              <a:t>Bateson</a:t>
            </a:r>
            <a:r>
              <a:rPr lang="fi-FI" altLang="fi-FI" sz="1200" dirty="0">
                <a:solidFill>
                  <a:schemeClr val="bg1"/>
                </a:solidFill>
                <a:latin typeface="+mj-lt"/>
                <a:cs typeface="Calibri" panose="020F0502020204030204" pitchFamily="34" charset="0"/>
              </a:rPr>
              <a:t> (1972)</a:t>
            </a:r>
          </a:p>
        </p:txBody>
      </p:sp>
      <p:sp>
        <p:nvSpPr>
          <p:cNvPr id="6" name="Tekstiruutu 5">
            <a:extLst>
              <a:ext uri="{FF2B5EF4-FFF2-40B4-BE49-F238E27FC236}">
                <a16:creationId xmlns:a16="http://schemas.microsoft.com/office/drawing/2014/main" id="{9A66BD5D-1DE7-4407-912A-A8866E5CF634}"/>
              </a:ext>
            </a:extLst>
          </p:cNvPr>
          <p:cNvSpPr txBox="1"/>
          <p:nvPr/>
        </p:nvSpPr>
        <p:spPr>
          <a:xfrm>
            <a:off x="695261" y="4708434"/>
            <a:ext cx="2959678" cy="954107"/>
          </a:xfrm>
          <a:prstGeom prst="rect">
            <a:avLst/>
          </a:prstGeom>
          <a:solidFill>
            <a:schemeClr val="bg1"/>
          </a:solidFill>
        </p:spPr>
        <p:txBody>
          <a:bodyPr wrap="square" rtlCol="0">
            <a:spAutoFit/>
          </a:bodyPr>
          <a:lstStyle/>
          <a:p>
            <a:pPr algn="ctr">
              <a:spcBef>
                <a:spcPts val="1200"/>
              </a:spcBef>
            </a:pPr>
            <a:r>
              <a:rPr lang="fi-FI" sz="2800" i="1" dirty="0" err="1">
                <a:latin typeface="Calibri" panose="020F0502020204030204" pitchFamily="34" charset="0"/>
                <a:ea typeface="Times New Roman"/>
                <a:cs typeface="Calibri" panose="020F0502020204030204" pitchFamily="34" charset="0"/>
              </a:rPr>
              <a:t>Reason</a:t>
            </a:r>
            <a:endParaRPr lang="fi-FI" sz="2800" i="1" dirty="0">
              <a:latin typeface="Calibri" panose="020F0502020204030204" pitchFamily="34" charset="0"/>
              <a:ea typeface="Times New Roman"/>
              <a:cs typeface="Calibri" panose="020F0502020204030204" pitchFamily="34" charset="0"/>
            </a:endParaRPr>
          </a:p>
          <a:p>
            <a:endParaRPr lang="fi-FI" sz="2800" i="1" dirty="0"/>
          </a:p>
        </p:txBody>
      </p:sp>
      <p:sp>
        <p:nvSpPr>
          <p:cNvPr id="9" name="Tekstiruutu 8">
            <a:extLst>
              <a:ext uri="{FF2B5EF4-FFF2-40B4-BE49-F238E27FC236}">
                <a16:creationId xmlns:a16="http://schemas.microsoft.com/office/drawing/2014/main" id="{8AA1E58E-A229-48CE-A451-7E9DA0139A27}"/>
              </a:ext>
            </a:extLst>
          </p:cNvPr>
          <p:cNvSpPr txBox="1"/>
          <p:nvPr/>
        </p:nvSpPr>
        <p:spPr>
          <a:xfrm>
            <a:off x="4334949" y="4725625"/>
            <a:ext cx="3449377" cy="954107"/>
          </a:xfrm>
          <a:prstGeom prst="rect">
            <a:avLst/>
          </a:prstGeom>
          <a:solidFill>
            <a:schemeClr val="bg1"/>
          </a:solidFill>
        </p:spPr>
        <p:txBody>
          <a:bodyPr wrap="square" rtlCol="0">
            <a:spAutoFit/>
          </a:bodyPr>
          <a:lstStyle/>
          <a:p>
            <a:pPr algn="ctr"/>
            <a:r>
              <a:rPr lang="fi-FI" sz="2800" i="1" dirty="0" err="1">
                <a:latin typeface="Calibri" panose="020F0502020204030204" pitchFamily="34" charset="0"/>
                <a:ea typeface="Times New Roman"/>
                <a:cs typeface="Calibri" panose="020F0502020204030204" pitchFamily="34" charset="0"/>
              </a:rPr>
              <a:t>Reason</a:t>
            </a:r>
            <a:r>
              <a:rPr lang="fi-FI" sz="2800" i="1" dirty="0">
                <a:latin typeface="Calibri" panose="020F0502020204030204" pitchFamily="34" charset="0"/>
                <a:ea typeface="Times New Roman"/>
                <a:cs typeface="Calibri" panose="020F0502020204030204" pitchFamily="34" charset="0"/>
              </a:rPr>
              <a:t> + </a:t>
            </a:r>
            <a:r>
              <a:rPr lang="fi-FI" sz="2800" i="1" dirty="0" err="1">
                <a:latin typeface="Calibri" panose="020F0502020204030204" pitchFamily="34" charset="0"/>
                <a:ea typeface="Times New Roman"/>
                <a:cs typeface="Calibri" panose="020F0502020204030204" pitchFamily="34" charset="0"/>
              </a:rPr>
              <a:t>experience</a:t>
            </a:r>
            <a:endParaRPr lang="fi-FI" sz="2800" i="1" dirty="0">
              <a:latin typeface="Calibri" panose="020F0502020204030204" pitchFamily="34" charset="0"/>
              <a:ea typeface="Times New Roman"/>
              <a:cs typeface="Calibri" panose="020F0502020204030204" pitchFamily="34" charset="0"/>
            </a:endParaRPr>
          </a:p>
          <a:p>
            <a:endParaRPr lang="fi-FI" sz="2800" i="1" dirty="0"/>
          </a:p>
        </p:txBody>
      </p:sp>
      <p:sp>
        <p:nvSpPr>
          <p:cNvPr id="10" name="Tekstiruutu 9">
            <a:extLst>
              <a:ext uri="{FF2B5EF4-FFF2-40B4-BE49-F238E27FC236}">
                <a16:creationId xmlns:a16="http://schemas.microsoft.com/office/drawing/2014/main" id="{FF72C41A-7741-4397-AC8D-DE6CC36CCA6B}"/>
              </a:ext>
            </a:extLst>
          </p:cNvPr>
          <p:cNvSpPr txBox="1"/>
          <p:nvPr/>
        </p:nvSpPr>
        <p:spPr>
          <a:xfrm>
            <a:off x="8407954" y="4725626"/>
            <a:ext cx="3227451" cy="954107"/>
          </a:xfrm>
          <a:prstGeom prst="rect">
            <a:avLst/>
          </a:prstGeom>
          <a:solidFill>
            <a:schemeClr val="bg1"/>
          </a:solidFill>
        </p:spPr>
        <p:txBody>
          <a:bodyPr wrap="square" rtlCol="0">
            <a:spAutoFit/>
          </a:bodyPr>
          <a:lstStyle/>
          <a:p>
            <a:pPr algn="ctr"/>
            <a:r>
              <a:rPr lang="fi-FI" sz="2800" i="1" dirty="0" err="1">
                <a:latin typeface="Calibri" panose="020F0502020204030204" pitchFamily="34" charset="0"/>
                <a:ea typeface="Times New Roman"/>
                <a:cs typeface="Calibri" panose="020F0502020204030204" pitchFamily="34" charset="0"/>
              </a:rPr>
              <a:t>Reason</a:t>
            </a:r>
            <a:r>
              <a:rPr lang="fi-FI" sz="2800" i="1" dirty="0">
                <a:latin typeface="Calibri" panose="020F0502020204030204" pitchFamily="34" charset="0"/>
                <a:ea typeface="Times New Roman"/>
                <a:cs typeface="Calibri" panose="020F0502020204030204" pitchFamily="34" charset="0"/>
              </a:rPr>
              <a:t> + </a:t>
            </a:r>
            <a:r>
              <a:rPr lang="fi-FI" sz="2800" i="1" dirty="0" err="1">
                <a:latin typeface="Calibri" panose="020F0502020204030204" pitchFamily="34" charset="0"/>
                <a:ea typeface="Times New Roman"/>
                <a:cs typeface="Calibri" panose="020F0502020204030204" pitchFamily="34" charset="0"/>
              </a:rPr>
              <a:t>experience</a:t>
            </a:r>
            <a:r>
              <a:rPr lang="fi-FI" sz="2800" i="1" dirty="0">
                <a:latin typeface="Calibri" panose="020F0502020204030204" pitchFamily="34" charset="0"/>
                <a:ea typeface="Times New Roman"/>
                <a:cs typeface="Calibri" panose="020F0502020204030204" pitchFamily="34" charset="0"/>
              </a:rPr>
              <a:t>  + </a:t>
            </a:r>
            <a:r>
              <a:rPr lang="fi-FI" sz="2800" i="1" dirty="0" err="1">
                <a:latin typeface="Calibri" panose="020F0502020204030204" pitchFamily="34" charset="0"/>
                <a:ea typeface="Times New Roman"/>
                <a:cs typeface="Calibri" panose="020F0502020204030204" pitchFamily="34" charset="0"/>
              </a:rPr>
              <a:t>imagination</a:t>
            </a:r>
            <a:endParaRPr lang="fi-FI" sz="2800" i="1" dirty="0">
              <a:latin typeface="Calibri" panose="020F0502020204030204" pitchFamily="34" charset="0"/>
              <a:ea typeface="Times New Roman"/>
              <a:cs typeface="Calibri" panose="020F0502020204030204" pitchFamily="34" charset="0"/>
            </a:endParaRPr>
          </a:p>
        </p:txBody>
      </p:sp>
      <p:cxnSp>
        <p:nvCxnSpPr>
          <p:cNvPr id="8" name="Suora yhdysviiva 7">
            <a:extLst>
              <a:ext uri="{FF2B5EF4-FFF2-40B4-BE49-F238E27FC236}">
                <a16:creationId xmlns:a16="http://schemas.microsoft.com/office/drawing/2014/main" id="{040BACF1-66DA-49B7-A3C0-305C42F8D093}"/>
              </a:ext>
            </a:extLst>
          </p:cNvPr>
          <p:cNvCxnSpPr>
            <a:cxnSpLocks/>
          </p:cNvCxnSpPr>
          <p:nvPr/>
        </p:nvCxnSpPr>
        <p:spPr>
          <a:xfrm>
            <a:off x="4090259" y="1376129"/>
            <a:ext cx="0" cy="45317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7BF5D48C-89BE-4BB5-84D8-5EC889B51A38}"/>
              </a:ext>
            </a:extLst>
          </p:cNvPr>
          <p:cNvCxnSpPr>
            <a:cxnSpLocks/>
          </p:cNvCxnSpPr>
          <p:nvPr/>
        </p:nvCxnSpPr>
        <p:spPr>
          <a:xfrm>
            <a:off x="7966299" y="1376129"/>
            <a:ext cx="0" cy="45317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kstiruutu 14">
            <a:extLst>
              <a:ext uri="{FF2B5EF4-FFF2-40B4-BE49-F238E27FC236}">
                <a16:creationId xmlns:a16="http://schemas.microsoft.com/office/drawing/2014/main" id="{F3E1F478-C749-4660-9A0A-2D1A5B3367D4}"/>
              </a:ext>
            </a:extLst>
          </p:cNvPr>
          <p:cNvSpPr txBox="1"/>
          <p:nvPr/>
        </p:nvSpPr>
        <p:spPr>
          <a:xfrm>
            <a:off x="-5453" y="1002992"/>
            <a:ext cx="311906" cy="4932000"/>
          </a:xfrm>
          <a:prstGeom prst="rect">
            <a:avLst/>
          </a:prstGeom>
          <a:solidFill>
            <a:schemeClr val="accent5"/>
          </a:solidFill>
        </p:spPr>
        <p:txBody>
          <a:bodyPr wrap="square" rtlCol="0">
            <a:spAutoFit/>
          </a:bodyPr>
          <a:lstStyle/>
          <a:p>
            <a:endParaRPr lang="fi-FI" dirty="0"/>
          </a:p>
        </p:txBody>
      </p:sp>
      <p:sp>
        <p:nvSpPr>
          <p:cNvPr id="16" name="Tekstiruutu 15">
            <a:extLst>
              <a:ext uri="{FF2B5EF4-FFF2-40B4-BE49-F238E27FC236}">
                <a16:creationId xmlns:a16="http://schemas.microsoft.com/office/drawing/2014/main" id="{1212803D-18A0-4F5B-8F47-23FB4DF1F70A}"/>
              </a:ext>
            </a:extLst>
          </p:cNvPr>
          <p:cNvSpPr txBox="1"/>
          <p:nvPr/>
        </p:nvSpPr>
        <p:spPr>
          <a:xfrm>
            <a:off x="11880094" y="1002992"/>
            <a:ext cx="311906" cy="5040000"/>
          </a:xfrm>
          <a:prstGeom prst="rect">
            <a:avLst/>
          </a:prstGeom>
          <a:solidFill>
            <a:schemeClr val="accent5"/>
          </a:solidFill>
        </p:spPr>
        <p:txBody>
          <a:bodyPr wrap="square" rtlCol="0">
            <a:spAutoFit/>
          </a:bodyPr>
          <a:lstStyle/>
          <a:p>
            <a:endParaRPr lang="fi-FI" dirty="0"/>
          </a:p>
        </p:txBody>
      </p:sp>
      <p:pic>
        <p:nvPicPr>
          <p:cNvPr id="19" name="Kuva 18">
            <a:extLst>
              <a:ext uri="{FF2B5EF4-FFF2-40B4-BE49-F238E27FC236}">
                <a16:creationId xmlns:a16="http://schemas.microsoft.com/office/drawing/2014/main" id="{C587F3E9-9383-4FBD-F62D-8AFE39CCE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0" y="6099280"/>
            <a:ext cx="602285" cy="6221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5C5BA13F-E386-41BB-BDEE-75256BD50FA9}"/>
              </a:ext>
            </a:extLst>
          </p:cNvPr>
          <p:cNvSpPr/>
          <p:nvPr/>
        </p:nvSpPr>
        <p:spPr>
          <a:xfrm>
            <a:off x="1478280" y="697230"/>
            <a:ext cx="9235440" cy="5303520"/>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Suorakulmio 1">
            <a:extLst>
              <a:ext uri="{FF2B5EF4-FFF2-40B4-BE49-F238E27FC236}">
                <a16:creationId xmlns:a16="http://schemas.microsoft.com/office/drawing/2014/main" id="{A6F0A9BF-DE29-4444-8056-7A1D4065916B}"/>
              </a:ext>
            </a:extLst>
          </p:cNvPr>
          <p:cNvSpPr/>
          <p:nvPr/>
        </p:nvSpPr>
        <p:spPr>
          <a:xfrm>
            <a:off x="3554233" y="1954530"/>
            <a:ext cx="5166360" cy="29489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Ellipsi 3">
            <a:extLst>
              <a:ext uri="{FF2B5EF4-FFF2-40B4-BE49-F238E27FC236}">
                <a16:creationId xmlns:a16="http://schemas.microsoft.com/office/drawing/2014/main" id="{673E2058-F5CD-43CF-A413-AF150387211C}"/>
              </a:ext>
            </a:extLst>
          </p:cNvPr>
          <p:cNvSpPr/>
          <p:nvPr/>
        </p:nvSpPr>
        <p:spPr>
          <a:xfrm>
            <a:off x="1862840" y="847522"/>
            <a:ext cx="3402581" cy="23185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0" name="Tekstiruutu 9">
            <a:extLst>
              <a:ext uri="{FF2B5EF4-FFF2-40B4-BE49-F238E27FC236}">
                <a16:creationId xmlns:a16="http://schemas.microsoft.com/office/drawing/2014/main" id="{8B274E80-E8C9-4810-9BDD-7DD5387AAC36}"/>
              </a:ext>
            </a:extLst>
          </p:cNvPr>
          <p:cNvSpPr txBox="1"/>
          <p:nvPr/>
        </p:nvSpPr>
        <p:spPr>
          <a:xfrm>
            <a:off x="4723903" y="2810563"/>
            <a:ext cx="2827020" cy="1200329"/>
          </a:xfrm>
          <a:prstGeom prst="rect">
            <a:avLst/>
          </a:prstGeom>
          <a:noFill/>
        </p:spPr>
        <p:txBody>
          <a:bodyPr wrap="square" rtlCol="0">
            <a:spAutoFit/>
          </a:bodyPr>
          <a:lstStyle/>
          <a:p>
            <a:pPr algn="ctr"/>
            <a:r>
              <a:rPr lang="en-GB" sz="2400" b="1" dirty="0">
                <a:solidFill>
                  <a:srgbClr val="0070C0"/>
                </a:solidFill>
              </a:rPr>
              <a:t>TRANSFORMATIVE EDUCATIONAL INSTITUTION</a:t>
            </a:r>
          </a:p>
        </p:txBody>
      </p:sp>
      <p:sp>
        <p:nvSpPr>
          <p:cNvPr id="6" name="Tekstiruutu 5">
            <a:extLst>
              <a:ext uri="{FF2B5EF4-FFF2-40B4-BE49-F238E27FC236}">
                <a16:creationId xmlns:a16="http://schemas.microsoft.com/office/drawing/2014/main" id="{0EE83943-CFF6-4C25-8BF9-4E99EC4D25BE}"/>
              </a:ext>
            </a:extLst>
          </p:cNvPr>
          <p:cNvSpPr txBox="1"/>
          <p:nvPr/>
        </p:nvSpPr>
        <p:spPr>
          <a:xfrm>
            <a:off x="2041798" y="1207492"/>
            <a:ext cx="3176706" cy="1592744"/>
          </a:xfrm>
          <a:prstGeom prst="rect">
            <a:avLst/>
          </a:prstGeom>
          <a:noFill/>
        </p:spPr>
        <p:txBody>
          <a:bodyPr wrap="square" rtlCol="0">
            <a:spAutoFit/>
          </a:bodyPr>
          <a:lstStyle/>
          <a:p>
            <a:pPr algn="ctr"/>
            <a:r>
              <a:rPr lang="en-GB" b="1"/>
              <a:t>1.  Relationship with society</a:t>
            </a:r>
          </a:p>
          <a:p>
            <a:pPr marL="257175" indent="-257175">
              <a:spcBef>
                <a:spcPts val="900"/>
              </a:spcBef>
              <a:buFont typeface="Arial" panose="020B0604020202020204" pitchFamily="34" charset="0"/>
              <a:buChar char="•"/>
            </a:pPr>
            <a:r>
              <a:rPr lang="en-GB"/>
              <a:t>Networked</a:t>
            </a:r>
          </a:p>
          <a:p>
            <a:pPr marL="257175" indent="-257175">
              <a:buFont typeface="Arial" panose="020B0604020202020204" pitchFamily="34" charset="0"/>
              <a:buChar char="•"/>
            </a:pPr>
            <a:r>
              <a:rPr lang="en-GB"/>
              <a:t>Global perspective</a:t>
            </a:r>
          </a:p>
          <a:p>
            <a:pPr marL="257175" indent="-257175">
              <a:buFont typeface="Arial" panose="020B0604020202020204" pitchFamily="34" charset="0"/>
              <a:buChar char="•"/>
            </a:pPr>
            <a:r>
              <a:rPr lang="en-GB"/>
              <a:t>Transformation of society as a goal of the organisation</a:t>
            </a:r>
          </a:p>
        </p:txBody>
      </p:sp>
      <p:sp>
        <p:nvSpPr>
          <p:cNvPr id="11" name="Ellipsi 10">
            <a:extLst>
              <a:ext uri="{FF2B5EF4-FFF2-40B4-BE49-F238E27FC236}">
                <a16:creationId xmlns:a16="http://schemas.microsoft.com/office/drawing/2014/main" id="{B2AFF983-1B5B-49F5-A622-295700B223DD}"/>
              </a:ext>
            </a:extLst>
          </p:cNvPr>
          <p:cNvSpPr/>
          <p:nvPr/>
        </p:nvSpPr>
        <p:spPr>
          <a:xfrm>
            <a:off x="6926582" y="844570"/>
            <a:ext cx="3402581" cy="23185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Tekstiruutu 6">
            <a:extLst>
              <a:ext uri="{FF2B5EF4-FFF2-40B4-BE49-F238E27FC236}">
                <a16:creationId xmlns:a16="http://schemas.microsoft.com/office/drawing/2014/main" id="{796D3C2D-89D8-4C59-B10F-95BA3DB3A208}"/>
              </a:ext>
            </a:extLst>
          </p:cNvPr>
          <p:cNvSpPr txBox="1"/>
          <p:nvPr/>
        </p:nvSpPr>
        <p:spPr>
          <a:xfrm>
            <a:off x="7093463" y="1223416"/>
            <a:ext cx="3187711" cy="1592744"/>
          </a:xfrm>
          <a:prstGeom prst="rect">
            <a:avLst/>
          </a:prstGeom>
          <a:noFill/>
        </p:spPr>
        <p:txBody>
          <a:bodyPr wrap="square" rtlCol="0">
            <a:spAutoFit/>
          </a:bodyPr>
          <a:lstStyle/>
          <a:p>
            <a:pPr algn="ctr"/>
            <a:r>
              <a:rPr lang="en-GB" b="1"/>
              <a:t>2. Work community</a:t>
            </a:r>
          </a:p>
          <a:p>
            <a:pPr marL="257175" indent="-257175">
              <a:spcBef>
                <a:spcPts val="900"/>
              </a:spcBef>
              <a:buFont typeface="Arial" panose="020B0604020202020204" pitchFamily="34" charset="0"/>
              <a:buChar char="•"/>
            </a:pPr>
            <a:r>
              <a:rPr lang="en-GB"/>
              <a:t>Interaction and diversity</a:t>
            </a:r>
          </a:p>
          <a:p>
            <a:pPr marL="257175" indent="-257175">
              <a:buFont typeface="Arial" panose="020B0604020202020204" pitchFamily="34" charset="0"/>
              <a:buChar char="•"/>
            </a:pPr>
            <a:r>
              <a:rPr lang="en-GB"/>
              <a:t>Co-creative organisation</a:t>
            </a:r>
          </a:p>
          <a:p>
            <a:pPr marL="257175" indent="-257175">
              <a:buFont typeface="Arial" panose="020B0604020202020204" pitchFamily="34" charset="0"/>
              <a:buChar char="•"/>
            </a:pPr>
            <a:r>
              <a:rPr lang="en-GB"/>
              <a:t>Transformative partnerships</a:t>
            </a:r>
          </a:p>
          <a:p>
            <a:endParaRPr lang="en-GB"/>
          </a:p>
        </p:txBody>
      </p:sp>
      <p:sp>
        <p:nvSpPr>
          <p:cNvPr id="12" name="Ellipsi 11">
            <a:extLst>
              <a:ext uri="{FF2B5EF4-FFF2-40B4-BE49-F238E27FC236}">
                <a16:creationId xmlns:a16="http://schemas.microsoft.com/office/drawing/2014/main" id="{6B4DFC8A-2ACF-4CA2-BFD3-44C52F26DF62}"/>
              </a:ext>
            </a:extLst>
          </p:cNvPr>
          <p:cNvSpPr/>
          <p:nvPr/>
        </p:nvSpPr>
        <p:spPr>
          <a:xfrm>
            <a:off x="6926582" y="3538590"/>
            <a:ext cx="3402581" cy="23185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9" name="Tekstiruutu 8">
            <a:extLst>
              <a:ext uri="{FF2B5EF4-FFF2-40B4-BE49-F238E27FC236}">
                <a16:creationId xmlns:a16="http://schemas.microsoft.com/office/drawing/2014/main" id="{5B62329A-EB3C-44EF-91AD-B7BCB2DE991B}"/>
              </a:ext>
            </a:extLst>
          </p:cNvPr>
          <p:cNvSpPr txBox="1"/>
          <p:nvPr/>
        </p:nvSpPr>
        <p:spPr>
          <a:xfrm>
            <a:off x="7093464" y="3873021"/>
            <a:ext cx="3187711" cy="1869743"/>
          </a:xfrm>
          <a:prstGeom prst="rect">
            <a:avLst/>
          </a:prstGeom>
          <a:noFill/>
        </p:spPr>
        <p:txBody>
          <a:bodyPr wrap="square" rtlCol="0">
            <a:spAutoFit/>
          </a:bodyPr>
          <a:lstStyle/>
          <a:p>
            <a:pPr algn="ctr"/>
            <a:r>
              <a:rPr lang="en-GB" b="1" dirty="0"/>
              <a:t>4. Learning</a:t>
            </a:r>
          </a:p>
          <a:p>
            <a:pPr marL="257175" indent="-257175">
              <a:spcBef>
                <a:spcPts val="900"/>
              </a:spcBef>
              <a:buFont typeface="Arial" panose="020B0604020202020204" pitchFamily="34" charset="0"/>
              <a:buChar char="•"/>
            </a:pPr>
            <a:r>
              <a:rPr lang="en-GB" dirty="0"/>
              <a:t>From individual learning to organisational learning</a:t>
            </a:r>
          </a:p>
          <a:p>
            <a:pPr marL="257175" indent="-257175">
              <a:buFont typeface="Arial" panose="020B0604020202020204" pitchFamily="34" charset="0"/>
              <a:buChar char="•"/>
            </a:pPr>
            <a:r>
              <a:rPr lang="en-GB" dirty="0"/>
              <a:t>Learning as making a change</a:t>
            </a:r>
          </a:p>
          <a:p>
            <a:pPr marL="257175" indent="-257175">
              <a:buFont typeface="Arial" panose="020B0604020202020204" pitchFamily="34" charset="0"/>
              <a:buChar char="•"/>
            </a:pPr>
            <a:endParaRPr lang="en-GB" dirty="0"/>
          </a:p>
          <a:p>
            <a:endParaRPr lang="en-GB" dirty="0"/>
          </a:p>
        </p:txBody>
      </p:sp>
      <p:sp>
        <p:nvSpPr>
          <p:cNvPr id="13" name="Ellipsi 12">
            <a:extLst>
              <a:ext uri="{FF2B5EF4-FFF2-40B4-BE49-F238E27FC236}">
                <a16:creationId xmlns:a16="http://schemas.microsoft.com/office/drawing/2014/main" id="{551B1FC3-7297-412A-8421-8F0CFA20BF7B}"/>
              </a:ext>
            </a:extLst>
          </p:cNvPr>
          <p:cNvSpPr/>
          <p:nvPr/>
        </p:nvSpPr>
        <p:spPr>
          <a:xfrm>
            <a:off x="1862839" y="3538591"/>
            <a:ext cx="3402581" cy="23185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Tekstiruutu 7">
            <a:extLst>
              <a:ext uri="{FF2B5EF4-FFF2-40B4-BE49-F238E27FC236}">
                <a16:creationId xmlns:a16="http://schemas.microsoft.com/office/drawing/2014/main" id="{B7D96BB4-E4BE-47E7-9E00-FFA866A2B1D1}"/>
              </a:ext>
            </a:extLst>
          </p:cNvPr>
          <p:cNvSpPr txBox="1"/>
          <p:nvPr/>
        </p:nvSpPr>
        <p:spPr>
          <a:xfrm>
            <a:off x="1945665" y="4011521"/>
            <a:ext cx="3189509" cy="1869743"/>
          </a:xfrm>
          <a:prstGeom prst="rect">
            <a:avLst/>
          </a:prstGeom>
          <a:noFill/>
        </p:spPr>
        <p:txBody>
          <a:bodyPr wrap="square" rtlCol="0">
            <a:spAutoFit/>
          </a:bodyPr>
          <a:lstStyle/>
          <a:p>
            <a:pPr algn="ctr"/>
            <a:r>
              <a:rPr lang="en-GB" b="1" dirty="0"/>
              <a:t>3. Future orientation</a:t>
            </a:r>
          </a:p>
          <a:p>
            <a:pPr marL="257175" indent="-257175">
              <a:spcBef>
                <a:spcPts val="900"/>
              </a:spcBef>
              <a:buFont typeface="Arial" panose="020B0604020202020204" pitchFamily="34" charset="0"/>
              <a:buChar char="•"/>
            </a:pPr>
            <a:r>
              <a:rPr lang="en-GB" dirty="0"/>
              <a:t>From foresight to utopias</a:t>
            </a:r>
          </a:p>
          <a:p>
            <a:pPr marL="257175" indent="-257175">
              <a:buFont typeface="Arial" panose="020B0604020202020204" pitchFamily="34" charset="0"/>
              <a:buChar char="•"/>
            </a:pPr>
            <a:r>
              <a:rPr lang="en-GB" dirty="0"/>
              <a:t>Shared visions as the drivers of change</a:t>
            </a:r>
          </a:p>
          <a:p>
            <a:pPr marL="257175" indent="-257175">
              <a:buFont typeface="Arial" panose="020B0604020202020204" pitchFamily="34" charset="0"/>
              <a:buChar char="•"/>
            </a:pPr>
            <a:endParaRPr lang="en-GB" dirty="0"/>
          </a:p>
          <a:p>
            <a:endParaRPr lang="en-GB" dirty="0"/>
          </a:p>
        </p:txBody>
      </p:sp>
      <p:pic>
        <p:nvPicPr>
          <p:cNvPr id="15" name="Kuva 19" descr="OKKA_LOGO.jpg">
            <a:extLst>
              <a:ext uri="{FF2B5EF4-FFF2-40B4-BE49-F238E27FC236}">
                <a16:creationId xmlns:a16="http://schemas.microsoft.com/office/drawing/2014/main" id="{A0CCA5C2-86EA-7B79-00CC-17413524FA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4731" y="5503468"/>
            <a:ext cx="1026407" cy="106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8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A11BAD4-4966-429F-8E8F-E7C920A2C395}"/>
              </a:ext>
            </a:extLst>
          </p:cNvPr>
          <p:cNvSpPr txBox="1"/>
          <p:nvPr/>
        </p:nvSpPr>
        <p:spPr>
          <a:xfrm>
            <a:off x="1635760" y="179071"/>
            <a:ext cx="8727440" cy="646331"/>
          </a:xfrm>
          <a:prstGeom prst="rect">
            <a:avLst/>
          </a:prstGeom>
          <a:noFill/>
        </p:spPr>
        <p:txBody>
          <a:bodyPr wrap="square" rtlCol="0">
            <a:spAutoFit/>
          </a:bodyPr>
          <a:lstStyle/>
          <a:p>
            <a:pPr algn="ctr"/>
            <a:r>
              <a:rPr lang="fi-FI" sz="3600" dirty="0" err="1"/>
              <a:t>The</a:t>
            </a:r>
            <a:r>
              <a:rPr lang="fi-FI" sz="3600" dirty="0"/>
              <a:t> </a:t>
            </a:r>
            <a:r>
              <a:rPr lang="fi-FI" sz="3600" dirty="0" err="1"/>
              <a:t>contents</a:t>
            </a:r>
            <a:r>
              <a:rPr lang="fi-FI" sz="3600" dirty="0"/>
              <a:t> of </a:t>
            </a:r>
            <a:r>
              <a:rPr lang="fi-FI" sz="3600" dirty="0" err="1"/>
              <a:t>the</a:t>
            </a:r>
            <a:r>
              <a:rPr lang="fi-FI" sz="3600" dirty="0"/>
              <a:t> </a:t>
            </a:r>
            <a:r>
              <a:rPr lang="fi-FI" sz="3600" dirty="0" err="1"/>
              <a:t>indicators</a:t>
            </a:r>
            <a:r>
              <a:rPr lang="fi-FI" sz="3600" dirty="0"/>
              <a:t> </a:t>
            </a:r>
          </a:p>
        </p:txBody>
      </p:sp>
      <p:graphicFrame>
        <p:nvGraphicFramePr>
          <p:cNvPr id="5" name="Taulukko 4">
            <a:extLst>
              <a:ext uri="{FF2B5EF4-FFF2-40B4-BE49-F238E27FC236}">
                <a16:creationId xmlns:a16="http://schemas.microsoft.com/office/drawing/2014/main" id="{D0922B6E-EF36-E5A1-49B5-B06C5AF06170}"/>
              </a:ext>
            </a:extLst>
          </p:cNvPr>
          <p:cNvGraphicFramePr>
            <a:graphicFrameLocks noGrp="1"/>
          </p:cNvGraphicFramePr>
          <p:nvPr/>
        </p:nvGraphicFramePr>
        <p:xfrm>
          <a:off x="492982" y="1002555"/>
          <a:ext cx="11402170" cy="5236405"/>
        </p:xfrm>
        <a:graphic>
          <a:graphicData uri="http://schemas.openxmlformats.org/drawingml/2006/table">
            <a:tbl>
              <a:tblPr firstRow="1" firstCol="1" bandRow="1"/>
              <a:tblGrid>
                <a:gridCol w="1928308">
                  <a:extLst>
                    <a:ext uri="{9D8B030D-6E8A-4147-A177-3AD203B41FA5}">
                      <a16:colId xmlns:a16="http://schemas.microsoft.com/office/drawing/2014/main" val="955823945"/>
                    </a:ext>
                  </a:extLst>
                </a:gridCol>
                <a:gridCol w="3341602">
                  <a:extLst>
                    <a:ext uri="{9D8B030D-6E8A-4147-A177-3AD203B41FA5}">
                      <a16:colId xmlns:a16="http://schemas.microsoft.com/office/drawing/2014/main" val="4124344702"/>
                    </a:ext>
                  </a:extLst>
                </a:gridCol>
                <a:gridCol w="3281223">
                  <a:extLst>
                    <a:ext uri="{9D8B030D-6E8A-4147-A177-3AD203B41FA5}">
                      <a16:colId xmlns:a16="http://schemas.microsoft.com/office/drawing/2014/main" val="1629812370"/>
                    </a:ext>
                  </a:extLst>
                </a:gridCol>
                <a:gridCol w="2851037">
                  <a:extLst>
                    <a:ext uri="{9D8B030D-6E8A-4147-A177-3AD203B41FA5}">
                      <a16:colId xmlns:a16="http://schemas.microsoft.com/office/drawing/2014/main" val="1819156719"/>
                    </a:ext>
                  </a:extLst>
                </a:gridCol>
              </a:tblGrid>
              <a:tr h="270113">
                <a:tc>
                  <a:txBody>
                    <a:bodyPr/>
                    <a:lstStyle/>
                    <a:p>
                      <a:pPr algn="ctr">
                        <a:lnSpc>
                          <a:spcPct val="107000"/>
                        </a:lnSpc>
                        <a:spcAft>
                          <a:spcPts val="800"/>
                        </a:spcAft>
                      </a:pPr>
                      <a:r>
                        <a:rPr lang="en-GB" sz="2000" b="1"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Indicator</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90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ctr">
                        <a:lnSpc>
                          <a:spcPct val="107000"/>
                        </a:lnSpc>
                        <a:spcAft>
                          <a:spcPts val="800"/>
                        </a:spcAft>
                      </a:pPr>
                      <a:r>
                        <a:rPr lang="en-GB" sz="1800" b="1"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Reproductive</a:t>
                      </a:r>
                    </a:p>
                    <a:p>
                      <a:pPr algn="ctr">
                        <a:lnSpc>
                          <a:spcPct val="107000"/>
                        </a:lnSpc>
                        <a:spcAft>
                          <a:spcPts val="800"/>
                        </a:spcAft>
                      </a:pP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ctr">
                        <a:lnSpc>
                          <a:spcPct val="107000"/>
                        </a:lnSpc>
                        <a:spcAft>
                          <a:spcPts val="800"/>
                        </a:spcAft>
                      </a:pPr>
                      <a:r>
                        <a:rPr lang="en-GB" sz="1800" b="1"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Proactive</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ctr">
                        <a:lnSpc>
                          <a:spcPct val="107000"/>
                        </a:lnSpc>
                        <a:spcAft>
                          <a:spcPts val="800"/>
                        </a:spcAft>
                      </a:pPr>
                      <a:r>
                        <a:rPr lang="en-GB" sz="1800" b="1"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Transformative</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extLst>
                  <a:ext uri="{0D108BD9-81ED-4DB2-BD59-A6C34878D82A}">
                    <a16:rowId xmlns:a16="http://schemas.microsoft.com/office/drawing/2014/main" val="2601014069"/>
                  </a:ext>
                </a:extLst>
              </a:tr>
              <a:tr h="510223">
                <a:tc rowSpan="3">
                  <a:txBody>
                    <a:bodyPr/>
                    <a:lstStyle/>
                    <a:p>
                      <a:pPr marL="87313" indent="20638" algn="l">
                        <a:lnSpc>
                          <a:spcPct val="107000"/>
                        </a:lnSpc>
                        <a:spcBef>
                          <a:spcPts val="200"/>
                        </a:spcBef>
                        <a:spcAft>
                          <a:spcPts val="200"/>
                        </a:spcAft>
                      </a:pPr>
                      <a:r>
                        <a:rPr lang="en-GB" sz="1800" b="1"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TEACHING</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nchor="ctr">
                    <a:lnL w="190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spc="-1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Knowledge</a:t>
                      </a: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dash"/>
                      <a:round/>
                      <a:headEnd type="none" w="med" len="med"/>
                      <a:tailEnd type="none" w="med" len="med"/>
                    </a:lnB>
                    <a:solidFill>
                      <a:srgbClr val="E2EFD9"/>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Experiences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dash"/>
                      <a:round/>
                      <a:headEnd type="none" w="med" len="med"/>
                      <a:tailEnd type="none" w="med" len="med"/>
                    </a:lnB>
                    <a:solidFill>
                      <a:srgbClr val="E2EFD9"/>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Meanings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dash"/>
                      <a:round/>
                      <a:headEnd type="none" w="med" len="med"/>
                      <a:tailEnd type="none" w="med" len="med"/>
                    </a:lnB>
                    <a:solidFill>
                      <a:srgbClr val="E2EFD9"/>
                    </a:solidFill>
                  </a:tcPr>
                </a:tc>
                <a:extLst>
                  <a:ext uri="{0D108BD9-81ED-4DB2-BD59-A6C34878D82A}">
                    <a16:rowId xmlns:a16="http://schemas.microsoft.com/office/drawing/2014/main" val="302283332"/>
                  </a:ext>
                </a:extLst>
              </a:tr>
              <a:tr h="510223">
                <a:tc vMerge="1">
                  <a:txBody>
                    <a:bodyPr/>
                    <a:lstStyle/>
                    <a:p>
                      <a:endParaRPr lang="fi-FI"/>
                    </a:p>
                  </a:txBody>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spc="-1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Opportunities for influencing</a:t>
                      </a: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E2EFD9"/>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spc="-1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Relationships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E2EFD9"/>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Alternative futures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E2EFD9"/>
                    </a:solidFill>
                  </a:tcPr>
                </a:tc>
                <a:extLst>
                  <a:ext uri="{0D108BD9-81ED-4DB2-BD59-A6C34878D82A}">
                    <a16:rowId xmlns:a16="http://schemas.microsoft.com/office/drawing/2014/main" val="471400434"/>
                  </a:ext>
                </a:extLst>
              </a:tr>
              <a:tr h="510223">
                <a:tc vMerge="1">
                  <a:txBody>
                    <a:bodyPr/>
                    <a:lstStyle/>
                    <a:p>
                      <a:endParaRPr lang="fi-FI"/>
                    </a:p>
                  </a:txBody>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spc="-1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Sustainable practices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E2EFD9"/>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spc="-1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Ethics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E2EFD9"/>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spc="-1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Changing society</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E2EFD9"/>
                    </a:solidFill>
                  </a:tcPr>
                </a:tc>
                <a:extLst>
                  <a:ext uri="{0D108BD9-81ED-4DB2-BD59-A6C34878D82A}">
                    <a16:rowId xmlns:a16="http://schemas.microsoft.com/office/drawing/2014/main" val="1674787960"/>
                  </a:ext>
                </a:extLst>
              </a:tr>
              <a:tr h="510223">
                <a:tc rowSpan="3">
                  <a:txBody>
                    <a:bodyPr/>
                    <a:lstStyle/>
                    <a:p>
                      <a:pPr marL="87313" indent="0" algn="l">
                        <a:lnSpc>
                          <a:spcPct val="107000"/>
                        </a:lnSpc>
                      </a:pPr>
                      <a:r>
                        <a:rPr lang="en-GB" sz="1800" b="1"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OPERATIONAL CULTURE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nchor="ctr">
                    <a:lnL w="190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 guidelines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FFF2CC"/>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Responsible behaviour</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FFF2CC"/>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Influencing stakeholders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FFF2CC"/>
                    </a:solidFill>
                  </a:tcPr>
                </a:tc>
                <a:extLst>
                  <a:ext uri="{0D108BD9-81ED-4DB2-BD59-A6C34878D82A}">
                    <a16:rowId xmlns:a16="http://schemas.microsoft.com/office/drawing/2014/main" val="2135064022"/>
                  </a:ext>
                </a:extLst>
              </a:tr>
              <a:tr h="510223">
                <a:tc vMerge="1">
                  <a:txBody>
                    <a:bodyPr/>
                    <a:lstStyle/>
                    <a:p>
                      <a:endParaRPr lang="fi-FI"/>
                    </a:p>
                  </a:txBody>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 and safety norms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FFF2CC"/>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and interaction</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FFF2CC"/>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Compassion, human dignity</a:t>
                      </a:r>
                    </a:p>
                  </a:txBody>
                  <a:tcPr marL="32022" marR="32022" marT="0" marB="0">
                    <a:lnL w="1270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FFF2CC"/>
                    </a:solidFill>
                  </a:tcPr>
                </a:tc>
                <a:extLst>
                  <a:ext uri="{0D108BD9-81ED-4DB2-BD59-A6C34878D82A}">
                    <a16:rowId xmlns:a16="http://schemas.microsoft.com/office/drawing/2014/main" val="4002765782"/>
                  </a:ext>
                </a:extLst>
              </a:tr>
              <a:tr h="510223">
                <a:tc vMerge="1">
                  <a:txBody>
                    <a:bodyPr/>
                    <a:lstStyle/>
                    <a:p>
                      <a:endParaRPr lang="fi-FI"/>
                    </a:p>
                  </a:txBody>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Adaptation to operational culture</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solid"/>
                      <a:round/>
                      <a:headEnd type="none" w="med" len="med"/>
                      <a:tailEnd type="none" w="med" len="med"/>
                    </a:lnB>
                    <a:solidFill>
                      <a:srgbClr val="FFF2CC"/>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effectLst/>
                          <a:latin typeface="Calibri" panose="020F0502020204030204" pitchFamily="34" charset="0"/>
                          <a:ea typeface="Calibri" panose="020F0502020204030204" pitchFamily="34" charset="0"/>
                          <a:cs typeface="Times New Roman" panose="02020603050405020304" pitchFamily="18" charset="0"/>
                        </a:rPr>
                        <a:t>Shaping the operational culture</a:t>
                      </a: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solid"/>
                      <a:round/>
                      <a:headEnd type="none" w="med" len="med"/>
                      <a:tailEnd type="none" w="med" len="med"/>
                    </a:lnB>
                    <a:solidFill>
                      <a:srgbClr val="FFF2CC"/>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Cultural transformation in society</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solid"/>
                      <a:round/>
                      <a:headEnd type="none" w="med" len="med"/>
                      <a:tailEnd type="none" w="med" len="med"/>
                    </a:lnB>
                    <a:solidFill>
                      <a:srgbClr val="FFF2CC"/>
                    </a:solidFill>
                  </a:tcPr>
                </a:tc>
                <a:extLst>
                  <a:ext uri="{0D108BD9-81ED-4DB2-BD59-A6C34878D82A}">
                    <a16:rowId xmlns:a16="http://schemas.microsoft.com/office/drawing/2014/main" val="2235516621"/>
                  </a:ext>
                </a:extLst>
              </a:tr>
              <a:tr h="510223">
                <a:tc rowSpan="3">
                  <a:txBody>
                    <a:bodyPr/>
                    <a:lstStyle/>
                    <a:p>
                      <a:pPr marL="457200" indent="-369888" algn="l">
                        <a:lnSpc>
                          <a:spcPct val="107000"/>
                        </a:lnSpc>
                        <a:spcBef>
                          <a:spcPts val="200"/>
                        </a:spcBef>
                        <a:spcAft>
                          <a:spcPts val="200"/>
                        </a:spcAft>
                      </a:pPr>
                      <a:r>
                        <a:rPr lang="en-GB" sz="1800" b="1"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MANAGEMENT</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nchor="ctr">
                    <a:lnL w="190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EFF5FB"/>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Reactive and preserving</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dash"/>
                      <a:round/>
                      <a:headEnd type="none" w="med" len="med"/>
                      <a:tailEnd type="none" w="med" len="med"/>
                    </a:lnB>
                    <a:solidFill>
                      <a:srgbClr val="EFF5FB"/>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Proactive and reforming</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dash"/>
                      <a:round/>
                      <a:headEnd type="none" w="med" len="med"/>
                      <a:tailEnd type="none" w="med" len="med"/>
                    </a:lnB>
                    <a:solidFill>
                      <a:srgbClr val="EFF5FB"/>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Transformative and sustainable</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dash"/>
                      <a:round/>
                      <a:headEnd type="none" w="med" len="med"/>
                      <a:tailEnd type="none" w="med" len="med"/>
                    </a:lnB>
                    <a:solidFill>
                      <a:srgbClr val="EFF5FB"/>
                    </a:solidFill>
                  </a:tcPr>
                </a:tc>
                <a:extLst>
                  <a:ext uri="{0D108BD9-81ED-4DB2-BD59-A6C34878D82A}">
                    <a16:rowId xmlns:a16="http://schemas.microsoft.com/office/drawing/2014/main" val="1916152537"/>
                  </a:ext>
                </a:extLst>
              </a:tr>
              <a:tr h="510223">
                <a:tc vMerge="1">
                  <a:txBody>
                    <a:bodyPr/>
                    <a:lstStyle/>
                    <a:p>
                      <a:endParaRPr lang="fi-FI"/>
                    </a:p>
                  </a:txBody>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Control and uniformity</a:t>
                      </a: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EFF5FB"/>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effectLst/>
                          <a:latin typeface="Calibri" panose="020F0502020204030204" pitchFamily="34" charset="0"/>
                          <a:ea typeface="Calibri" panose="020F0502020204030204" pitchFamily="34" charset="0"/>
                          <a:cs typeface="Times New Roman" panose="02020603050405020304" pitchFamily="18" charset="0"/>
                        </a:rPr>
                        <a:t>Participation and diversity</a:t>
                      </a: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EFF5FB"/>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Shared values and visions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solidFill>
                      <a:srgbClr val="EFF5FB"/>
                    </a:solidFill>
                  </a:tcPr>
                </a:tc>
                <a:extLst>
                  <a:ext uri="{0D108BD9-81ED-4DB2-BD59-A6C34878D82A}">
                    <a16:rowId xmlns:a16="http://schemas.microsoft.com/office/drawing/2014/main" val="3744971918"/>
                  </a:ext>
                </a:extLst>
              </a:tr>
              <a:tr h="510223">
                <a:tc vMerge="1">
                  <a:txBody>
                    <a:bodyPr/>
                    <a:lstStyle/>
                    <a:p>
                      <a:endParaRPr lang="fi-FI"/>
                    </a:p>
                  </a:txBody>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Skilled individuals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9050" cap="flat" cmpd="sng" algn="ctr">
                      <a:solidFill>
                        <a:srgbClr val="808080"/>
                      </a:solidFill>
                      <a:prstDash val="solid"/>
                      <a:round/>
                      <a:headEnd type="none" w="med" len="med"/>
                      <a:tailEnd type="none" w="med" len="med"/>
                    </a:lnB>
                    <a:solidFill>
                      <a:srgbClr val="EFF5FB"/>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Learning organisation</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9050" cap="flat" cmpd="sng" algn="ctr">
                      <a:solidFill>
                        <a:srgbClr val="808080"/>
                      </a:solidFill>
                      <a:prstDash val="solid"/>
                      <a:round/>
                      <a:headEnd type="none" w="med" len="med"/>
                      <a:tailEnd type="none" w="med" len="med"/>
                    </a:lnB>
                    <a:solidFill>
                      <a:srgbClr val="EFF5FB"/>
                    </a:solidFill>
                  </a:tcPr>
                </a:tc>
                <a:tc>
                  <a:txBody>
                    <a:bodyPr/>
                    <a:lstStyle/>
                    <a:p>
                      <a:pPr marL="285750" lvl="0" indent="-285750" algn="l">
                        <a:lnSpc>
                          <a:spcPct val="107000"/>
                        </a:lnSpc>
                        <a:spcBef>
                          <a:spcPts val="150"/>
                        </a:spcBef>
                        <a:spcAft>
                          <a:spcPts val="150"/>
                        </a:spcAft>
                        <a:buFont typeface="Arial" panose="020B0604020202020204" pitchFamily="34" charset="0"/>
                        <a:buChar char="•"/>
                      </a:pPr>
                      <a:r>
                        <a:rPr lang="en-GB" sz="16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Learning networks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2022" marR="32022" marT="0" marB="0">
                    <a:lnL w="1270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9050" cap="flat" cmpd="sng" algn="ctr">
                      <a:solidFill>
                        <a:srgbClr val="808080"/>
                      </a:solidFill>
                      <a:prstDash val="solid"/>
                      <a:round/>
                      <a:headEnd type="none" w="med" len="med"/>
                      <a:tailEnd type="none" w="med" len="med"/>
                    </a:lnB>
                    <a:solidFill>
                      <a:srgbClr val="EFF5FB"/>
                    </a:solidFill>
                  </a:tcPr>
                </a:tc>
                <a:extLst>
                  <a:ext uri="{0D108BD9-81ED-4DB2-BD59-A6C34878D82A}">
                    <a16:rowId xmlns:a16="http://schemas.microsoft.com/office/drawing/2014/main" val="129217372"/>
                  </a:ext>
                </a:extLst>
              </a:tr>
            </a:tbl>
          </a:graphicData>
        </a:graphic>
      </p:graphicFrame>
    </p:spTree>
    <p:extLst>
      <p:ext uri="{BB962C8B-B14F-4D97-AF65-F5344CB8AC3E}">
        <p14:creationId xmlns:p14="http://schemas.microsoft.com/office/powerpoint/2010/main" val="5656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3" name="Suorakulmio 32">
            <a:extLst>
              <a:ext uri="{FF2B5EF4-FFF2-40B4-BE49-F238E27FC236}">
                <a16:creationId xmlns:a16="http://schemas.microsoft.com/office/drawing/2014/main" id="{160BB8C9-CDDD-493A-B285-CF10A421FA27}"/>
              </a:ext>
            </a:extLst>
          </p:cNvPr>
          <p:cNvSpPr/>
          <p:nvPr/>
        </p:nvSpPr>
        <p:spPr>
          <a:xfrm>
            <a:off x="2994093" y="1424984"/>
            <a:ext cx="6191884" cy="4585975"/>
          </a:xfrm>
          <a:prstGeom prst="rect">
            <a:avLst/>
          </a:prstGeom>
          <a:gradFill flip="none" rotWithShape="1">
            <a:gsLst>
              <a:gs pos="49000">
                <a:schemeClr val="accent3">
                  <a:lumMod val="20000"/>
                  <a:lumOff val="80000"/>
                </a:schemeClr>
              </a:gs>
              <a:gs pos="25000">
                <a:schemeClr val="bg1"/>
              </a:gs>
              <a:gs pos="84000">
                <a:schemeClr val="accent4">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aphicFrame>
        <p:nvGraphicFramePr>
          <p:cNvPr id="31" name="Taulukko 4">
            <a:extLst>
              <a:ext uri="{FF2B5EF4-FFF2-40B4-BE49-F238E27FC236}">
                <a16:creationId xmlns:a16="http://schemas.microsoft.com/office/drawing/2014/main" id="{6A170FEB-AED9-4A4C-AAF3-6C8D5F4D4CE5}"/>
              </a:ext>
            </a:extLst>
          </p:cNvPr>
          <p:cNvGraphicFramePr>
            <a:graphicFrameLocks noGrp="1"/>
          </p:cNvGraphicFramePr>
          <p:nvPr/>
        </p:nvGraphicFramePr>
        <p:xfrm>
          <a:off x="2979089" y="1424982"/>
          <a:ext cx="6211390" cy="4598126"/>
        </p:xfrm>
        <a:graphic>
          <a:graphicData uri="http://schemas.openxmlformats.org/drawingml/2006/table">
            <a:tbl>
              <a:tblPr firstRow="1" bandRow="1">
                <a:tableStyleId>{5940675A-B579-460E-94D1-54222C63F5DA}</a:tableStyleId>
              </a:tblPr>
              <a:tblGrid>
                <a:gridCol w="3105695">
                  <a:extLst>
                    <a:ext uri="{9D8B030D-6E8A-4147-A177-3AD203B41FA5}">
                      <a16:colId xmlns:a16="http://schemas.microsoft.com/office/drawing/2014/main" val="4272992234"/>
                    </a:ext>
                  </a:extLst>
                </a:gridCol>
                <a:gridCol w="3105695">
                  <a:extLst>
                    <a:ext uri="{9D8B030D-6E8A-4147-A177-3AD203B41FA5}">
                      <a16:colId xmlns:a16="http://schemas.microsoft.com/office/drawing/2014/main" val="1589190360"/>
                    </a:ext>
                  </a:extLst>
                </a:gridCol>
              </a:tblGrid>
              <a:tr h="2299063">
                <a:tc>
                  <a:txBody>
                    <a:bodyPr/>
                    <a:lstStyle/>
                    <a:p>
                      <a:endParaRPr lang="fi-FI" sz="1400" dirty="0"/>
                    </a:p>
                  </a:txBody>
                  <a:tcPr marL="68580" marR="68580" marT="34290" marB="34290">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ysDashDot"/>
                      <a:round/>
                      <a:headEnd type="none" w="med" len="med"/>
                      <a:tailEnd type="none" w="med" len="med"/>
                    </a:lnB>
                    <a:lnTlToBr w="12700" cmpd="sng">
                      <a:noFill/>
                      <a:prstDash val="solid"/>
                    </a:lnTlToBr>
                    <a:lnBlToTr w="12700" cmpd="sng">
                      <a:noFill/>
                      <a:prstDash val="solid"/>
                    </a:lnBlToTr>
                  </a:tcPr>
                </a:tc>
                <a:tc>
                  <a:txBody>
                    <a:bodyPr/>
                    <a:lstStyle/>
                    <a:p>
                      <a:endParaRPr lang="fi-FI" sz="1400" dirty="0"/>
                    </a:p>
                  </a:txBody>
                  <a:tcPr marL="68580" marR="68580" marT="34290" marB="34290">
                    <a:lnL w="635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ysDashDot"/>
                      <a:round/>
                      <a:headEnd type="none" w="med" len="med"/>
                      <a:tailEnd type="none" w="med" len="med"/>
                    </a:lnB>
                    <a:noFill/>
                  </a:tcPr>
                </a:tc>
                <a:extLst>
                  <a:ext uri="{0D108BD9-81ED-4DB2-BD59-A6C34878D82A}">
                    <a16:rowId xmlns:a16="http://schemas.microsoft.com/office/drawing/2014/main" val="218125676"/>
                  </a:ext>
                </a:extLst>
              </a:tr>
              <a:tr h="2299063">
                <a:tc>
                  <a:txBody>
                    <a:bodyPr/>
                    <a:lstStyle/>
                    <a:p>
                      <a:endParaRPr lang="fi-FI" sz="1400" dirty="0"/>
                    </a:p>
                  </a:txBody>
                  <a:tcPr marL="68580" marR="68580" marT="34290" marB="34290">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Dot"/>
                      <a:round/>
                      <a:headEnd type="none" w="med" len="med"/>
                      <a:tailEnd type="none" w="med" len="med"/>
                    </a:lnR>
                    <a:lnT w="635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400" dirty="0"/>
                    </a:p>
                  </a:txBody>
                  <a:tcPr marL="68580" marR="68580" marT="34290" marB="34290">
                    <a:lnL w="635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65684846"/>
                  </a:ext>
                </a:extLst>
              </a:tr>
            </a:tbl>
          </a:graphicData>
        </a:graphic>
      </p:graphicFrame>
      <p:sp>
        <p:nvSpPr>
          <p:cNvPr id="158" name="Google Shape;158;p2"/>
          <p:cNvSpPr txBox="1"/>
          <p:nvPr/>
        </p:nvSpPr>
        <p:spPr>
          <a:xfrm rot="-5400000">
            <a:off x="1694998" y="4794916"/>
            <a:ext cx="2305087" cy="253885"/>
          </a:xfrm>
          <a:prstGeom prst="rect">
            <a:avLst/>
          </a:prstGeom>
          <a:noFill/>
          <a:ln>
            <a:noFill/>
          </a:ln>
        </p:spPr>
        <p:txBody>
          <a:bodyPr spcFirstLastPara="1" wrap="square" lIns="68569" tIns="34275" rIns="68569" bIns="34275" anchor="t" anchorCtr="0">
            <a:spAutoFit/>
          </a:bodyPr>
          <a:lstStyle/>
          <a:p>
            <a:r>
              <a:rPr lang="en-GB" sz="1200" b="1" dirty="0">
                <a:solidFill>
                  <a:srgbClr val="7F7F7F"/>
                </a:solidFill>
                <a:latin typeface="Calibri" panose="020F0502020204030204" pitchFamily="34" charset="0"/>
                <a:cs typeface="Calibri" panose="020F0502020204030204" pitchFamily="34" charset="0"/>
                <a:sym typeface="Calibri"/>
              </a:rPr>
              <a:t>REPRODUCTIVE ORIENTATION </a:t>
            </a:r>
            <a:endParaRPr lang="en-GB" sz="1200" dirty="0">
              <a:latin typeface="Calibri" panose="020F0502020204030204" pitchFamily="34" charset="0"/>
              <a:cs typeface="Calibri" panose="020F0502020204030204" pitchFamily="34" charset="0"/>
            </a:endParaRPr>
          </a:p>
        </p:txBody>
      </p:sp>
      <p:sp>
        <p:nvSpPr>
          <p:cNvPr id="159" name="Google Shape;159;p2"/>
          <p:cNvSpPr txBox="1"/>
          <p:nvPr/>
        </p:nvSpPr>
        <p:spPr>
          <a:xfrm>
            <a:off x="5108607" y="6078997"/>
            <a:ext cx="2305087" cy="253885"/>
          </a:xfrm>
          <a:prstGeom prst="rect">
            <a:avLst/>
          </a:prstGeom>
          <a:noFill/>
          <a:ln>
            <a:noFill/>
          </a:ln>
        </p:spPr>
        <p:txBody>
          <a:bodyPr spcFirstLastPara="1" wrap="square" lIns="68569" tIns="34275" rIns="68569" bIns="34275" anchor="t" anchorCtr="0">
            <a:spAutoFit/>
          </a:bodyPr>
          <a:lstStyle/>
          <a:p>
            <a:r>
              <a:rPr lang="en-GB" sz="1200" b="1" dirty="0">
                <a:solidFill>
                  <a:srgbClr val="0070C0"/>
                </a:solidFill>
                <a:latin typeface="Calibri" panose="020F0502020204030204" pitchFamily="34" charset="0"/>
                <a:cs typeface="Calibri" panose="020F0502020204030204" pitchFamily="34" charset="0"/>
                <a:sym typeface="Calibri"/>
              </a:rPr>
              <a:t>PROACTIVE ORIENTATION </a:t>
            </a:r>
            <a:endParaRPr lang="en-GB" sz="1200" dirty="0">
              <a:latin typeface="Calibri" panose="020F0502020204030204" pitchFamily="34" charset="0"/>
              <a:cs typeface="Calibri" panose="020F0502020204030204" pitchFamily="34" charset="0"/>
            </a:endParaRPr>
          </a:p>
        </p:txBody>
      </p:sp>
      <p:cxnSp>
        <p:nvCxnSpPr>
          <p:cNvPr id="160" name="Google Shape;160;p2"/>
          <p:cNvCxnSpPr>
            <a:cxnSpLocks/>
            <a:endCxn id="159" idx="1"/>
          </p:cNvCxnSpPr>
          <p:nvPr/>
        </p:nvCxnSpPr>
        <p:spPr>
          <a:xfrm flipV="1">
            <a:off x="4298606" y="6205940"/>
            <a:ext cx="810001" cy="17"/>
          </a:xfrm>
          <a:prstGeom prst="straightConnector1">
            <a:avLst/>
          </a:prstGeom>
          <a:noFill/>
          <a:ln w="19050" cap="flat" cmpd="sng">
            <a:solidFill>
              <a:srgbClr val="0070C0"/>
            </a:solidFill>
            <a:prstDash val="solid"/>
            <a:miter lim="800000"/>
            <a:headEnd type="none" w="sm" len="sm"/>
            <a:tailEnd type="none" w="sm" len="sm"/>
          </a:ln>
        </p:spPr>
      </p:cxnSp>
      <p:cxnSp>
        <p:nvCxnSpPr>
          <p:cNvPr id="161" name="Google Shape;161;p2"/>
          <p:cNvCxnSpPr/>
          <p:nvPr/>
        </p:nvCxnSpPr>
        <p:spPr>
          <a:xfrm>
            <a:off x="7008692" y="6204769"/>
            <a:ext cx="810000" cy="0"/>
          </a:xfrm>
          <a:prstGeom prst="straightConnector1">
            <a:avLst/>
          </a:prstGeom>
          <a:noFill/>
          <a:ln w="19050" cap="flat" cmpd="sng">
            <a:solidFill>
              <a:srgbClr val="0070C0"/>
            </a:solidFill>
            <a:prstDash val="solid"/>
            <a:miter lim="800000"/>
            <a:headEnd type="none" w="sm" len="sm"/>
            <a:tailEnd type="stealth" w="med" len="med"/>
          </a:ln>
        </p:spPr>
      </p:cxnSp>
      <p:sp>
        <p:nvSpPr>
          <p:cNvPr id="162" name="Google Shape;162;p2"/>
          <p:cNvSpPr txBox="1"/>
          <p:nvPr/>
        </p:nvSpPr>
        <p:spPr>
          <a:xfrm>
            <a:off x="8707381" y="5609466"/>
            <a:ext cx="529687" cy="484718"/>
          </a:xfrm>
          <a:prstGeom prst="rect">
            <a:avLst/>
          </a:prstGeom>
          <a:noFill/>
          <a:ln>
            <a:noFill/>
          </a:ln>
        </p:spPr>
        <p:txBody>
          <a:bodyPr spcFirstLastPara="1" wrap="square" lIns="68569" tIns="34275" rIns="68569" bIns="34275" anchor="t" anchorCtr="0">
            <a:spAutoFit/>
          </a:bodyPr>
          <a:lstStyle/>
          <a:p>
            <a:pPr algn="ctr"/>
            <a:r>
              <a:rPr lang="en-GB" sz="2700" b="1" dirty="0">
                <a:solidFill>
                  <a:srgbClr val="0070C0"/>
                </a:solidFill>
                <a:latin typeface="Calibri" panose="020F0502020204030204" pitchFamily="34" charset="0"/>
                <a:ea typeface="Calibri"/>
                <a:cs typeface="Calibri" panose="020F0502020204030204" pitchFamily="34" charset="0"/>
                <a:sym typeface="Calibri"/>
              </a:rPr>
              <a:t>++</a:t>
            </a:r>
            <a:endParaRPr lang="en-GB" sz="2700" dirty="0">
              <a:latin typeface="Calibri" panose="020F0502020204030204" pitchFamily="34" charset="0"/>
              <a:cs typeface="Calibri" panose="020F0502020204030204" pitchFamily="34" charset="0"/>
            </a:endParaRPr>
          </a:p>
        </p:txBody>
      </p:sp>
      <p:sp>
        <p:nvSpPr>
          <p:cNvPr id="163" name="Google Shape;163;p2"/>
          <p:cNvSpPr txBox="1"/>
          <p:nvPr/>
        </p:nvSpPr>
        <p:spPr>
          <a:xfrm rot="-5400000">
            <a:off x="8238784" y="3614675"/>
            <a:ext cx="2305087" cy="253885"/>
          </a:xfrm>
          <a:prstGeom prst="rect">
            <a:avLst/>
          </a:prstGeom>
          <a:noFill/>
          <a:ln>
            <a:noFill/>
          </a:ln>
        </p:spPr>
        <p:txBody>
          <a:bodyPr spcFirstLastPara="1" wrap="square" lIns="68569" tIns="34275" rIns="68569" bIns="34275" anchor="t" anchorCtr="0">
            <a:spAutoFit/>
          </a:bodyPr>
          <a:lstStyle/>
          <a:p>
            <a:r>
              <a:rPr lang="en-GB" sz="1200" b="1" dirty="0">
                <a:solidFill>
                  <a:srgbClr val="FF0000"/>
                </a:solidFill>
                <a:latin typeface="Calibri" panose="020F0502020204030204" pitchFamily="34" charset="0"/>
                <a:ea typeface="Calibri"/>
                <a:cs typeface="Calibri" panose="020F0502020204030204" pitchFamily="34" charset="0"/>
                <a:sym typeface="Calibri"/>
              </a:rPr>
              <a:t>TRANSFORMATIVE ORIENTATION</a:t>
            </a:r>
            <a:endParaRPr lang="en-GB" sz="1200" dirty="0">
              <a:latin typeface="Calibri" panose="020F0502020204030204" pitchFamily="34" charset="0"/>
              <a:cs typeface="Calibri" panose="020F0502020204030204" pitchFamily="34" charset="0"/>
            </a:endParaRPr>
          </a:p>
        </p:txBody>
      </p:sp>
      <p:cxnSp>
        <p:nvCxnSpPr>
          <p:cNvPr id="164" name="Google Shape;164;p2"/>
          <p:cNvCxnSpPr/>
          <p:nvPr/>
        </p:nvCxnSpPr>
        <p:spPr>
          <a:xfrm rot="10800000">
            <a:off x="9391328" y="4945309"/>
            <a:ext cx="0" cy="810000"/>
          </a:xfrm>
          <a:prstGeom prst="straightConnector1">
            <a:avLst/>
          </a:prstGeom>
          <a:noFill/>
          <a:ln w="19050" cap="flat" cmpd="sng">
            <a:solidFill>
              <a:srgbClr val="FF0000"/>
            </a:solidFill>
            <a:prstDash val="solid"/>
            <a:miter lim="800000"/>
            <a:headEnd type="none" w="sm" len="sm"/>
            <a:tailEnd type="none" w="sm" len="sm"/>
          </a:ln>
        </p:spPr>
      </p:cxnSp>
      <p:cxnSp>
        <p:nvCxnSpPr>
          <p:cNvPr id="165" name="Google Shape;165;p2"/>
          <p:cNvCxnSpPr/>
          <p:nvPr/>
        </p:nvCxnSpPr>
        <p:spPr>
          <a:xfrm rot="10800000">
            <a:off x="9391326" y="1779073"/>
            <a:ext cx="0" cy="810000"/>
          </a:xfrm>
          <a:prstGeom prst="straightConnector1">
            <a:avLst/>
          </a:prstGeom>
          <a:noFill/>
          <a:ln w="19050" cap="flat" cmpd="sng">
            <a:solidFill>
              <a:srgbClr val="FF0000"/>
            </a:solidFill>
            <a:prstDash val="solid"/>
            <a:miter lim="800000"/>
            <a:headEnd type="none" w="sm" len="sm"/>
            <a:tailEnd type="stealth" w="med" len="med"/>
          </a:ln>
        </p:spPr>
      </p:cxnSp>
      <p:sp>
        <p:nvSpPr>
          <p:cNvPr id="166" name="Google Shape;166;p2"/>
          <p:cNvSpPr txBox="1"/>
          <p:nvPr/>
        </p:nvSpPr>
        <p:spPr>
          <a:xfrm>
            <a:off x="8705527" y="1322559"/>
            <a:ext cx="529687" cy="484718"/>
          </a:xfrm>
          <a:prstGeom prst="rect">
            <a:avLst/>
          </a:prstGeom>
          <a:noFill/>
          <a:ln>
            <a:noFill/>
          </a:ln>
        </p:spPr>
        <p:txBody>
          <a:bodyPr spcFirstLastPara="1" wrap="square" lIns="68569" tIns="34275" rIns="68569" bIns="34275" anchor="t" anchorCtr="0">
            <a:spAutoFit/>
          </a:bodyPr>
          <a:lstStyle/>
          <a:p>
            <a:pPr algn="ctr"/>
            <a:r>
              <a:rPr lang="en-GB" sz="2700" b="1" dirty="0">
                <a:solidFill>
                  <a:srgbClr val="FF0000"/>
                </a:solidFill>
                <a:latin typeface="Calibri" panose="020F0502020204030204" pitchFamily="34" charset="0"/>
                <a:ea typeface="Calibri"/>
                <a:cs typeface="Calibri" panose="020F0502020204030204" pitchFamily="34" charset="0"/>
                <a:sym typeface="Calibri"/>
              </a:rPr>
              <a:t>++</a:t>
            </a:r>
            <a:endParaRPr lang="en-GB" sz="2700" dirty="0">
              <a:latin typeface="Calibri" panose="020F0502020204030204" pitchFamily="34" charset="0"/>
              <a:cs typeface="Calibri" panose="020F0502020204030204" pitchFamily="34" charset="0"/>
            </a:endParaRPr>
          </a:p>
        </p:txBody>
      </p:sp>
      <p:sp>
        <p:nvSpPr>
          <p:cNvPr id="167" name="Google Shape;167;p2"/>
          <p:cNvSpPr txBox="1"/>
          <p:nvPr/>
        </p:nvSpPr>
        <p:spPr>
          <a:xfrm>
            <a:off x="8993554" y="3469565"/>
            <a:ext cx="141632" cy="484718"/>
          </a:xfrm>
          <a:prstGeom prst="rect">
            <a:avLst/>
          </a:prstGeom>
          <a:noFill/>
          <a:ln>
            <a:noFill/>
          </a:ln>
        </p:spPr>
        <p:txBody>
          <a:bodyPr spcFirstLastPara="1" wrap="square" lIns="68569" tIns="34275" rIns="68569" bIns="34275" anchor="t" anchorCtr="0">
            <a:spAutoFit/>
          </a:bodyPr>
          <a:lstStyle/>
          <a:p>
            <a:pPr algn="ctr"/>
            <a:r>
              <a:rPr lang="en-GB" sz="2700" b="1" dirty="0">
                <a:solidFill>
                  <a:srgbClr val="FF0000"/>
                </a:solidFill>
                <a:latin typeface="Calibri" panose="020F0502020204030204" pitchFamily="34" charset="0"/>
                <a:ea typeface="Calibri"/>
                <a:cs typeface="Calibri" panose="020F0502020204030204" pitchFamily="34" charset="0"/>
                <a:sym typeface="Calibri"/>
              </a:rPr>
              <a:t>+</a:t>
            </a:r>
            <a:endParaRPr lang="en-GB" sz="2700" dirty="0">
              <a:latin typeface="Calibri" panose="020F0502020204030204" pitchFamily="34" charset="0"/>
              <a:cs typeface="Calibri" panose="020F0502020204030204" pitchFamily="34" charset="0"/>
            </a:endParaRPr>
          </a:p>
        </p:txBody>
      </p:sp>
      <p:sp>
        <p:nvSpPr>
          <p:cNvPr id="168" name="Google Shape;168;p2"/>
          <p:cNvSpPr txBox="1"/>
          <p:nvPr/>
        </p:nvSpPr>
        <p:spPr>
          <a:xfrm>
            <a:off x="6000994" y="5609466"/>
            <a:ext cx="141632" cy="484718"/>
          </a:xfrm>
          <a:prstGeom prst="rect">
            <a:avLst/>
          </a:prstGeom>
          <a:noFill/>
          <a:ln>
            <a:noFill/>
          </a:ln>
        </p:spPr>
        <p:txBody>
          <a:bodyPr spcFirstLastPara="1" wrap="square" lIns="68569" tIns="34275" rIns="68569" bIns="34275" anchor="t" anchorCtr="0">
            <a:spAutoFit/>
          </a:bodyPr>
          <a:lstStyle/>
          <a:p>
            <a:pPr algn="ctr"/>
            <a:r>
              <a:rPr lang="en-GB" sz="2700" b="1" dirty="0">
                <a:solidFill>
                  <a:srgbClr val="0070C0"/>
                </a:solidFill>
                <a:latin typeface="Calibri" panose="020F0502020204030204" pitchFamily="34" charset="0"/>
                <a:ea typeface="Calibri"/>
                <a:cs typeface="Calibri" panose="020F0502020204030204" pitchFamily="34" charset="0"/>
                <a:sym typeface="Calibri"/>
              </a:rPr>
              <a:t>+</a:t>
            </a:r>
            <a:endParaRPr lang="en-GB" sz="2700" dirty="0">
              <a:latin typeface="Calibri" panose="020F0502020204030204" pitchFamily="34" charset="0"/>
              <a:cs typeface="Calibri" panose="020F0502020204030204" pitchFamily="34" charset="0"/>
            </a:endParaRPr>
          </a:p>
        </p:txBody>
      </p:sp>
      <p:pic>
        <p:nvPicPr>
          <p:cNvPr id="5" name="Kuva 4" descr="Kuva, joka sisältää kohteen laukku, hattu, ottomaani&#10;&#10;Kuvaus luotu automaattisesti">
            <a:extLst>
              <a:ext uri="{FF2B5EF4-FFF2-40B4-BE49-F238E27FC236}">
                <a16:creationId xmlns:a16="http://schemas.microsoft.com/office/drawing/2014/main" id="{D5CCFFCD-8D26-4D39-BFCC-829B2CF82DC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85742" y="4579816"/>
            <a:ext cx="1428086" cy="926465"/>
          </a:xfrm>
          <a:prstGeom prst="rect">
            <a:avLst/>
          </a:prstGeom>
        </p:spPr>
      </p:pic>
      <p:sp>
        <p:nvSpPr>
          <p:cNvPr id="6" name="Tekstiruutu 5">
            <a:extLst>
              <a:ext uri="{FF2B5EF4-FFF2-40B4-BE49-F238E27FC236}">
                <a16:creationId xmlns:a16="http://schemas.microsoft.com/office/drawing/2014/main" id="{FD5BC94E-13B3-4B03-8F62-285D10F052BC}"/>
              </a:ext>
            </a:extLst>
          </p:cNvPr>
          <p:cNvSpPr txBox="1"/>
          <p:nvPr/>
        </p:nvSpPr>
        <p:spPr>
          <a:xfrm>
            <a:off x="3042277" y="3800222"/>
            <a:ext cx="2627837" cy="300082"/>
          </a:xfrm>
          <a:prstGeom prst="rect">
            <a:avLst/>
          </a:prstGeom>
          <a:noFill/>
        </p:spPr>
        <p:txBody>
          <a:bodyPr wrap="square" rtlCol="0">
            <a:spAutoFit/>
          </a:bodyPr>
          <a:lstStyle/>
          <a:p>
            <a:pPr algn="ctr"/>
            <a:r>
              <a:rPr lang="en-GB" sz="1350" b="1" dirty="0"/>
              <a:t>REPRODUCTIVE</a:t>
            </a:r>
          </a:p>
        </p:txBody>
      </p:sp>
      <p:sp>
        <p:nvSpPr>
          <p:cNvPr id="7" name="Tekstiruutu 6">
            <a:extLst>
              <a:ext uri="{FF2B5EF4-FFF2-40B4-BE49-F238E27FC236}">
                <a16:creationId xmlns:a16="http://schemas.microsoft.com/office/drawing/2014/main" id="{BA589617-8E3D-45DF-8059-FAE921ABD012}"/>
              </a:ext>
            </a:extLst>
          </p:cNvPr>
          <p:cNvSpPr txBox="1"/>
          <p:nvPr/>
        </p:nvSpPr>
        <p:spPr>
          <a:xfrm>
            <a:off x="3101427" y="5562169"/>
            <a:ext cx="1150071" cy="276999"/>
          </a:xfrm>
          <a:prstGeom prst="rect">
            <a:avLst/>
          </a:prstGeom>
          <a:noFill/>
        </p:spPr>
        <p:txBody>
          <a:bodyPr wrap="square" rtlCol="0">
            <a:spAutoFit/>
          </a:bodyPr>
          <a:lstStyle/>
          <a:p>
            <a:r>
              <a:rPr lang="en-GB" sz="1200" dirty="0"/>
              <a:t>Bedrock</a:t>
            </a:r>
          </a:p>
        </p:txBody>
      </p:sp>
      <p:sp>
        <p:nvSpPr>
          <p:cNvPr id="40" name="Tekstiruutu 39">
            <a:extLst>
              <a:ext uri="{FF2B5EF4-FFF2-40B4-BE49-F238E27FC236}">
                <a16:creationId xmlns:a16="http://schemas.microsoft.com/office/drawing/2014/main" id="{988A2A15-55DF-47D9-B82F-979FB17B71B1}"/>
              </a:ext>
            </a:extLst>
          </p:cNvPr>
          <p:cNvSpPr txBox="1"/>
          <p:nvPr/>
        </p:nvSpPr>
        <p:spPr>
          <a:xfrm>
            <a:off x="3042277" y="4207479"/>
            <a:ext cx="1439791" cy="276999"/>
          </a:xfrm>
          <a:prstGeom prst="rect">
            <a:avLst/>
          </a:prstGeom>
          <a:noFill/>
        </p:spPr>
        <p:txBody>
          <a:bodyPr wrap="square" rtlCol="0">
            <a:spAutoFit/>
          </a:bodyPr>
          <a:lstStyle/>
          <a:p>
            <a:r>
              <a:rPr lang="en-GB" sz="1200" dirty="0"/>
              <a:t>Support and safety</a:t>
            </a:r>
          </a:p>
        </p:txBody>
      </p:sp>
      <p:sp>
        <p:nvSpPr>
          <p:cNvPr id="41" name="Tekstiruutu 40">
            <a:extLst>
              <a:ext uri="{FF2B5EF4-FFF2-40B4-BE49-F238E27FC236}">
                <a16:creationId xmlns:a16="http://schemas.microsoft.com/office/drawing/2014/main" id="{8A20DC9A-9CCE-4A9B-BB67-13EC73BA49C8}"/>
              </a:ext>
            </a:extLst>
          </p:cNvPr>
          <p:cNvSpPr txBox="1"/>
          <p:nvPr/>
        </p:nvSpPr>
        <p:spPr>
          <a:xfrm>
            <a:off x="4957606" y="4196370"/>
            <a:ext cx="1150071" cy="461665"/>
          </a:xfrm>
          <a:prstGeom prst="rect">
            <a:avLst/>
          </a:prstGeom>
          <a:noFill/>
        </p:spPr>
        <p:txBody>
          <a:bodyPr wrap="square" rtlCol="0">
            <a:spAutoFit/>
          </a:bodyPr>
          <a:lstStyle/>
          <a:p>
            <a:r>
              <a:rPr lang="en-GB" sz="1200" dirty="0"/>
              <a:t>Narrowing perspectives?</a:t>
            </a:r>
          </a:p>
        </p:txBody>
      </p:sp>
      <p:sp>
        <p:nvSpPr>
          <p:cNvPr id="42" name="Tekstiruutu 41">
            <a:extLst>
              <a:ext uri="{FF2B5EF4-FFF2-40B4-BE49-F238E27FC236}">
                <a16:creationId xmlns:a16="http://schemas.microsoft.com/office/drawing/2014/main" id="{9B7665D3-E9DD-4021-B806-87BB58B760BB}"/>
              </a:ext>
            </a:extLst>
          </p:cNvPr>
          <p:cNvSpPr txBox="1"/>
          <p:nvPr/>
        </p:nvSpPr>
        <p:spPr>
          <a:xfrm>
            <a:off x="4937341" y="5477283"/>
            <a:ext cx="1150071" cy="461665"/>
          </a:xfrm>
          <a:prstGeom prst="rect">
            <a:avLst/>
          </a:prstGeom>
          <a:noFill/>
        </p:spPr>
        <p:txBody>
          <a:bodyPr wrap="square" rtlCol="0">
            <a:spAutoFit/>
          </a:bodyPr>
          <a:lstStyle/>
          <a:p>
            <a:r>
              <a:rPr lang="en-GB" sz="1200" dirty="0"/>
              <a:t>Preventing reformation?</a:t>
            </a:r>
          </a:p>
        </p:txBody>
      </p:sp>
      <p:sp>
        <p:nvSpPr>
          <p:cNvPr id="43" name="Tekstiruutu 42">
            <a:extLst>
              <a:ext uri="{FF2B5EF4-FFF2-40B4-BE49-F238E27FC236}">
                <a16:creationId xmlns:a16="http://schemas.microsoft.com/office/drawing/2014/main" id="{17B913BB-8BD4-4AA4-8F82-3E2C37FB0C5D}"/>
              </a:ext>
            </a:extLst>
          </p:cNvPr>
          <p:cNvSpPr txBox="1"/>
          <p:nvPr/>
        </p:nvSpPr>
        <p:spPr>
          <a:xfrm>
            <a:off x="6359729" y="3792135"/>
            <a:ext cx="2627837" cy="300082"/>
          </a:xfrm>
          <a:prstGeom prst="rect">
            <a:avLst/>
          </a:prstGeom>
          <a:noFill/>
        </p:spPr>
        <p:txBody>
          <a:bodyPr wrap="square" rtlCol="0">
            <a:spAutoFit/>
          </a:bodyPr>
          <a:lstStyle/>
          <a:p>
            <a:pPr algn="ctr"/>
            <a:r>
              <a:rPr lang="en-GB" sz="1350" b="1" dirty="0"/>
              <a:t>PROACTIVE</a:t>
            </a:r>
          </a:p>
        </p:txBody>
      </p:sp>
      <p:pic>
        <p:nvPicPr>
          <p:cNvPr id="9" name="Kuva 8" descr="Kuva, joka sisältää kohteen ikkuna, sisä, pöytä, valkoinen&#10;&#10;Kuvaus luotu automaattisesti">
            <a:extLst>
              <a:ext uri="{FF2B5EF4-FFF2-40B4-BE49-F238E27FC236}">
                <a16:creationId xmlns:a16="http://schemas.microsoft.com/office/drawing/2014/main" id="{C2876E8F-38BB-40F2-BC70-565FA04F0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544" y="4461252"/>
            <a:ext cx="1522331" cy="1010593"/>
          </a:xfrm>
          <a:prstGeom prst="rect">
            <a:avLst/>
          </a:prstGeom>
        </p:spPr>
      </p:pic>
      <p:sp>
        <p:nvSpPr>
          <p:cNvPr id="46" name="Tekstiruutu 45">
            <a:extLst>
              <a:ext uri="{FF2B5EF4-FFF2-40B4-BE49-F238E27FC236}">
                <a16:creationId xmlns:a16="http://schemas.microsoft.com/office/drawing/2014/main" id="{E9B0DE40-ACF5-4BF0-A2BA-AD9FFCB8D3F1}"/>
              </a:ext>
            </a:extLst>
          </p:cNvPr>
          <p:cNvSpPr txBox="1"/>
          <p:nvPr/>
        </p:nvSpPr>
        <p:spPr>
          <a:xfrm>
            <a:off x="6126987" y="4171559"/>
            <a:ext cx="1150071" cy="276999"/>
          </a:xfrm>
          <a:prstGeom prst="rect">
            <a:avLst/>
          </a:prstGeom>
          <a:noFill/>
        </p:spPr>
        <p:txBody>
          <a:bodyPr wrap="square" rtlCol="0">
            <a:spAutoFit/>
          </a:bodyPr>
          <a:lstStyle/>
          <a:p>
            <a:r>
              <a:rPr lang="en-GB" sz="1200" dirty="0"/>
              <a:t>Critical</a:t>
            </a:r>
          </a:p>
        </p:txBody>
      </p:sp>
      <p:sp>
        <p:nvSpPr>
          <p:cNvPr id="47" name="Tekstiruutu 46">
            <a:extLst>
              <a:ext uri="{FF2B5EF4-FFF2-40B4-BE49-F238E27FC236}">
                <a16:creationId xmlns:a16="http://schemas.microsoft.com/office/drawing/2014/main" id="{14150E96-3966-477C-9328-FD381CE3C2EF}"/>
              </a:ext>
            </a:extLst>
          </p:cNvPr>
          <p:cNvSpPr txBox="1"/>
          <p:nvPr/>
        </p:nvSpPr>
        <p:spPr>
          <a:xfrm>
            <a:off x="6126987" y="5465303"/>
            <a:ext cx="1150071" cy="461665"/>
          </a:xfrm>
          <a:prstGeom prst="rect">
            <a:avLst/>
          </a:prstGeom>
          <a:noFill/>
        </p:spPr>
        <p:txBody>
          <a:bodyPr wrap="square" rtlCol="0">
            <a:spAutoFit/>
          </a:bodyPr>
          <a:lstStyle/>
          <a:p>
            <a:r>
              <a:rPr lang="en-GB" sz="1200" dirty="0"/>
              <a:t>Seeing the whole</a:t>
            </a:r>
          </a:p>
        </p:txBody>
      </p:sp>
      <p:sp>
        <p:nvSpPr>
          <p:cNvPr id="48" name="Tekstiruutu 47">
            <a:extLst>
              <a:ext uri="{FF2B5EF4-FFF2-40B4-BE49-F238E27FC236}">
                <a16:creationId xmlns:a16="http://schemas.microsoft.com/office/drawing/2014/main" id="{0406E4B6-3477-403F-8979-4827485E57E5}"/>
              </a:ext>
            </a:extLst>
          </p:cNvPr>
          <p:cNvSpPr txBox="1"/>
          <p:nvPr/>
        </p:nvSpPr>
        <p:spPr>
          <a:xfrm>
            <a:off x="8275033" y="4071162"/>
            <a:ext cx="1597229" cy="461665"/>
          </a:xfrm>
          <a:prstGeom prst="rect">
            <a:avLst/>
          </a:prstGeom>
          <a:noFill/>
        </p:spPr>
        <p:txBody>
          <a:bodyPr wrap="square" rtlCol="0">
            <a:spAutoFit/>
          </a:bodyPr>
          <a:lstStyle/>
          <a:p>
            <a:r>
              <a:rPr lang="en-GB" sz="1200" dirty="0"/>
              <a:t>Broadening perspective</a:t>
            </a:r>
          </a:p>
        </p:txBody>
      </p:sp>
      <p:sp>
        <p:nvSpPr>
          <p:cNvPr id="49" name="Tekstiruutu 48">
            <a:extLst>
              <a:ext uri="{FF2B5EF4-FFF2-40B4-BE49-F238E27FC236}">
                <a16:creationId xmlns:a16="http://schemas.microsoft.com/office/drawing/2014/main" id="{54A415C5-2B5F-4BDD-B96B-ADF0288E2C50}"/>
              </a:ext>
            </a:extLst>
          </p:cNvPr>
          <p:cNvSpPr txBox="1"/>
          <p:nvPr/>
        </p:nvSpPr>
        <p:spPr>
          <a:xfrm>
            <a:off x="8233873" y="5286301"/>
            <a:ext cx="1206572" cy="646331"/>
          </a:xfrm>
          <a:prstGeom prst="rect">
            <a:avLst/>
          </a:prstGeom>
          <a:noFill/>
        </p:spPr>
        <p:txBody>
          <a:bodyPr wrap="square" rtlCol="0">
            <a:spAutoFit/>
          </a:bodyPr>
          <a:lstStyle/>
          <a:p>
            <a:r>
              <a:rPr lang="en-GB" sz="1200" dirty="0"/>
              <a:t>Reaching towards the future</a:t>
            </a:r>
          </a:p>
        </p:txBody>
      </p:sp>
      <p:sp>
        <p:nvSpPr>
          <p:cNvPr id="50" name="Tekstiruutu 49">
            <a:extLst>
              <a:ext uri="{FF2B5EF4-FFF2-40B4-BE49-F238E27FC236}">
                <a16:creationId xmlns:a16="http://schemas.microsoft.com/office/drawing/2014/main" id="{5594537F-56D2-45CD-8D5A-60CBDD37AC95}"/>
              </a:ext>
            </a:extLst>
          </p:cNvPr>
          <p:cNvSpPr txBox="1"/>
          <p:nvPr/>
        </p:nvSpPr>
        <p:spPr>
          <a:xfrm>
            <a:off x="6389828" y="1555913"/>
            <a:ext cx="2627837" cy="300082"/>
          </a:xfrm>
          <a:prstGeom prst="rect">
            <a:avLst/>
          </a:prstGeom>
          <a:noFill/>
        </p:spPr>
        <p:txBody>
          <a:bodyPr wrap="square" rtlCol="0">
            <a:spAutoFit/>
          </a:bodyPr>
          <a:lstStyle/>
          <a:p>
            <a:pPr algn="ctr"/>
            <a:r>
              <a:rPr lang="en-GB" sz="1350" b="1" dirty="0"/>
              <a:t>TRANSFORMATIVE</a:t>
            </a:r>
          </a:p>
        </p:txBody>
      </p:sp>
      <p:pic>
        <p:nvPicPr>
          <p:cNvPr id="51" name="Kuva 50" descr="Kuva, joka sisältää kohteen musta, tähti&#10;&#10;Kuvaus luotu automaattisesti">
            <a:extLst>
              <a:ext uri="{FF2B5EF4-FFF2-40B4-BE49-F238E27FC236}">
                <a16:creationId xmlns:a16="http://schemas.microsoft.com/office/drawing/2014/main" id="{38D209FE-8501-4071-B5A8-514A1D48CB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9238" y="2243798"/>
            <a:ext cx="823861" cy="1010528"/>
          </a:xfrm>
          <a:prstGeom prst="rect">
            <a:avLst/>
          </a:prstGeom>
        </p:spPr>
      </p:pic>
      <p:pic>
        <p:nvPicPr>
          <p:cNvPr id="52" name="Kuva 51">
            <a:extLst>
              <a:ext uri="{FF2B5EF4-FFF2-40B4-BE49-F238E27FC236}">
                <a16:creationId xmlns:a16="http://schemas.microsoft.com/office/drawing/2014/main" id="{1C81F244-0AC2-43F4-B07C-F7D5BB8B9E89}"/>
              </a:ext>
            </a:extLst>
          </p:cNvPr>
          <p:cNvPicPr>
            <a:picLocks noChangeAspect="1"/>
          </p:cNvPicPr>
          <p:nvPr/>
        </p:nvPicPr>
        <p:blipFill>
          <a:blip r:embed="rId6">
            <a:clrChange>
              <a:clrFrom>
                <a:srgbClr val="DBDBDB"/>
              </a:clrFrom>
              <a:clrTo>
                <a:srgbClr val="DBDBDB">
                  <a:alpha val="0"/>
                </a:srgbClr>
              </a:clrTo>
            </a:clrChange>
            <a:extLst>
              <a:ext uri="{28A0092B-C50C-407E-A947-70E740481C1C}">
                <a14:useLocalDpi xmlns:a14="http://schemas.microsoft.com/office/drawing/2010/main" val="0"/>
              </a:ext>
            </a:extLst>
          </a:blip>
          <a:stretch>
            <a:fillRect/>
          </a:stretch>
        </p:blipFill>
        <p:spPr>
          <a:xfrm>
            <a:off x="7845077" y="2400743"/>
            <a:ext cx="1228571" cy="928571"/>
          </a:xfrm>
          <a:prstGeom prst="ellipse">
            <a:avLst/>
          </a:prstGeom>
          <a:ln>
            <a:noFill/>
          </a:ln>
          <a:effectLst>
            <a:softEdge rad="112500"/>
          </a:effectLst>
        </p:spPr>
      </p:pic>
      <p:pic>
        <p:nvPicPr>
          <p:cNvPr id="53" name="Kuva 52">
            <a:extLst>
              <a:ext uri="{FF2B5EF4-FFF2-40B4-BE49-F238E27FC236}">
                <a16:creationId xmlns:a16="http://schemas.microsoft.com/office/drawing/2014/main" id="{7D995FB4-C3F4-499B-8145-4082DE81CE02}"/>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28122" y="2650550"/>
            <a:ext cx="768551" cy="537297"/>
          </a:xfrm>
          <a:prstGeom prst="rect">
            <a:avLst/>
          </a:prstGeom>
        </p:spPr>
      </p:pic>
      <p:pic>
        <p:nvPicPr>
          <p:cNvPr id="54" name="Picture 6" descr="Kuvahaun tulos haulle clip art sydän">
            <a:extLst>
              <a:ext uri="{FF2B5EF4-FFF2-40B4-BE49-F238E27FC236}">
                <a16:creationId xmlns:a16="http://schemas.microsoft.com/office/drawing/2014/main" id="{B0B77BC5-4C03-4A06-AA67-5645CE347928}"/>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6672" y="3256525"/>
            <a:ext cx="530930" cy="353310"/>
          </a:xfrm>
          <a:prstGeom prst="rect">
            <a:avLst/>
          </a:prstGeom>
          <a:noFill/>
          <a:extLst>
            <a:ext uri="{909E8E84-426E-40DD-AFC4-6F175D3DCCD1}">
              <a14:hiddenFill xmlns:a14="http://schemas.microsoft.com/office/drawing/2010/main">
                <a:solidFill>
                  <a:srgbClr val="FFFFFF"/>
                </a:solidFill>
              </a14:hiddenFill>
            </a:ext>
          </a:extLst>
        </p:spPr>
      </p:pic>
      <p:sp>
        <p:nvSpPr>
          <p:cNvPr id="56" name="Tekstiruutu 55">
            <a:extLst>
              <a:ext uri="{FF2B5EF4-FFF2-40B4-BE49-F238E27FC236}">
                <a16:creationId xmlns:a16="http://schemas.microsoft.com/office/drawing/2014/main" id="{5601E55F-4BFE-4F5B-9E9F-1ABA93DE3D8B}"/>
              </a:ext>
            </a:extLst>
          </p:cNvPr>
          <p:cNvSpPr txBox="1"/>
          <p:nvPr/>
        </p:nvSpPr>
        <p:spPr>
          <a:xfrm>
            <a:off x="6113682" y="1934297"/>
            <a:ext cx="1750539" cy="461665"/>
          </a:xfrm>
          <a:prstGeom prst="rect">
            <a:avLst/>
          </a:prstGeom>
          <a:noFill/>
        </p:spPr>
        <p:txBody>
          <a:bodyPr wrap="square" rtlCol="0">
            <a:spAutoFit/>
          </a:bodyPr>
          <a:lstStyle/>
          <a:p>
            <a:r>
              <a:rPr lang="en-GB" sz="1200" dirty="0"/>
              <a:t>Encounters, sharing, meanings</a:t>
            </a:r>
          </a:p>
        </p:txBody>
      </p:sp>
      <p:sp>
        <p:nvSpPr>
          <p:cNvPr id="57" name="Tekstiruutu 56">
            <a:extLst>
              <a:ext uri="{FF2B5EF4-FFF2-40B4-BE49-F238E27FC236}">
                <a16:creationId xmlns:a16="http://schemas.microsoft.com/office/drawing/2014/main" id="{AD449363-E61F-4932-8CA1-ED07B699FFD3}"/>
              </a:ext>
            </a:extLst>
          </p:cNvPr>
          <p:cNvSpPr txBox="1"/>
          <p:nvPr/>
        </p:nvSpPr>
        <p:spPr>
          <a:xfrm>
            <a:off x="8090881" y="1899033"/>
            <a:ext cx="910204" cy="461665"/>
          </a:xfrm>
          <a:prstGeom prst="rect">
            <a:avLst/>
          </a:prstGeom>
          <a:noFill/>
        </p:spPr>
        <p:txBody>
          <a:bodyPr wrap="square" rtlCol="0">
            <a:spAutoFit/>
          </a:bodyPr>
          <a:lstStyle/>
          <a:p>
            <a:r>
              <a:rPr lang="en-GB" sz="1200" dirty="0"/>
              <a:t>Change agency</a:t>
            </a:r>
          </a:p>
        </p:txBody>
      </p:sp>
      <p:sp>
        <p:nvSpPr>
          <p:cNvPr id="58" name="Tekstiruutu 57">
            <a:extLst>
              <a:ext uri="{FF2B5EF4-FFF2-40B4-BE49-F238E27FC236}">
                <a16:creationId xmlns:a16="http://schemas.microsoft.com/office/drawing/2014/main" id="{254839D3-888D-485E-AAC9-F3188F0D0B78}"/>
              </a:ext>
            </a:extLst>
          </p:cNvPr>
          <p:cNvSpPr txBox="1"/>
          <p:nvPr/>
        </p:nvSpPr>
        <p:spPr>
          <a:xfrm>
            <a:off x="6119448" y="3279953"/>
            <a:ext cx="1150071" cy="461665"/>
          </a:xfrm>
          <a:prstGeom prst="rect">
            <a:avLst/>
          </a:prstGeom>
          <a:noFill/>
        </p:spPr>
        <p:txBody>
          <a:bodyPr wrap="square" rtlCol="0">
            <a:spAutoFit/>
          </a:bodyPr>
          <a:lstStyle/>
          <a:p>
            <a:r>
              <a:rPr lang="en-GB" sz="1200" dirty="0"/>
              <a:t>Embodied</a:t>
            </a:r>
          </a:p>
          <a:p>
            <a:r>
              <a:rPr lang="en-GB" sz="1200" dirty="0"/>
              <a:t>experience</a:t>
            </a:r>
          </a:p>
        </p:txBody>
      </p:sp>
      <p:sp>
        <p:nvSpPr>
          <p:cNvPr id="59" name="Tekstiruutu 58">
            <a:extLst>
              <a:ext uri="{FF2B5EF4-FFF2-40B4-BE49-F238E27FC236}">
                <a16:creationId xmlns:a16="http://schemas.microsoft.com/office/drawing/2014/main" id="{74488DE0-34F5-439A-8B27-2D3E02CB79A7}"/>
              </a:ext>
            </a:extLst>
          </p:cNvPr>
          <p:cNvSpPr txBox="1"/>
          <p:nvPr/>
        </p:nvSpPr>
        <p:spPr>
          <a:xfrm>
            <a:off x="8040453" y="3272032"/>
            <a:ext cx="1150071" cy="461665"/>
          </a:xfrm>
          <a:prstGeom prst="rect">
            <a:avLst/>
          </a:prstGeom>
          <a:noFill/>
        </p:spPr>
        <p:txBody>
          <a:bodyPr wrap="square" rtlCol="0">
            <a:spAutoFit/>
          </a:bodyPr>
          <a:lstStyle/>
          <a:p>
            <a:r>
              <a:rPr lang="en-GB" sz="1200" dirty="0"/>
              <a:t>Visions and utopias</a:t>
            </a:r>
          </a:p>
        </p:txBody>
      </p:sp>
      <p:sp>
        <p:nvSpPr>
          <p:cNvPr id="11" name="Tekstiruutu 10">
            <a:extLst>
              <a:ext uri="{FF2B5EF4-FFF2-40B4-BE49-F238E27FC236}">
                <a16:creationId xmlns:a16="http://schemas.microsoft.com/office/drawing/2014/main" id="{EFB9550F-3F56-40CD-A310-65C061F82CA1}"/>
              </a:ext>
            </a:extLst>
          </p:cNvPr>
          <p:cNvSpPr txBox="1"/>
          <p:nvPr/>
        </p:nvSpPr>
        <p:spPr>
          <a:xfrm>
            <a:off x="5765194" y="3503873"/>
            <a:ext cx="615708" cy="715581"/>
          </a:xfrm>
          <a:prstGeom prst="rect">
            <a:avLst/>
          </a:prstGeom>
          <a:noFill/>
        </p:spPr>
        <p:txBody>
          <a:bodyPr wrap="square" rtlCol="0">
            <a:spAutoFit/>
          </a:bodyPr>
          <a:lstStyle/>
          <a:p>
            <a:r>
              <a:rPr lang="en-GB" sz="4050" dirty="0">
                <a:solidFill>
                  <a:srgbClr val="FF0000"/>
                </a:solidFill>
              </a:rPr>
              <a:t>?</a:t>
            </a:r>
          </a:p>
        </p:txBody>
      </p:sp>
      <p:sp>
        <p:nvSpPr>
          <p:cNvPr id="2" name="Tekstiruutu 1">
            <a:extLst>
              <a:ext uri="{FF2B5EF4-FFF2-40B4-BE49-F238E27FC236}">
                <a16:creationId xmlns:a16="http://schemas.microsoft.com/office/drawing/2014/main" id="{3E87D97E-7B3C-4B8F-8028-6E764E55FCD4}"/>
              </a:ext>
            </a:extLst>
          </p:cNvPr>
          <p:cNvSpPr txBox="1"/>
          <p:nvPr/>
        </p:nvSpPr>
        <p:spPr>
          <a:xfrm>
            <a:off x="1637274" y="369441"/>
            <a:ext cx="8727440" cy="646331"/>
          </a:xfrm>
          <a:prstGeom prst="rect">
            <a:avLst/>
          </a:prstGeom>
          <a:noFill/>
        </p:spPr>
        <p:txBody>
          <a:bodyPr wrap="square" rtlCol="0">
            <a:spAutoFit/>
          </a:bodyPr>
          <a:lstStyle/>
          <a:p>
            <a:pPr algn="ctr"/>
            <a:r>
              <a:rPr lang="en-GB" sz="3600" dirty="0"/>
              <a:t>Characteristics of the three orientations</a:t>
            </a:r>
          </a:p>
        </p:txBody>
      </p:sp>
      <p:pic>
        <p:nvPicPr>
          <p:cNvPr id="3" name="Picture 19" descr="K:\Omat tiedostot\Omat tiedostot\Omat\OKKA_logot\OKKA_LOGO.jpg">
            <a:extLst>
              <a:ext uri="{FF2B5EF4-FFF2-40B4-BE49-F238E27FC236}">
                <a16:creationId xmlns:a16="http://schemas.microsoft.com/office/drawing/2014/main" id="{B53033CE-ABE9-C49C-2332-9F8E6C328B36}"/>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7153" y="5988879"/>
            <a:ext cx="744347" cy="76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1042</Words>
  <Application>Microsoft Office PowerPoint</Application>
  <PresentationFormat>Laajakuva</PresentationFormat>
  <Paragraphs>171</Paragraphs>
  <Slides>14</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inherit</vt:lpstr>
      <vt:lpstr>Office-teema</vt:lpstr>
      <vt:lpstr>PowerPoint-esitys</vt:lpstr>
      <vt:lpstr>PowerPoint-esitys</vt:lpstr>
      <vt:lpstr>PowerPoint-esitys</vt:lpstr>
      <vt:lpstr>Kaukametsä civic college history of auditing</vt:lpstr>
      <vt:lpstr>Kaukametsä civic college</vt:lpstr>
      <vt:lpstr>PowerPoint-esitys</vt:lpstr>
      <vt:lpstr>PowerPoint-esitys</vt:lpstr>
      <vt:lpstr>PowerPoint-esitys</vt:lpstr>
      <vt:lpstr>PowerPoint-esitys</vt:lpstr>
      <vt:lpstr>Kaukametsän opisto has thought about how the Agenda2030 sub-areas should be displayed in  its own operations </vt:lpstr>
      <vt:lpstr>PowerPoint-esitys</vt:lpstr>
      <vt:lpstr>PowerPoint-esitys</vt:lpstr>
      <vt:lpstr>PowerPoint-esitys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Aunesluoma Pirjo</dc:creator>
  <cp:lastModifiedBy>Pirjo Aunesluoma</cp:lastModifiedBy>
  <cp:revision>2</cp:revision>
  <dcterms:created xsi:type="dcterms:W3CDTF">2024-04-05T04:58:28Z</dcterms:created>
  <dcterms:modified xsi:type="dcterms:W3CDTF">2024-04-12T06:37:44Z</dcterms:modified>
</cp:coreProperties>
</file>